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325" r:id="rId3"/>
    <p:sldId id="306" r:id="rId4"/>
    <p:sldId id="317" r:id="rId5"/>
    <p:sldId id="320" r:id="rId6"/>
    <p:sldId id="323" r:id="rId7"/>
    <p:sldId id="308" r:id="rId8"/>
    <p:sldId id="309" r:id="rId9"/>
    <p:sldId id="310" r:id="rId10"/>
    <p:sldId id="311" r:id="rId11"/>
    <p:sldId id="338" r:id="rId12"/>
    <p:sldId id="330" r:id="rId13"/>
    <p:sldId id="331" r:id="rId14"/>
  </p:sldIdLst>
  <p:sldSz cx="9144000" cy="6858000" type="screen4x3"/>
  <p:notesSz cx="6718300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D0A"/>
    <a:srgbClr val="7EAF35"/>
    <a:srgbClr val="D799A1"/>
    <a:srgbClr val="BF0071"/>
    <a:srgbClr val="194B8D"/>
    <a:srgbClr val="9B1D0A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96" autoAdjust="0"/>
    <p:restoredTop sz="94993" autoAdjust="0"/>
  </p:normalViewPr>
  <p:slideViewPr>
    <p:cSldViewPr>
      <p:cViewPr>
        <p:scale>
          <a:sx n="79" d="100"/>
          <a:sy n="79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076" y="-114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4AD638-6B38-44E9-80A6-1AEEFA715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82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9FDB257-6FD9-4ABC-A90E-F8C2E44FE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48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CE650-1EE8-4757-9DEA-2DEC69FF5B6D}" type="slidenum">
              <a:rPr lang="en-GB"/>
              <a:pPr/>
              <a:t>1</a:t>
            </a:fld>
            <a:endParaRPr lang="en-GB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title slide, PowerPoint will automatically format the first slide with the title master, although this can be changed in the design palette.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281113"/>
            <a:r>
              <a:rPr lang="en-GB" sz="1200" b="1" dirty="0" err="1" smtClean="0">
                <a:solidFill>
                  <a:schemeClr val="tx1"/>
                </a:solidFill>
              </a:rPr>
              <a:t>Fi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gure</a:t>
            </a:r>
            <a:r>
              <a:rPr lang="en-US" sz="1200" b="1" dirty="0" smtClean="0">
                <a:solidFill>
                  <a:schemeClr val="tx1"/>
                </a:solidFill>
              </a:rPr>
              <a:t> 3 </a:t>
            </a:r>
            <a:r>
              <a:rPr lang="en-US" sz="1200" dirty="0" smtClean="0">
                <a:solidFill>
                  <a:schemeClr val="tx1"/>
                </a:solidFill>
              </a:rPr>
              <a:t>(a) Global annual average net TOA flux from CERES observations and (b) ERA Interim reanalysis are anchored to an estimate of Earth’s heating rate for 2006–2010 </a:t>
            </a:r>
            <a:r>
              <a:rPr lang="en-US" sz="1200" baseline="300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  The Pacific Marine Environmental Laboratory/Jet Propulsion Laboratory/Joint Institute for Marine and Atmospheric Research (PMEL/JPL/JIMAR) ocean heating rate estimates</a:t>
            </a:r>
            <a:r>
              <a:rPr lang="en-US" sz="1200" baseline="30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 use data from Argo and World Ocean Database 2009; uncertainties for upper ocean heating rates are given at one-standard error derived from sampling uncertainties. The gray bar in (b) corresponds to one standard deviation about the 2001–2010 average net TOA flux of 15 CMIP3 models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GB" sz="1000" dirty="0" smtClean="0">
              <a:solidFill>
                <a:schemeClr val="tx1"/>
              </a:solidFill>
            </a:endParaRPr>
          </a:p>
          <a:p>
            <a:pPr defTabSz="1281113"/>
            <a:r>
              <a:rPr lang="en-GB" sz="10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281113"/>
            <a:r>
              <a:rPr lang="en-GB" sz="1200" b="1" dirty="0" err="1" smtClean="0">
                <a:solidFill>
                  <a:schemeClr val="tx1"/>
                </a:solidFill>
              </a:rPr>
              <a:t>Fi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gure</a:t>
            </a:r>
            <a:r>
              <a:rPr lang="en-US" sz="1200" b="1" dirty="0" smtClean="0">
                <a:solidFill>
                  <a:schemeClr val="tx1"/>
                </a:solidFill>
              </a:rPr>
              <a:t> 3 </a:t>
            </a:r>
            <a:r>
              <a:rPr lang="en-US" sz="1200" dirty="0" smtClean="0">
                <a:solidFill>
                  <a:schemeClr val="tx1"/>
                </a:solidFill>
              </a:rPr>
              <a:t>(a) Global annual average net TOA flux from CERES observations and (b) ERA Interim reanalysis are anchored to an estimate of Earth’s heating rate for 2006–2010 </a:t>
            </a:r>
            <a:r>
              <a:rPr lang="en-US" sz="1200" baseline="300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  The Pacific Marine Environmental Laboratory/Jet Propulsion Laboratory/Joint Institute for Marine and Atmospheric Research (PMEL/JPL/JIMAR) ocean heating rate estimates</a:t>
            </a:r>
            <a:r>
              <a:rPr lang="en-US" sz="1200" baseline="30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 use data from Argo and World Ocean Database 2009; uncertainties for upper ocean heating rates are given at one-standard error derived from sampling uncertainties. The gray bar in (b) corresponds to one standard deviation about the 2001–2010 average net TOA flux of 15 CMIP3 models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GB" sz="1000" dirty="0" smtClean="0">
              <a:solidFill>
                <a:schemeClr val="tx1"/>
              </a:solidFill>
            </a:endParaRPr>
          </a:p>
          <a:p>
            <a:pPr defTabSz="1281113"/>
            <a:r>
              <a:rPr lang="en-GB" sz="10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solidFill>
                  <a:schemeClr val="tx1"/>
                </a:solidFill>
              </a:rPr>
              <a:t>Deseasonalised</a:t>
            </a:r>
            <a:r>
              <a:rPr lang="en-GB" sz="1200" dirty="0" smtClean="0">
                <a:solidFill>
                  <a:schemeClr val="tx1"/>
                </a:solidFill>
              </a:rPr>
              <a:t> monthly anomalies of net radiation (60</a:t>
            </a:r>
            <a:r>
              <a:rPr lang="en-GB" sz="1200" baseline="30000" dirty="0" smtClean="0">
                <a:solidFill>
                  <a:schemeClr val="tx1"/>
                </a:solidFill>
              </a:rPr>
              <a:t>o</a:t>
            </a:r>
            <a:r>
              <a:rPr lang="en-GB" sz="1200" dirty="0" smtClean="0">
                <a:solidFill>
                  <a:schemeClr val="tx1"/>
                </a:solidFill>
              </a:rPr>
              <a:t>S-60</a:t>
            </a:r>
            <a:r>
              <a:rPr lang="en-GB" sz="1200" baseline="30000" dirty="0" smtClean="0">
                <a:solidFill>
                  <a:schemeClr val="tx1"/>
                </a:solidFill>
              </a:rPr>
              <a:t>o</a:t>
            </a:r>
            <a:r>
              <a:rPr lang="en-GB" sz="1200" dirty="0" smtClean="0">
                <a:solidFill>
                  <a:schemeClr val="tx1"/>
                </a:solidFill>
              </a:rPr>
              <a:t>N) from satellite data (ERBS WFOV; CERES) and reanalysis simulations (ERA Interim)  updated from ref 6 to include CMIP5 climate model simulations (AMIP 5 simulations from CNRM, NorESM1, HadGEM2 and INMCM4 in grey and combined historical and RCP4.5 scenario coupled simulations from  CNRM, </a:t>
            </a:r>
            <a:r>
              <a:rPr lang="en-GB" sz="1200" dirty="0" err="1" smtClean="0">
                <a:solidFill>
                  <a:schemeClr val="tx1"/>
                </a:solidFill>
              </a:rPr>
              <a:t>CanESM</a:t>
            </a:r>
            <a:r>
              <a:rPr lang="en-GB" sz="1200" dirty="0" smtClean="0">
                <a:solidFill>
                  <a:schemeClr val="tx1"/>
                </a:solidFill>
              </a:rPr>
              <a:t>, HadGEM2-ES and INMCM4 in blue shading). CERES has been updated to EBAF2.6 and ERA Interim to 1985-2010.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0" name="Picture 68" descr="Device-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</p:spPr>
      </p:pic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3379" name="Picture 67" descr="Device-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9pPr>
    </p:titleStyle>
    <p:bodyStyle>
      <a:lvl1pPr algn="l" rtl="0" fontAlgn="base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tx2"/>
          </a:solidFill>
          <a:latin typeface="+mn-lt"/>
          <a:ea typeface="+mn-ea"/>
          <a:cs typeface="+mn-cs"/>
        </a:defRPr>
      </a:lvl1pPr>
      <a:lvl2pPr marL="2330450" indent="-5334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onlinelibrary.wiley.com/doi/10.1002/met.285/f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u.org/pubs/crossref/2010/2009JD012442.shtml" TargetMode="External"/><Relationship Id="rId2" Type="http://schemas.openxmlformats.org/officeDocument/2006/relationships/hyperlink" Target="http://journals.ametsoc.org/doi/abs/10.1175/2011JCLI3932.1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pnas.org/content/early/2011/06/27/1102467108.short" TargetMode="External"/><Relationship Id="rId7" Type="http://schemas.openxmlformats.org/officeDocument/2006/relationships/hyperlink" Target="http://www.agu.org/pubs/crossref/2011/2011GL048417.shtml" TargetMode="External"/><Relationship Id="rId2" Type="http://schemas.openxmlformats.org/officeDocument/2006/relationships/hyperlink" Target="http://www.sciencemag.org/content/333/6044/866.full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gu.org/journals/gl/gl1113/2011GL047835/" TargetMode="External"/><Relationship Id="rId5" Type="http://schemas.openxmlformats.org/officeDocument/2006/relationships/hyperlink" Target="http://www.nature.com/nclimate/journal/v1/n7/full/nclimate1229.html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sciencemag.org/content/327/5970/1219.abstract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ciencemag.org/content/328/5976/316.summary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journals.ametsoc.org/doi/abs/10.1175/2008JCLI2259.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eo/journal/v5/n2/abs/ngeo1375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ature.com/ngeo/journal/v5/n2/abs/ngeo137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4976" cy="1196752"/>
          </a:xfrm>
        </p:spPr>
        <p:txBody>
          <a:bodyPr/>
          <a:lstStyle/>
          <a:p>
            <a:pPr>
              <a:tabLst>
                <a:tab pos="4038600" algn="l"/>
                <a:tab pos="6553200" algn="l"/>
              </a:tabLst>
            </a:pPr>
            <a:r>
              <a:rPr lang="en-GB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Heating of Earth's climate continues in the 2000s based upon satellite </a:t>
            </a: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 and 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ocean observations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237" y="2996952"/>
            <a:ext cx="7920038" cy="1800200"/>
          </a:xfr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/>
          <a:lstStyle/>
          <a:p>
            <a:pPr algn="l"/>
            <a:r>
              <a:rPr lang="en-GB" sz="2800" dirty="0" smtClean="0">
                <a:latin typeface="Calibri" pitchFamily="34" charset="0"/>
                <a:cs typeface="Calibri" pitchFamily="34" charset="0"/>
              </a:rPr>
              <a:t>Richard P. Allan</a:t>
            </a:r>
            <a:r>
              <a:rPr lang="en-GB" sz="2800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, N. Loeb</a:t>
            </a:r>
            <a:r>
              <a:rPr lang="en-GB" sz="28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, J. Lyman</a:t>
            </a:r>
            <a:r>
              <a:rPr lang="en-GB" sz="28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, G. Johnson</a:t>
            </a:r>
            <a:r>
              <a:rPr lang="en-GB" sz="2800" baseline="30000" dirty="0" smtClean="0">
                <a:latin typeface="Calibri" pitchFamily="34" charset="0"/>
                <a:cs typeface="Calibri" pitchFamily="34" charset="0"/>
              </a:rPr>
              <a:t>3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GB" sz="2400" baseline="3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University of Reading (Department of Meteorology/NCAS Climate),</a:t>
            </a:r>
          </a:p>
          <a:p>
            <a:pPr algn="l"/>
            <a:r>
              <a:rPr lang="en-GB" sz="24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NASA Langley, 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NOAA/PMEL</a:t>
            </a:r>
          </a:p>
          <a:p>
            <a:pPr algn="l"/>
            <a:r>
              <a:rPr lang="en-GB" sz="2200" dirty="0" smtClean="0">
                <a:latin typeface="Calibri" pitchFamily="34" charset="0"/>
                <a:cs typeface="Calibri" pitchFamily="34" charset="0"/>
              </a:rPr>
              <a:t>Also thanks to Brian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Soden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, Graeme Stephens and CERES group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Combining Earth Radiation </a:t>
            </a:r>
            <a:br>
              <a:rPr lang="en-GB" sz="3200" dirty="0" smtClean="0"/>
            </a:br>
            <a:r>
              <a:rPr lang="en-GB" sz="3200" dirty="0" smtClean="0"/>
              <a:t>Budget and Ocean Heat Content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3384376" cy="4637112"/>
          </a:xfrm>
        </p:spPr>
        <p:txBody>
          <a:bodyPr/>
          <a:lstStyle/>
          <a:p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Replotted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so that CERES and ERA Interim sample 6-months later than ARGO</a:t>
            </a:r>
          </a:p>
          <a:p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Is there a lag in the system?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Where in ocean is energy accumulating?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Mechanism?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980816" cy="480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77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Variation in net radiation since 1985</a:t>
            </a: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ERB_WFOV_CERES_cm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0" y="1340768"/>
            <a:ext cx="8316416" cy="4158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56612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60S-60N, after 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Allan (2011) </a:t>
            </a:r>
            <a:r>
              <a:rPr lang="en-GB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Meteorol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. Apps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Previously highlighted “missing energy” explained by ocean heat content uncertainty combined with inappropriate net radiation satellite products</a:t>
            </a:r>
          </a:p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Heating of Earth continues (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0.5 Wm</a:t>
            </a:r>
            <a:r>
              <a:rPr lang="en-GB" sz="2800" baseline="30000" dirty="0" smtClean="0">
                <a:latin typeface="Calibri" pitchFamily="34" charset="0"/>
                <a:cs typeface="Calibri" pitchFamily="34" charset="0"/>
              </a:rPr>
              <a:t>-2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en-GB" sz="2000" dirty="0" smtClean="0">
                <a:latin typeface="Calibri" pitchFamily="34" charset="0"/>
                <a:cs typeface="Calibri" pitchFamily="34" charset="0"/>
              </a:rPr>
              <a:t>Negative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radiative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forcing does not appear to strongly contribute</a:t>
            </a:r>
          </a:p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Implications:</a:t>
            </a:r>
          </a:p>
          <a:p>
            <a:pPr lvl="1"/>
            <a:r>
              <a:rPr lang="en-GB" sz="2000" dirty="0" smtClean="0">
                <a:latin typeface="Calibri" pitchFamily="34" charset="0"/>
                <a:cs typeface="Calibri" pitchFamily="34" charset="0"/>
              </a:rPr>
              <a:t>Energy continues to accumulate below the ocean surface</a:t>
            </a:r>
          </a:p>
          <a:p>
            <a:pPr lvl="1"/>
            <a:r>
              <a:rPr lang="en-GB" sz="2000" dirty="0" smtClean="0">
                <a:latin typeface="Calibri" pitchFamily="34" charset="0"/>
                <a:cs typeface="Calibri" pitchFamily="34" charset="0"/>
              </a:rPr>
              <a:t>Strengthening of Walker circulation, e.g. </a:t>
            </a:r>
            <a:r>
              <a:rPr lang="en-GB" sz="2000" dirty="0" smtClean="0">
                <a:latin typeface="Calibri" pitchFamily="34" charset="0"/>
                <a:cs typeface="Calibri" pitchFamily="34" charset="0"/>
                <a:hlinkClick r:id="rId2"/>
              </a:rPr>
              <a:t>Merrifield (2011) J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  <a:hlinkClick r:id="rId2"/>
              </a:rPr>
              <a:t>Clim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See also poster A203 (CL2.10), Hall A Friday AM (Matthias Zahn) 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sz="2000" dirty="0" smtClean="0">
                <a:latin typeface="Calibri" pitchFamily="34" charset="0"/>
                <a:cs typeface="Calibri" pitchFamily="34" charset="0"/>
              </a:rPr>
              <a:t>Implications for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hydrological cycle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e.g. </a:t>
            </a:r>
            <a:r>
              <a:rPr lang="fr-FR" sz="2000" dirty="0" smtClean="0">
                <a:latin typeface="Calibri" pitchFamily="34" charset="0"/>
                <a:cs typeface="Calibri" pitchFamily="34" charset="0"/>
                <a:hlinkClick r:id="rId3"/>
              </a:rPr>
              <a:t>Simmons et al. (2010) JGR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See also poster 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A204 </a:t>
            </a:r>
            <a:r>
              <a:rPr lang="en-GB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(CL2.10), Hall A Friday AM 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GB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Liu) </a:t>
            </a:r>
            <a:endParaRPr lang="en-GB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fr-FR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/>
          <a:lstStyle/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Decline in rate of surface warming?</a:t>
            </a: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4460"/>
          <a:stretch/>
        </p:blipFill>
        <p:spPr>
          <a:xfrm>
            <a:off x="576064" y="1167063"/>
            <a:ext cx="7524328" cy="478857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9592" y="6021288"/>
            <a:ext cx="7128792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75976" tIns="0" rIns="0" bIns="0" anchor="b">
            <a:spAutoFit/>
          </a:bodyPr>
          <a:lstStyle/>
          <a:p>
            <a:pPr defTabSz="1281113"/>
            <a:r>
              <a:rPr lang="en-GB" sz="1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Global annual average temperature anomalies relative to 1951–1980 mean (shading denotes lower </a:t>
            </a:r>
            <a:r>
              <a:rPr lang="en-GB" sz="16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upper 95% uncertainty </a:t>
            </a:r>
            <a:r>
              <a:rPr lang="en-GB" sz="1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range for </a:t>
            </a:r>
            <a:r>
              <a:rPr lang="en-GB" sz="1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HadCRUT4</a:t>
            </a:r>
            <a:r>
              <a:rPr lang="en-GB" sz="1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884368" y="1988840"/>
            <a:ext cx="648072" cy="504056"/>
          </a:xfrm>
          <a:prstGeom prst="straightConnector1">
            <a:avLst/>
          </a:prstGeom>
          <a:noFill/>
          <a:ln w="5080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9698" cy="1143000"/>
          </a:xfrm>
        </p:spPr>
        <p:txBody>
          <a:bodyPr/>
          <a:lstStyle/>
          <a:p>
            <a:r>
              <a:rPr lang="en-GB" sz="3600" dirty="0" err="1">
                <a:latin typeface="Calibri" pitchFamily="34" charset="0"/>
                <a:cs typeface="Calibri" pitchFamily="34" charset="0"/>
              </a:rPr>
              <a:t>Radiative</a:t>
            </a:r>
            <a:r>
              <a:rPr lang="en-GB" sz="3600" dirty="0">
                <a:latin typeface="Calibri" pitchFamily="34" charset="0"/>
                <a:cs typeface="Calibri" pitchFamily="34" charset="0"/>
              </a:rPr>
              <a:t> forcing or energy redistribution?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40768"/>
            <a:ext cx="6506564" cy="4525963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Small, persistent volcanic forcing?</a:t>
            </a:r>
          </a:p>
          <a:p>
            <a:pPr lvl="1"/>
            <a:r>
              <a:rPr lang="en-GB" sz="2000" dirty="0" smtClean="0">
                <a:latin typeface="Calibri" pitchFamily="34" charset="0"/>
                <a:cs typeface="Calibri" pitchFamily="34" charset="0"/>
              </a:rPr>
              <a:t>e.g. </a:t>
            </a:r>
            <a:r>
              <a:rPr lang="en-GB" sz="2000" dirty="0" smtClean="0">
                <a:latin typeface="Calibri" pitchFamily="34" charset="0"/>
                <a:cs typeface="Calibri" pitchFamily="34" charset="0"/>
                <a:hlinkClick r:id="rId2"/>
              </a:rPr>
              <a:t>Solomon et al. (2011) Science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Sulphur emissions?</a:t>
            </a:r>
          </a:p>
          <a:p>
            <a:pPr lvl="1"/>
            <a:r>
              <a:rPr lang="en-GB" sz="2000" dirty="0" smtClean="0">
                <a:latin typeface="Calibri" pitchFamily="34" charset="0"/>
                <a:cs typeface="Calibri" pitchFamily="34" charset="0"/>
              </a:rPr>
              <a:t>e.g. </a:t>
            </a:r>
            <a:r>
              <a:rPr lang="en-GB" sz="2000" dirty="0" smtClean="0">
                <a:latin typeface="Calibri" pitchFamily="34" charset="0"/>
                <a:cs typeface="Calibri" pitchFamily="34" charset="0"/>
                <a:hlinkClick r:id="rId3"/>
              </a:rPr>
              <a:t>Kaufmann et al. (2011) PNAS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Stratospheric water vapour?</a:t>
            </a:r>
          </a:p>
          <a:p>
            <a:pPr lvl="1"/>
            <a:r>
              <a:rPr lang="en-GB" sz="2000" dirty="0" smtClean="0">
                <a:latin typeface="Calibri" pitchFamily="34" charset="0"/>
                <a:cs typeface="Calibri" pitchFamily="34" charset="0"/>
              </a:rPr>
              <a:t>e.g. </a:t>
            </a:r>
            <a:r>
              <a:rPr lang="en-GB" sz="2000" dirty="0" smtClean="0">
                <a:latin typeface="Calibri" pitchFamily="34" charset="0"/>
                <a:cs typeface="Calibri" pitchFamily="34" charset="0"/>
                <a:hlinkClick r:id="rId4"/>
              </a:rPr>
              <a:t>Solomon et al. (2010) Science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Cloud forcing/feedbacks </a:t>
            </a:r>
            <a:r>
              <a:rPr lang="en-GB" dirty="0">
                <a:latin typeface="Calibri" pitchFamily="34" charset="0"/>
                <a:cs typeface="Calibri" pitchFamily="34" charset="0"/>
              </a:rPr>
              <a:t>&amp;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El Nino?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Ocean circulation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e.g. Modelling studies: </a:t>
            </a:r>
          </a:p>
          <a:p>
            <a:pPr marL="45720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  <a:hlinkClick r:id="rId5"/>
              </a:rPr>
              <a:t>Meehl et al. (2011) Nature Climate Change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            </a:t>
            </a:r>
            <a:r>
              <a:rPr lang="en-GB" sz="2000" dirty="0" smtClean="0">
                <a:latin typeface="Calibri" pitchFamily="34" charset="0"/>
                <a:cs typeface="Calibri" pitchFamily="34" charset="0"/>
                <a:hlinkClick r:id="rId6"/>
              </a:rPr>
              <a:t>Palmer et al. (2010) GRL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                                           </a:t>
            </a:r>
            <a:r>
              <a:rPr lang="nl-NL" sz="2000" dirty="0" smtClean="0">
                <a:latin typeface="Calibri" pitchFamily="34" charset="0"/>
                <a:cs typeface="Calibri" pitchFamily="34" charset="0"/>
                <a:hlinkClick r:id="rId7"/>
              </a:rPr>
              <a:t>Katsman </a:t>
            </a:r>
            <a:r>
              <a:rPr lang="nl-NL" sz="2000" dirty="0">
                <a:latin typeface="Calibri" pitchFamily="34" charset="0"/>
                <a:cs typeface="Calibri" pitchFamily="34" charset="0"/>
                <a:hlinkClick r:id="rId7"/>
              </a:rPr>
              <a:t>and van Oldenborgh (2011) GRL</a:t>
            </a:r>
            <a:endParaRPr lang="nl-NL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GB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r="37092" b="27346"/>
          <a:stretch/>
        </p:blipFill>
        <p:spPr bwMode="auto">
          <a:xfrm>
            <a:off x="6990347" y="1475215"/>
            <a:ext cx="1970797" cy="152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7" t="1" r="-1263" b="-3511"/>
          <a:stretch/>
        </p:blipFill>
        <p:spPr bwMode="auto">
          <a:xfrm>
            <a:off x="6963765" y="3140968"/>
            <a:ext cx="2000723" cy="158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06" y="4823420"/>
            <a:ext cx="254339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Missing energy?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61864"/>
            <a:ext cx="7931150" cy="1247056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  <a:hlinkClick r:id="rId2"/>
              </a:rPr>
              <a:t>Trenberth and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  <a:hlinkClick r:id="rId2"/>
              </a:rPr>
              <a:t>Fasullo</a:t>
            </a:r>
            <a:r>
              <a:rPr lang="en-GB" sz="2400" dirty="0" smtClean="0">
                <a:latin typeface="Calibri" pitchFamily="34" charset="0"/>
                <a:cs typeface="Calibri" pitchFamily="34" charset="0"/>
                <a:hlinkClick r:id="rId2"/>
              </a:rPr>
              <a:t> (2010, Science)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highlighted an apparent large discrepancy between net radiation and ocean heat content changes</a:t>
            </a:r>
          </a:p>
          <a:p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We undertook a reanalysis of the satellite and ocean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record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over the period 2000-2010…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r="10756" b="48360"/>
          <a:stretch>
            <a:fillRect/>
          </a:stretch>
        </p:blipFill>
        <p:spPr bwMode="auto">
          <a:xfrm>
            <a:off x="1189873" y="2915652"/>
            <a:ext cx="6334455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332656"/>
            <a:ext cx="2952328" cy="1143000"/>
          </a:xfrm>
        </p:spPr>
        <p:txBody>
          <a:bodyPr/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Ocean Heat Content data</a:t>
            </a:r>
            <a:endParaRPr lang="en-GB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628800"/>
            <a:ext cx="3394720" cy="3633267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Use weighted integral to account for changes in data coverage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Ensures transition to ARGO era does not introduce spurious variability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Integrate ocean heat content trend over time and divide by Earth’s surface area </a:t>
            </a:r>
            <a:r>
              <a:rPr lang="en-GB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Wm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-2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  <a:hlinkClick r:id="rId2"/>
              </a:rPr>
              <a:t>Lyman &amp; Johnson (2008) J </a:t>
            </a:r>
            <a:r>
              <a:rPr lang="en-GB" sz="2000" dirty="0" err="1">
                <a:latin typeface="Calibri" pitchFamily="34" charset="0"/>
                <a:cs typeface="Calibri" pitchFamily="34" charset="0"/>
                <a:hlinkClick r:id="rId2"/>
              </a:rPr>
              <a:t>Clim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13"/>
            <a:ext cx="5220072" cy="35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29566"/>
            <a:ext cx="5112568" cy="358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Ocean heat content data uncertainty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GB" sz="2800" dirty="0" smtClean="0"/>
              <a:t>Accounting for considerable sampling/structural uncertainty we find no evidence for a robust decline in ocean heating rate since 2005</a:t>
            </a:r>
            <a:endParaRPr lang="en-GB" sz="2800" dirty="0"/>
          </a:p>
        </p:txBody>
      </p:sp>
      <p:pic>
        <p:nvPicPr>
          <p:cNvPr id="534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8136904" cy="37242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Loeb et al. (2012) Nat. </a:t>
            </a:r>
            <a:r>
              <a:rPr lang="en-GB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Geosci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.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568" y="274638"/>
            <a:ext cx="6499232" cy="1143000"/>
          </a:xfrm>
        </p:spPr>
        <p:txBody>
          <a:bodyPr/>
          <a:lstStyle/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Updated CERES </a:t>
            </a:r>
            <a:r>
              <a:rPr lang="en-GB" sz="4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satellite data</a:t>
            </a: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91424"/>
            <a:ext cx="6048672" cy="535262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406381"/>
            <a:ext cx="280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Global Earth Radiation Balance 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Correction for degradation of shortwave filter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Correction also improves physical consistency of  trends in daytime </a:t>
            </a:r>
            <a:r>
              <a:rPr lang="en-GB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longwave</a:t>
            </a:r>
            <a:endParaRPr lang="en-GB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Image: Terra Satel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87568" cy="134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6344047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We use version CERES_EBAF-TOA_Ed2.6r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 in net radiation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2438" y="6519863"/>
            <a:ext cx="676275" cy="476250"/>
          </a:xfrm>
          <a:prstGeom prst="rect">
            <a:avLst/>
          </a:prstGeom>
        </p:spPr>
        <p:txBody>
          <a:bodyPr/>
          <a:lstStyle/>
          <a:p>
            <a:fld id="{244F944D-2272-47F7-8969-DDDA77676334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 descr="Science_Brevia_Fig.tif"/>
          <p:cNvPicPr>
            <a:picLocks noChangeAspect="1"/>
          </p:cNvPicPr>
          <p:nvPr/>
        </p:nvPicPr>
        <p:blipFill>
          <a:blip r:embed="rId2" cstate="print"/>
          <a:srcRect t="18500" b="32150"/>
          <a:stretch>
            <a:fillRect/>
          </a:stretch>
        </p:blipFill>
        <p:spPr>
          <a:xfrm>
            <a:off x="539552" y="3068960"/>
            <a:ext cx="7821906" cy="29827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1944216"/>
          </a:xfrm>
        </p:spPr>
        <p:txBody>
          <a:bodyPr/>
          <a:lstStyle/>
          <a:p>
            <a:r>
              <a:rPr lang="en-GB" sz="2800" dirty="0" smtClean="0"/>
              <a:t>Errors in satellite sensors and inappropriate use of satellite products explain much of large rise in net </a:t>
            </a:r>
            <a:r>
              <a:rPr lang="en-GB" sz="2800" dirty="0" err="1" smtClean="0"/>
              <a:t>radiative</a:t>
            </a:r>
            <a:r>
              <a:rPr lang="en-GB" sz="2800" dirty="0" smtClean="0"/>
              <a:t> flux shown by Trenberth and </a:t>
            </a:r>
            <a:r>
              <a:rPr lang="en-GB" sz="2800" dirty="0" err="1" smtClean="0"/>
              <a:t>Fasullo</a:t>
            </a:r>
            <a:r>
              <a:rPr lang="en-GB" sz="2800" dirty="0" smtClean="0"/>
              <a:t> (2010)</a:t>
            </a:r>
          </a:p>
          <a:p>
            <a:pPr>
              <a:buNone/>
            </a:pPr>
            <a:r>
              <a:rPr lang="en-GB" sz="2800" dirty="0" smtClean="0"/>
              <a:t>			</a:t>
            </a:r>
            <a:r>
              <a:rPr lang="en-GB" sz="2400" b="1" dirty="0" smtClean="0"/>
              <a:t>global net radiation anomalies </a:t>
            </a:r>
            <a:endParaRPr lang="en-GB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Combining Earth Radiation Budget </a:t>
            </a:r>
            <a:br>
              <a:rPr lang="en-GB" sz="3200" dirty="0" smtClean="0"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latin typeface="Calibri" pitchFamily="34" charset="0"/>
                <a:cs typeface="Calibri" pitchFamily="34" charset="0"/>
              </a:rPr>
              <a:t>and Ocean Heat Content data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3384376" cy="4637112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Tie 10-year CERES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record with SORCE TSI and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ARGO-estimated heating rate 2005-2010</a:t>
            </a: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Best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estimates for additional storage terms</a:t>
            </a: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Variability relating to ENSO reproduced by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CERES and ERA Interim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Estimate of decade long net energy imbalance of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0.54±0.43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Wm</a:t>
            </a:r>
            <a:r>
              <a:rPr lang="en-US" sz="2800" b="1" baseline="30000" dirty="0" smtClean="0">
                <a:latin typeface="Calibri" pitchFamily="34" charset="0"/>
                <a:cs typeface="Calibri" pitchFamily="34" charset="0"/>
              </a:rPr>
              <a:t>–2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0"/>
          <a:stretch/>
        </p:blipFill>
        <p:spPr bwMode="auto">
          <a:xfrm>
            <a:off x="3995936" y="1484784"/>
            <a:ext cx="45365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1"/>
          <a:stretch/>
        </p:blipFill>
        <p:spPr bwMode="auto">
          <a:xfrm>
            <a:off x="3995936" y="3573016"/>
            <a:ext cx="45365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4048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Loeb et al. (2012) Nat. </a:t>
            </a:r>
            <a:r>
              <a:rPr lang="en-GB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Geosci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.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777777"/>
      </a:dk1>
      <a:lt1>
        <a:srgbClr val="FFFFFF"/>
      </a:lt1>
      <a:dk2>
        <a:srgbClr val="194B8D"/>
      </a:dk2>
      <a:lt2>
        <a:srgbClr val="1C1C1C"/>
      </a:lt2>
      <a:accent1>
        <a:srgbClr val="194B8D"/>
      </a:accent1>
      <a:accent2>
        <a:srgbClr val="808080"/>
      </a:accent2>
      <a:accent3>
        <a:srgbClr val="FFFFFF"/>
      </a:accent3>
      <a:accent4>
        <a:srgbClr val="656565"/>
      </a:accent4>
      <a:accent5>
        <a:srgbClr val="ABB1C5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777777"/>
        </a:dk1>
        <a:lt1>
          <a:srgbClr val="FFFFFF"/>
        </a:lt1>
        <a:dk2>
          <a:srgbClr val="194B8D"/>
        </a:dk2>
        <a:lt2>
          <a:srgbClr val="1C1C1C"/>
        </a:lt2>
        <a:accent1>
          <a:srgbClr val="194B8D"/>
        </a:accent1>
        <a:accent2>
          <a:srgbClr val="808080"/>
        </a:accent2>
        <a:accent3>
          <a:srgbClr val="FFFFFF"/>
        </a:accent3>
        <a:accent4>
          <a:srgbClr val="656565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 Blue full</Template>
  <TotalTime>1114</TotalTime>
  <Words>894</Words>
  <Application>Microsoft Office PowerPoint</Application>
  <PresentationFormat>On-screen Show (4:3)</PresentationFormat>
  <Paragraphs>82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1_Custom Design</vt:lpstr>
      <vt:lpstr>Heating of Earth's climate continues in the 2000s based upon satellite data and ocean observations</vt:lpstr>
      <vt:lpstr>Decline in rate of surface warming?</vt:lpstr>
      <vt:lpstr>Radiative forcing or energy redistribution?</vt:lpstr>
      <vt:lpstr>Missing energy?</vt:lpstr>
      <vt:lpstr>Ocean Heat Content data</vt:lpstr>
      <vt:lpstr>Ocean heat content data uncertainty</vt:lpstr>
      <vt:lpstr>Updated CERES satellite data</vt:lpstr>
      <vt:lpstr>Trends in net radiation</vt:lpstr>
      <vt:lpstr>Combining Earth Radiation Budget  and Ocean Heat Content data</vt:lpstr>
      <vt:lpstr>Combining Earth Radiation  Budget and Ocean Heat Content data</vt:lpstr>
      <vt:lpstr>Variation in net radiation since 1985</vt:lpstr>
      <vt:lpstr>Conclusions and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at Reading </dc:title>
  <dc:creator>Richard Allan</dc:creator>
  <cp:lastModifiedBy>Richard Allan</cp:lastModifiedBy>
  <cp:revision>147</cp:revision>
  <cp:lastPrinted>2006-09-19T14:59:33Z</cp:lastPrinted>
  <dcterms:created xsi:type="dcterms:W3CDTF">2011-08-30T11:14:30Z</dcterms:created>
  <dcterms:modified xsi:type="dcterms:W3CDTF">2012-04-23T08:44:50Z</dcterms:modified>
</cp:coreProperties>
</file>