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703" r:id="rId2"/>
  </p:sldMasterIdLst>
  <p:notesMasterIdLst>
    <p:notesMasterId r:id="rId31"/>
  </p:notesMasterIdLst>
  <p:handoutMasterIdLst>
    <p:handoutMasterId r:id="rId32"/>
  </p:handoutMasterIdLst>
  <p:sldIdLst>
    <p:sldId id="869" r:id="rId3"/>
    <p:sldId id="950" r:id="rId4"/>
    <p:sldId id="963" r:id="rId5"/>
    <p:sldId id="951" r:id="rId6"/>
    <p:sldId id="953" r:id="rId7"/>
    <p:sldId id="955" r:id="rId8"/>
    <p:sldId id="964" r:id="rId9"/>
    <p:sldId id="975" r:id="rId10"/>
    <p:sldId id="959" r:id="rId11"/>
    <p:sldId id="965" r:id="rId12"/>
    <p:sldId id="966" r:id="rId13"/>
    <p:sldId id="967" r:id="rId14"/>
    <p:sldId id="968" r:id="rId15"/>
    <p:sldId id="940" r:id="rId16"/>
    <p:sldId id="944" r:id="rId17"/>
    <p:sldId id="945" r:id="rId18"/>
    <p:sldId id="954" r:id="rId19"/>
    <p:sldId id="934" r:id="rId20"/>
    <p:sldId id="935" r:id="rId21"/>
    <p:sldId id="972" r:id="rId22"/>
    <p:sldId id="973" r:id="rId23"/>
    <p:sldId id="974" r:id="rId24"/>
    <p:sldId id="947" r:id="rId25"/>
    <p:sldId id="938" r:id="rId26"/>
    <p:sldId id="946" r:id="rId27"/>
    <p:sldId id="912" r:id="rId28"/>
    <p:sldId id="942" r:id="rId29"/>
    <p:sldId id="956" r:id="rId30"/>
  </p:sldIdLst>
  <p:sldSz cx="9144000" cy="6858000" type="screen4x3"/>
  <p:notesSz cx="6745288" cy="9713913"/>
  <p:defaultTextStyle>
    <a:defPPr>
      <a:defRPr lang="en-GB"/>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DDDD"/>
    <a:srgbClr val="A46202"/>
    <a:srgbClr val="00FFFF"/>
    <a:srgbClr val="48349C"/>
    <a:srgbClr val="0B33B5"/>
    <a:srgbClr val="66FF33"/>
    <a:srgbClr val="993300"/>
    <a:srgbClr val="006699"/>
    <a:srgbClr val="CC330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8" autoAdjust="0"/>
    <p:restoredTop sz="80812" autoAdjust="0"/>
  </p:normalViewPr>
  <p:slideViewPr>
    <p:cSldViewPr>
      <p:cViewPr varScale="1">
        <p:scale>
          <a:sx n="59" d="100"/>
          <a:sy n="59" d="100"/>
        </p:scale>
        <p:origin x="-16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8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eaLnBrk="0" hangingPunct="0">
              <a:defRPr sz="1200" smtClean="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2202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10000" y="9220200"/>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eaLnBrk="0" hangingPunct="0">
              <a:defRPr sz="1200" smtClean="0">
                <a:latin typeface="Times New Roman" pitchFamily="18" charset="0"/>
              </a:defRPr>
            </a:lvl1pPr>
          </a:lstStyle>
          <a:p>
            <a:pPr>
              <a:defRPr/>
            </a:pPr>
            <a:fld id="{21D6F5EF-70D5-42F0-8202-762E13637E8F}" type="slidenum">
              <a:rPr lang="en-GB"/>
              <a:pPr>
                <a:defRPr/>
              </a:pPr>
              <a:t>‹#›</a:t>
            </a:fld>
            <a:endParaRPr lang="en-GB"/>
          </a:p>
        </p:txBody>
      </p:sp>
    </p:spTree>
    <p:extLst>
      <p:ext uri="{BB962C8B-B14F-4D97-AF65-F5344CB8AC3E}">
        <p14:creationId xmlns:p14="http://schemas.microsoft.com/office/powerpoint/2010/main" val="1695281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33795"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Times New Roman" pitchFamily="18" charset="0"/>
              </a:defRPr>
            </a:lvl1pPr>
          </a:lstStyle>
          <a:p>
            <a:pPr>
              <a:defRPr/>
            </a:pPr>
            <a:endParaRPr lang="en-GB"/>
          </a:p>
        </p:txBody>
      </p:sp>
      <p:sp>
        <p:nvSpPr>
          <p:cNvPr id="6148" name="Rectangle 4"/>
          <p:cNvSpPr>
            <a:spLocks noGrp="1" noRot="1" noChangeAspect="1" noChangeArrowheads="1" noTextEdit="1"/>
          </p:cNvSpPr>
          <p:nvPr>
            <p:ph type="sldImg" idx="2"/>
          </p:nvPr>
        </p:nvSpPr>
        <p:spPr bwMode="auto">
          <a:xfrm>
            <a:off x="1004888" y="762000"/>
            <a:ext cx="4775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14400" y="46482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3798" name="Rectangle 6"/>
          <p:cNvSpPr>
            <a:spLocks noGrp="1" noChangeArrowheads="1"/>
          </p:cNvSpPr>
          <p:nvPr>
            <p:ph type="ftr" sz="quarter" idx="4"/>
          </p:nvPr>
        </p:nvSpPr>
        <p:spPr bwMode="auto">
          <a:xfrm>
            <a:off x="0" y="9220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200" smtClean="0">
                <a:latin typeface="Times New Roman" pitchFamily="18" charset="0"/>
              </a:defRPr>
            </a:lvl1pPr>
          </a:lstStyle>
          <a:p>
            <a:pPr>
              <a:defRPr/>
            </a:pPr>
            <a:endParaRPr lang="en-GB"/>
          </a:p>
        </p:txBody>
      </p:sp>
      <p:sp>
        <p:nvSpPr>
          <p:cNvPr id="33799" name="Rectangle 7"/>
          <p:cNvSpPr>
            <a:spLocks noGrp="1" noChangeArrowheads="1"/>
          </p:cNvSpPr>
          <p:nvPr>
            <p:ph type="sldNum" sz="quarter" idx="5"/>
          </p:nvPr>
        </p:nvSpPr>
        <p:spPr bwMode="auto">
          <a:xfrm>
            <a:off x="3810000" y="92202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Times New Roman" pitchFamily="18" charset="0"/>
              </a:defRPr>
            </a:lvl1pPr>
          </a:lstStyle>
          <a:p>
            <a:pPr>
              <a:defRPr/>
            </a:pPr>
            <a:fld id="{D5A4170C-8AB0-46D3-924B-94720B1EC4EF}" type="slidenum">
              <a:rPr lang="en-GB"/>
              <a:pPr>
                <a:defRPr/>
              </a:pPr>
              <a:t>‹#›</a:t>
            </a:fld>
            <a:endParaRPr lang="en-GB"/>
          </a:p>
        </p:txBody>
      </p:sp>
    </p:spTree>
    <p:extLst>
      <p:ext uri="{BB962C8B-B14F-4D97-AF65-F5344CB8AC3E}">
        <p14:creationId xmlns:p14="http://schemas.microsoft.com/office/powerpoint/2010/main" val="410617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et.reading.ac.uk/~sgs02rpa/MISC/GERB_201201.gi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D5A4170C-8AB0-46D3-924B-94720B1EC4EF}" type="slidenum">
              <a:rPr lang="en-GB" smtClean="0"/>
              <a:pPr>
                <a:defRPr/>
              </a:pPr>
              <a:t>1</a:t>
            </a:fld>
            <a:endParaRPr lang="en-GB"/>
          </a:p>
        </p:txBody>
      </p:sp>
    </p:spTree>
    <p:extLst>
      <p:ext uri="{BB962C8B-B14F-4D97-AF65-F5344CB8AC3E}">
        <p14:creationId xmlns:p14="http://schemas.microsoft.com/office/powerpoint/2010/main" val="297698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CFF7F2-58B7-499E-B18B-F9621CA618AD}" type="slidenum">
              <a:rPr lang="en-GB"/>
              <a:pPr/>
              <a:t>3</a:t>
            </a:fld>
            <a:endParaRPr lang="en-GB"/>
          </a:p>
        </p:txBody>
      </p:sp>
      <p:sp>
        <p:nvSpPr>
          <p:cNvPr id="690178" name="Rectangle 2"/>
          <p:cNvSpPr>
            <a:spLocks noGrp="1" noRot="1" noChangeAspect="1" noChangeArrowheads="1" noTextEdit="1"/>
          </p:cNvSpPr>
          <p:nvPr>
            <p:ph type="sldImg"/>
          </p:nvPr>
        </p:nvSpPr>
        <p:spPr>
          <a:ln/>
        </p:spPr>
      </p:sp>
      <p:sp>
        <p:nvSpPr>
          <p:cNvPr id="690179" name="Rectangle 3"/>
          <p:cNvSpPr>
            <a:spLocks noGrp="1" noChangeArrowheads="1"/>
          </p:cNvSpPr>
          <p:nvPr>
            <p:ph type="body" idx="1"/>
          </p:nvPr>
        </p:nvSpPr>
        <p:spPr/>
        <p:txBody>
          <a:bodyPr/>
          <a:lstStyle/>
          <a:p>
            <a:r>
              <a:rPr lang="en-GB" sz="1600" dirty="0"/>
              <a:t>Sophisticated computer models have been developed by </a:t>
            </a:r>
            <a:r>
              <a:rPr lang="en-GB" sz="1600" dirty="0" smtClean="0"/>
              <a:t>thousands </a:t>
            </a:r>
            <a:r>
              <a:rPr lang="en-GB" sz="1600" dirty="0"/>
              <a:t>of scientists over periods of decades that approximate the important components of the Earth’s environment. These models are used to forecast weather evolution and predict how changes in natural and man-made influences on the environment alter future climate.</a:t>
            </a:r>
          </a:p>
          <a:p>
            <a:r>
              <a:rPr lang="en-GB" sz="1600" dirty="0"/>
              <a:t>The animation </a:t>
            </a:r>
            <a:r>
              <a:rPr lang="en-GB" sz="1600" dirty="0" smtClean="0"/>
              <a:t>(click on “</a:t>
            </a:r>
            <a:r>
              <a:rPr lang="en-GB" sz="1600" dirty="0" smtClean="0">
                <a:solidFill>
                  <a:srgbClr val="0033CC"/>
                </a:solidFill>
                <a:hlinkClick r:id="rId3"/>
              </a:rPr>
              <a:t>OLR Animation</a:t>
            </a:r>
            <a:r>
              <a:rPr lang="en-GB" sz="1600" dirty="0" smtClean="0"/>
              <a:t>”) showed </a:t>
            </a:r>
            <a:r>
              <a:rPr lang="en-GB" sz="1600" dirty="0"/>
              <a:t>that weather forecast models are good at representing the large weather systems at middle latitudes but are not so good at resolving the convective processes in the tropics which are acting at smaller spatial scales than can easily be resolved in global models.</a:t>
            </a:r>
            <a:endParaRPr lang="en-US" sz="1600" dirty="0"/>
          </a:p>
        </p:txBody>
      </p:sp>
    </p:spTree>
    <p:extLst>
      <p:ext uri="{BB962C8B-B14F-4D97-AF65-F5344CB8AC3E}">
        <p14:creationId xmlns:p14="http://schemas.microsoft.com/office/powerpoint/2010/main" val="39061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PRECIPITATION: [Tech </a:t>
            </a:r>
            <a:r>
              <a:rPr lang="en-GB" dirty="0" err="1" smtClean="0"/>
              <a:t>Summ</a:t>
            </a:r>
            <a:r>
              <a:rPr lang="en-GB" dirty="0" smtClean="0"/>
              <a:t> Fig. 2]</a:t>
            </a:r>
          </a:p>
          <a:p>
            <a:r>
              <a:rPr lang="en-GB" dirty="0" smtClean="0"/>
              <a:t>RCP8.5 ANN: Multi-model CMIP5 average mm/day change. </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smtClean="0"/>
          </a:p>
          <a:p>
            <a:r>
              <a:rPr lang="en-GB" dirty="0" smtClean="0"/>
              <a:t>P INTENSITY:</a:t>
            </a:r>
          </a:p>
          <a:p>
            <a:r>
              <a:rPr lang="en-GB" dirty="0" err="1" smtClean="0"/>
              <a:t>Percent</a:t>
            </a:r>
            <a:r>
              <a:rPr lang="en-GB" dirty="0" smtClean="0"/>
              <a:t> change in annual maximum 5-day precipitation 2081-2100 relative to 1981-2000 for RCP8.5 CMIP5 ensemble.</a:t>
            </a:r>
          </a:p>
          <a:p>
            <a:r>
              <a:rPr lang="en-GB" dirty="0" smtClean="0"/>
              <a:t>Fig. 12.26, Chapter 12.</a:t>
            </a:r>
          </a:p>
          <a:p>
            <a:r>
              <a:rPr lang="en-GB" dirty="0" smtClean="0"/>
              <a:t>Stippling </a:t>
            </a:r>
            <a:r>
              <a:rPr lang="en-GB" dirty="0" smtClean="0">
                <a:sym typeface="Wingdings" panose="05000000000000000000" pitchFamily="2" charset="2"/>
              </a:rPr>
              <a:t> significant change</a:t>
            </a:r>
            <a:r>
              <a:rPr lang="en-GB" dirty="0" smtClean="0"/>
              <a:t> </a:t>
            </a:r>
          </a:p>
          <a:p>
            <a:endParaRPr lang="en-GB" dirty="0" smtClean="0"/>
          </a:p>
          <a:p>
            <a:r>
              <a:rPr lang="en-GB" dirty="0" smtClean="0"/>
              <a:t>SOIL MOISTURE: [Tech </a:t>
            </a:r>
            <a:r>
              <a:rPr lang="en-GB" dirty="0" err="1" smtClean="0"/>
              <a:t>Summ</a:t>
            </a:r>
            <a:r>
              <a:rPr lang="en-GB" dirty="0" smtClean="0"/>
              <a:t>, Fig. 2]</a:t>
            </a:r>
          </a:p>
          <a:p>
            <a:r>
              <a:rPr lang="en-GB" dirty="0" smtClean="0"/>
              <a:t>RCP8.5 ANN change in %, Upper 10cm</a:t>
            </a:r>
          </a:p>
          <a:p>
            <a:r>
              <a:rPr lang="en-GB" dirty="0" smtClean="0"/>
              <a:t>Hatching: multi-model mean change is small (&lt;1SD of internal variability)</a:t>
            </a:r>
          </a:p>
          <a:p>
            <a:r>
              <a:rPr lang="en-GB" dirty="0" smtClean="0"/>
              <a:t>Stippling: multi-model mean change is big (&gt;2SD of internal variability and 90% of models agree on sign)</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4</a:t>
            </a:fld>
            <a:endParaRPr lang="en-GB"/>
          </a:p>
        </p:txBody>
      </p:sp>
    </p:spTree>
    <p:extLst>
      <p:ext uri="{BB962C8B-B14F-4D97-AF65-F5344CB8AC3E}">
        <p14:creationId xmlns:p14="http://schemas.microsoft.com/office/powerpoint/2010/main" val="3804874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05780" y="9361495"/>
            <a:ext cx="2910949" cy="49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09" tIns="45405" rIns="90809" bIns="4540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A48F55DB-5650-41A2-A8ED-D9CBC6265C0E}" type="slidenum">
              <a:rPr lang="en-US" sz="1200"/>
              <a:pPr algn="r" eaLnBrk="1" hangingPunct="1"/>
              <a:t>5</a:t>
            </a:fld>
            <a:endParaRPr lang="en-US" sz="120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extLst>
      <p:ext uri="{BB962C8B-B14F-4D97-AF65-F5344CB8AC3E}">
        <p14:creationId xmlns:p14="http://schemas.microsoft.com/office/powerpoint/2010/main" val="116529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05779" y="9373558"/>
            <a:ext cx="2910949" cy="492763"/>
          </a:xfrm>
          <a:prstGeom prst="rect">
            <a:avLst/>
          </a:prstGeom>
          <a:noFill/>
          <a:ln w="9525">
            <a:noFill/>
            <a:miter lim="800000"/>
            <a:headEnd/>
            <a:tailEnd/>
          </a:ln>
        </p:spPr>
        <p:txBody>
          <a:bodyPr lIns="90809" tIns="45405" rIns="90809" bIns="45405" anchor="b"/>
          <a:lstStyle/>
          <a:p>
            <a:pPr algn="r"/>
            <a:fld id="{2FD2BB63-DB9F-48E4-B7F9-7D620C5CFE8D}" type="slidenum">
              <a:rPr lang="en-US" sz="1200">
                <a:solidFill>
                  <a:srgbClr val="000000"/>
                </a:solidFill>
              </a:rPr>
              <a:pPr algn="r"/>
              <a:t>8</a:t>
            </a:fld>
            <a:endParaRPr lang="en-US" sz="1200">
              <a:solidFill>
                <a:srgbClr val="000000"/>
              </a:solidFill>
            </a:endParaRPr>
          </a:p>
        </p:txBody>
      </p:sp>
      <p:sp>
        <p:nvSpPr>
          <p:cNvPr id="11267" name="Rectangle 2"/>
          <p:cNvSpPr>
            <a:spLocks noGrp="1" noRot="1" noChangeAspect="1" noChangeArrowheads="1" noTextEdit="1"/>
          </p:cNvSpPr>
          <p:nvPr>
            <p:ph type="sldImg"/>
          </p:nvPr>
        </p:nvSpPr>
        <p:spPr>
          <a:xfrm>
            <a:off x="952500" y="773113"/>
            <a:ext cx="4852988" cy="3640137"/>
          </a:xfrm>
          <a:ln/>
        </p:spPr>
      </p:sp>
      <p:sp>
        <p:nvSpPr>
          <p:cNvPr id="11268" name="Rectangle 3"/>
          <p:cNvSpPr>
            <a:spLocks noGrp="1" noChangeArrowheads="1"/>
          </p:cNvSpPr>
          <p:nvPr>
            <p:ph type="body" idx="1"/>
          </p:nvPr>
        </p:nvSpPr>
        <p:spPr>
          <a:xfrm>
            <a:off x="910557" y="4720736"/>
            <a:ext cx="4933358" cy="4412758"/>
          </a:xfrm>
          <a:noFill/>
          <a:ln/>
        </p:spPr>
        <p:txBody>
          <a:bodyPr/>
          <a:lstStyle/>
          <a:p>
            <a:pPr eaLnBrk="1" hangingPunct="1"/>
            <a:r>
              <a:rPr lang="en-GB" dirty="0" smtClean="0">
                <a:latin typeface="Arial" charset="0"/>
              </a:rPr>
              <a:t>There is huge uncertainty in global precipitation projections, relating both to climate sensitivity and mitigation pathways.</a:t>
            </a:r>
          </a:p>
          <a:p>
            <a:pPr eaLnBrk="1" hangingPunct="1"/>
            <a:r>
              <a:rPr lang="en-GB" dirty="0" smtClean="0">
                <a:latin typeface="Arial" charset="0"/>
              </a:rPr>
              <a:t>In PAGODA we are understanding</a:t>
            </a:r>
            <a:r>
              <a:rPr lang="en-GB" baseline="0" dirty="0" smtClean="0">
                <a:latin typeface="Arial" charset="0"/>
              </a:rPr>
              <a:t> the precipitation changes at the largest scales relating both to the warming (in response to </a:t>
            </a:r>
            <a:r>
              <a:rPr lang="en-GB" baseline="0" dirty="0" err="1" smtClean="0">
                <a:latin typeface="Arial" charset="0"/>
              </a:rPr>
              <a:t>radiative</a:t>
            </a:r>
            <a:r>
              <a:rPr lang="en-GB" baseline="0" dirty="0" smtClean="0">
                <a:latin typeface="Arial" charset="0"/>
              </a:rPr>
              <a:t> </a:t>
            </a:r>
            <a:r>
              <a:rPr lang="en-GB" baseline="0" dirty="0" err="1" smtClean="0">
                <a:latin typeface="Arial" charset="0"/>
              </a:rPr>
              <a:t>forcings</a:t>
            </a:r>
            <a:r>
              <a:rPr lang="en-GB" baseline="0" dirty="0" smtClean="0">
                <a:latin typeface="Arial" charset="0"/>
              </a:rPr>
              <a:t>) and </a:t>
            </a:r>
            <a:r>
              <a:rPr lang="en-GB" baseline="0" dirty="0" err="1" smtClean="0">
                <a:latin typeface="Arial" charset="0"/>
              </a:rPr>
              <a:t>and</a:t>
            </a:r>
            <a:r>
              <a:rPr lang="en-GB" baseline="0" dirty="0" smtClean="0">
                <a:latin typeface="Arial" charset="0"/>
              </a:rPr>
              <a:t> also the direct effect of the </a:t>
            </a:r>
            <a:r>
              <a:rPr lang="en-GB" baseline="0" dirty="0" err="1" smtClean="0">
                <a:latin typeface="Arial" charset="0"/>
              </a:rPr>
              <a:t>radiative</a:t>
            </a:r>
            <a:r>
              <a:rPr lang="en-GB" baseline="0" dirty="0" smtClean="0">
                <a:latin typeface="Arial" charset="0"/>
              </a:rPr>
              <a:t> </a:t>
            </a:r>
            <a:r>
              <a:rPr lang="en-GB" baseline="0" dirty="0" err="1" smtClean="0">
                <a:latin typeface="Arial" charset="0"/>
              </a:rPr>
              <a:t>forcings</a:t>
            </a:r>
            <a:r>
              <a:rPr lang="en-GB" baseline="0" dirty="0" smtClean="0">
                <a:latin typeface="Arial" charset="0"/>
              </a:rPr>
              <a:t> themselves </a:t>
            </a:r>
            <a:r>
              <a:rPr lang="en-GB" baseline="0" smtClean="0">
                <a:latin typeface="Arial" charset="0"/>
              </a:rPr>
              <a:t>on precipitation.</a:t>
            </a:r>
            <a:endParaRPr lang="en-GB" smtClean="0">
              <a:latin typeface="Arial" charset="0"/>
            </a:endParaRPr>
          </a:p>
        </p:txBody>
      </p:sp>
    </p:spTree>
    <p:extLst>
      <p:ext uri="{BB962C8B-B14F-4D97-AF65-F5344CB8AC3E}">
        <p14:creationId xmlns:p14="http://schemas.microsoft.com/office/powerpoint/2010/main" val="2240203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281113"/>
            <a:r>
              <a:rPr lang="en-GB" sz="1200" b="1" dirty="0" err="1" smtClean="0">
                <a:solidFill>
                  <a:schemeClr val="tx1"/>
                </a:solidFill>
              </a:rPr>
              <a:t>Fi</a:t>
            </a:r>
            <a:r>
              <a:rPr lang="en-US" sz="1200" b="1" dirty="0" smtClean="0">
                <a:solidFill>
                  <a:schemeClr val="tx1"/>
                </a:solidFill>
              </a:rPr>
              <a:t> </a:t>
            </a:r>
            <a:r>
              <a:rPr lang="en-US" sz="1200" b="1" dirty="0" err="1" smtClean="0">
                <a:solidFill>
                  <a:schemeClr val="tx1"/>
                </a:solidFill>
              </a:rPr>
              <a:t>gure</a:t>
            </a:r>
            <a:r>
              <a:rPr lang="en-US" sz="1200" b="1" dirty="0" smtClean="0">
                <a:solidFill>
                  <a:schemeClr val="tx1"/>
                </a:solidFill>
              </a:rPr>
              <a:t> 3 </a:t>
            </a:r>
            <a:r>
              <a:rPr lang="en-US" sz="1200" dirty="0" smtClean="0">
                <a:solidFill>
                  <a:schemeClr val="tx1"/>
                </a:solidFill>
              </a:rPr>
              <a:t>(a) Global annual average net TOA flux from CERES observations and (b) ERA Interim reanalysis are anchored to an estimate of Earth’s heating rate for 2005–2010 </a:t>
            </a:r>
            <a:r>
              <a:rPr lang="en-US" sz="1200" baseline="30000" dirty="0" smtClean="0">
                <a:solidFill>
                  <a:schemeClr val="tx1"/>
                </a:solidFill>
              </a:rPr>
              <a:t>5</a:t>
            </a:r>
            <a:r>
              <a:rPr lang="en-US" sz="1200" dirty="0" smtClean="0">
                <a:solidFill>
                  <a:schemeClr val="tx1"/>
                </a:solidFill>
              </a:rPr>
              <a:t>  The Pacific Marine Environmental Laboratory/Jet Propulsion Laboratory/Joint Institute for Marine and Atmospheric Research (PMEL/JPL/JIMAR) ocean heating rate estimates</a:t>
            </a:r>
            <a:r>
              <a:rPr lang="en-US" sz="1200" baseline="30000" dirty="0" smtClean="0">
                <a:solidFill>
                  <a:schemeClr val="tx1"/>
                </a:solidFill>
              </a:rPr>
              <a:t>4</a:t>
            </a:r>
            <a:r>
              <a:rPr lang="en-US" sz="1200" dirty="0" smtClean="0">
                <a:solidFill>
                  <a:schemeClr val="tx1"/>
                </a:solidFill>
              </a:rPr>
              <a:t> use data from Argo and World Ocean Database 2009; uncertainties for upper ocean heating rates are given at one-standard error derived from sampling uncertainties. The gray bar in (b) corresponds to one standard deviation about the 2001–2010 average net TOA flux of 15 CMIP3 models</a:t>
            </a:r>
            <a:r>
              <a:rPr lang="en-US" sz="1000" dirty="0" smtClean="0">
                <a:solidFill>
                  <a:schemeClr val="tx1"/>
                </a:solidFill>
              </a:rPr>
              <a:t>.</a:t>
            </a:r>
            <a:endParaRPr lang="en-GB" sz="1000" dirty="0" smtClean="0">
              <a:solidFill>
                <a:schemeClr val="tx1"/>
              </a:solidFill>
            </a:endParaRPr>
          </a:p>
          <a:p>
            <a:pPr defTabSz="1281113"/>
            <a:r>
              <a:rPr lang="en-GB" sz="1000" dirty="0" smtClean="0"/>
              <a:t> </a:t>
            </a:r>
          </a:p>
          <a:p>
            <a:endParaRPr lang="en-GB" dirty="0"/>
          </a:p>
        </p:txBody>
      </p:sp>
      <p:sp>
        <p:nvSpPr>
          <p:cNvPr id="4" name="Slide Number Placeholder 3"/>
          <p:cNvSpPr>
            <a:spLocks noGrp="1"/>
          </p:cNvSpPr>
          <p:nvPr>
            <p:ph type="sldNum" sz="quarter" idx="10"/>
          </p:nvPr>
        </p:nvSpPr>
        <p:spPr/>
        <p:txBody>
          <a:bodyPr/>
          <a:lstStyle/>
          <a:p>
            <a:fld id="{29FDB257-6FD9-4ABC-A90E-F8C2E44FE70D}" type="slidenum">
              <a:rPr lang="en-GB" smtClean="0"/>
              <a:pPr/>
              <a:t>12</a:t>
            </a:fld>
            <a:endParaRPr lang="en-GB"/>
          </a:p>
        </p:txBody>
      </p:sp>
    </p:spTree>
    <p:extLst>
      <p:ext uri="{BB962C8B-B14F-4D97-AF65-F5344CB8AC3E}">
        <p14:creationId xmlns:p14="http://schemas.microsoft.com/office/powerpoint/2010/main" val="27069700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05779" y="9373558"/>
            <a:ext cx="2910949" cy="492763"/>
          </a:xfrm>
          <a:prstGeom prst="rect">
            <a:avLst/>
          </a:prstGeom>
          <a:noFill/>
          <a:ln w="9525">
            <a:noFill/>
            <a:miter lim="800000"/>
            <a:headEnd/>
            <a:tailEnd/>
          </a:ln>
        </p:spPr>
        <p:txBody>
          <a:bodyPr lIns="90809" tIns="45405" rIns="90809" bIns="45405" anchor="b"/>
          <a:lstStyle/>
          <a:p>
            <a:pPr algn="r" eaLnBrk="1" hangingPunct="1"/>
            <a:fld id="{2FD2BB63-DB9F-48E4-B7F9-7D620C5CFE8D}" type="slidenum">
              <a:rPr lang="en-US" sz="1200"/>
              <a:pPr algn="r" eaLnBrk="1" hangingPunct="1"/>
              <a:t>28</a:t>
            </a:fld>
            <a:endParaRPr lang="en-US" sz="1200"/>
          </a:p>
        </p:txBody>
      </p:sp>
      <p:sp>
        <p:nvSpPr>
          <p:cNvPr id="11267" name="Rectangle 2"/>
          <p:cNvSpPr>
            <a:spLocks noGrp="1" noRot="1" noChangeAspect="1" noChangeArrowheads="1" noTextEdit="1"/>
          </p:cNvSpPr>
          <p:nvPr>
            <p:ph type="sldImg"/>
          </p:nvPr>
        </p:nvSpPr>
        <p:spPr>
          <a:xfrm>
            <a:off x="952500" y="773113"/>
            <a:ext cx="4852988" cy="3640137"/>
          </a:xfrm>
          <a:ln/>
        </p:spPr>
      </p:sp>
      <p:sp>
        <p:nvSpPr>
          <p:cNvPr id="11268" name="Rectangle 3"/>
          <p:cNvSpPr>
            <a:spLocks noGrp="1" noChangeArrowheads="1"/>
          </p:cNvSpPr>
          <p:nvPr>
            <p:ph type="body" idx="1"/>
          </p:nvPr>
        </p:nvSpPr>
        <p:spPr>
          <a:xfrm>
            <a:off x="910557" y="4720736"/>
            <a:ext cx="4933358" cy="4412758"/>
          </a:xfrm>
          <a:noFill/>
          <a:ln/>
        </p:spPr>
        <p:txBody>
          <a:bodyPr/>
          <a:lstStyle/>
          <a:p>
            <a:pPr eaLnBrk="1" hangingPunct="1"/>
            <a:r>
              <a:rPr lang="en-GB" dirty="0" smtClean="0">
                <a:latin typeface="Arial" charset="0"/>
              </a:rPr>
              <a:t>There is huge uncertainty in global precipitation projections, relating both to climate sensitivity and mitigation pathways.</a:t>
            </a:r>
          </a:p>
          <a:p>
            <a:pPr eaLnBrk="1" hangingPunct="1"/>
            <a:r>
              <a:rPr lang="en-GB" dirty="0" smtClean="0">
                <a:latin typeface="Arial" charset="0"/>
              </a:rPr>
              <a:t>In PAGODA we are understanding</a:t>
            </a:r>
            <a:r>
              <a:rPr lang="en-GB" baseline="0" dirty="0" smtClean="0">
                <a:latin typeface="Arial" charset="0"/>
              </a:rPr>
              <a:t> the precipitation changes at the largest scales relating both to the warming (in response to </a:t>
            </a:r>
            <a:r>
              <a:rPr lang="en-GB" baseline="0" dirty="0" err="1" smtClean="0">
                <a:latin typeface="Arial" charset="0"/>
              </a:rPr>
              <a:t>radiative</a:t>
            </a:r>
            <a:r>
              <a:rPr lang="en-GB" baseline="0" dirty="0" smtClean="0">
                <a:latin typeface="Arial" charset="0"/>
              </a:rPr>
              <a:t> </a:t>
            </a:r>
            <a:r>
              <a:rPr lang="en-GB" baseline="0" dirty="0" err="1" smtClean="0">
                <a:latin typeface="Arial" charset="0"/>
              </a:rPr>
              <a:t>forcings</a:t>
            </a:r>
            <a:r>
              <a:rPr lang="en-GB" baseline="0" dirty="0" smtClean="0">
                <a:latin typeface="Arial" charset="0"/>
              </a:rPr>
              <a:t>) and </a:t>
            </a:r>
            <a:r>
              <a:rPr lang="en-GB" baseline="0" dirty="0" err="1" smtClean="0">
                <a:latin typeface="Arial" charset="0"/>
              </a:rPr>
              <a:t>and</a:t>
            </a:r>
            <a:r>
              <a:rPr lang="en-GB" baseline="0" dirty="0" smtClean="0">
                <a:latin typeface="Arial" charset="0"/>
              </a:rPr>
              <a:t> also the direct effect of the </a:t>
            </a:r>
            <a:r>
              <a:rPr lang="en-GB" baseline="0" dirty="0" err="1" smtClean="0">
                <a:latin typeface="Arial" charset="0"/>
              </a:rPr>
              <a:t>radiative</a:t>
            </a:r>
            <a:r>
              <a:rPr lang="en-GB" baseline="0" dirty="0" smtClean="0">
                <a:latin typeface="Arial" charset="0"/>
              </a:rPr>
              <a:t> </a:t>
            </a:r>
            <a:r>
              <a:rPr lang="en-GB" baseline="0" dirty="0" err="1" smtClean="0">
                <a:latin typeface="Arial" charset="0"/>
              </a:rPr>
              <a:t>forcings</a:t>
            </a:r>
            <a:r>
              <a:rPr lang="en-GB" baseline="0" dirty="0" smtClean="0">
                <a:latin typeface="Arial" charset="0"/>
              </a:rPr>
              <a:t> themselves </a:t>
            </a:r>
            <a:r>
              <a:rPr lang="en-GB" baseline="0" smtClean="0">
                <a:latin typeface="Arial" charset="0"/>
              </a:rPr>
              <a:t>on precipitation.</a:t>
            </a:r>
            <a:endParaRPr lang="en-GB" smtClean="0">
              <a:latin typeface="Arial" charset="0"/>
            </a:endParaRPr>
          </a:p>
        </p:txBody>
      </p:sp>
    </p:spTree>
    <p:extLst>
      <p:ext uri="{BB962C8B-B14F-4D97-AF65-F5344CB8AC3E}">
        <p14:creationId xmlns:p14="http://schemas.microsoft.com/office/powerpoint/2010/main" val="1802335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908AB62B-0FC4-4713-BBFC-824CFFB876A9}" type="slidenum">
              <a:rPr lang="en-GB"/>
              <a:pPr>
                <a:defRPr/>
              </a:pPr>
              <a:t>‹#›</a:t>
            </a:fld>
            <a:endParaRPr lang="en-GB"/>
          </a:p>
        </p:txBody>
      </p:sp>
    </p:spTree>
    <p:extLst>
      <p:ext uri="{BB962C8B-B14F-4D97-AF65-F5344CB8AC3E}">
        <p14:creationId xmlns:p14="http://schemas.microsoft.com/office/powerpoint/2010/main" val="65392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0ECCFF3-867D-4A13-A867-19531170F49C}" type="slidenum">
              <a:rPr lang="en-GB"/>
              <a:pPr>
                <a:defRPr/>
              </a:pPr>
              <a:t>‹#›</a:t>
            </a:fld>
            <a:endParaRPr lang="en-GB"/>
          </a:p>
        </p:txBody>
      </p:sp>
    </p:spTree>
    <p:extLst>
      <p:ext uri="{BB962C8B-B14F-4D97-AF65-F5344CB8AC3E}">
        <p14:creationId xmlns:p14="http://schemas.microsoft.com/office/powerpoint/2010/main" val="193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4C5AE93-A2AC-4450-9303-8CA8F43E6370}" type="slidenum">
              <a:rPr lang="en-GB"/>
              <a:pPr>
                <a:defRPr/>
              </a:pPr>
              <a:t>‹#›</a:t>
            </a:fld>
            <a:endParaRPr lang="en-GB"/>
          </a:p>
        </p:txBody>
      </p:sp>
    </p:spTree>
    <p:extLst>
      <p:ext uri="{BB962C8B-B14F-4D97-AF65-F5344CB8AC3E}">
        <p14:creationId xmlns:p14="http://schemas.microsoft.com/office/powerpoint/2010/main" val="2783560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6D9EF5B-9DAB-4491-B320-4BD375E69F75}" type="slidenum">
              <a:rPr lang="en-GB"/>
              <a:pPr>
                <a:defRPr/>
              </a:pPr>
              <a:t>‹#›</a:t>
            </a:fld>
            <a:endParaRPr lang="en-GB"/>
          </a:p>
        </p:txBody>
      </p:sp>
    </p:spTree>
    <p:extLst>
      <p:ext uri="{BB962C8B-B14F-4D97-AF65-F5344CB8AC3E}">
        <p14:creationId xmlns:p14="http://schemas.microsoft.com/office/powerpoint/2010/main" val="3862303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gn="l">
              <a:lnSpc>
                <a:spcPct val="110000"/>
              </a:lnSpc>
              <a:spcBef>
                <a:spcPct val="20000"/>
              </a:spcBef>
              <a:defRPr/>
            </a:pPr>
            <a:r>
              <a:rPr lang="en-US" kern="0" dirty="0">
                <a:solidFill>
                  <a:srgbClr val="FFFFFF"/>
                </a:solidFill>
                <a:latin typeface="Rdg Vesta"/>
              </a:rPr>
              <a:t>	</a:t>
            </a:r>
            <a:r>
              <a:rPr lang="en-US" kern="0" dirty="0" err="1" smtClean="0">
                <a:solidFill>
                  <a:srgbClr val="FFFFFF"/>
                </a:solidFill>
                <a:latin typeface="Rdg Vesta"/>
              </a:rPr>
              <a:t>RMetS</a:t>
            </a:r>
            <a:r>
              <a:rPr lang="en-US" kern="0" baseline="0" dirty="0" smtClean="0">
                <a:solidFill>
                  <a:srgbClr val="FFFFFF"/>
                </a:solidFill>
                <a:latin typeface="Rdg Vesta"/>
              </a:rPr>
              <a:t> SE Meeting</a:t>
            </a:r>
            <a:r>
              <a:rPr lang="en-US" kern="0" dirty="0" smtClean="0">
                <a:solidFill>
                  <a:srgbClr val="FFFFFF"/>
                </a:solidFill>
                <a:latin typeface="Rdg Vesta"/>
              </a:rPr>
              <a:t>, Reading</a:t>
            </a:r>
            <a:r>
              <a:rPr lang="en-US" kern="0" baseline="0" dirty="0" smtClean="0">
                <a:solidFill>
                  <a:srgbClr val="FFFFFF"/>
                </a:solidFill>
                <a:latin typeface="Rdg Vesta"/>
              </a:rPr>
              <a:t> Town Hall</a:t>
            </a:r>
            <a:r>
              <a:rPr lang="en-US" kern="0" dirty="0" smtClean="0">
                <a:solidFill>
                  <a:srgbClr val="FFFFFF"/>
                </a:solidFill>
                <a:latin typeface="Rdg Vesta"/>
              </a:rPr>
              <a:t>, 2014</a:t>
            </a:r>
            <a:endParaRPr lang="en-US" sz="1600" kern="0" dirty="0">
              <a:solidFill>
                <a:srgbClr val="FFFFFF"/>
              </a:solidFill>
              <a:latin typeface="Rdg Vesta"/>
            </a:endParaRPr>
          </a:p>
        </p:txBody>
      </p:sp>
    </p:spTree>
    <p:extLst>
      <p:ext uri="{BB962C8B-B14F-4D97-AF65-F5344CB8AC3E}">
        <p14:creationId xmlns:p14="http://schemas.microsoft.com/office/powerpoint/2010/main" val="690846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Slide Number Placeholder 3"/>
          <p:cNvSpPr>
            <a:spLocks noGrp="1"/>
          </p:cNvSpPr>
          <p:nvPr>
            <p:ph type="sldNum" sz="quarter" idx="10"/>
          </p:nvPr>
        </p:nvSpPr>
        <p:spPr/>
        <p:txBody>
          <a:bodyPr/>
          <a:lstStyle>
            <a:lvl1pPr>
              <a:defRPr/>
            </a:lvl1pPr>
          </a:lstStyle>
          <a:p>
            <a:fld id="{244F944D-2272-47F7-8969-DDDA77676334}" type="slidenum">
              <a:rPr lang="en-GB">
                <a:solidFill>
                  <a:srgbClr val="FFFFFF"/>
                </a:solidFill>
              </a:rPr>
              <a:pPr/>
              <a:t>‹#›</a:t>
            </a:fld>
            <a:endParaRPr lang="en-GB" dirty="0">
              <a:solidFill>
                <a:srgbClr val="FFFFFF"/>
              </a:solidFill>
            </a:endParaRPr>
          </a:p>
        </p:txBody>
      </p:sp>
      <p:sp>
        <p:nvSpPr>
          <p:cNvPr id="7" name="Rectangle 6"/>
          <p:cNvSpPr/>
          <p:nvPr userDrawn="1"/>
        </p:nvSpPr>
        <p:spPr>
          <a:xfrm>
            <a:off x="611560" y="6429938"/>
            <a:ext cx="7308304" cy="397032"/>
          </a:xfrm>
          <a:prstGeom prst="rect">
            <a:avLst/>
          </a:prstGeom>
          <a:solidFill>
            <a:schemeClr val="bg1"/>
          </a:solidFill>
        </p:spPr>
        <p:txBody>
          <a:bodyPr wrap="square">
            <a:spAutoFit/>
          </a:bodyPr>
          <a:lstStyle/>
          <a:p>
            <a:pPr marL="342900" indent="-342900" algn="l">
              <a:lnSpc>
                <a:spcPct val="110000"/>
              </a:lnSpc>
              <a:spcBef>
                <a:spcPct val="20000"/>
              </a:spcBef>
              <a:defRPr/>
            </a:pPr>
            <a:r>
              <a:rPr lang="en-US" kern="0" dirty="0">
                <a:solidFill>
                  <a:srgbClr val="FFFFFF"/>
                </a:solidFill>
                <a:latin typeface="Rdg Vesta"/>
              </a:rPr>
              <a:t>	Year 12 Symposium, University of Reading, </a:t>
            </a:r>
            <a:r>
              <a:rPr lang="en-US" kern="0" dirty="0" smtClean="0">
                <a:solidFill>
                  <a:srgbClr val="FFFFFF"/>
                </a:solidFill>
                <a:latin typeface="Rdg Vesta"/>
              </a:rPr>
              <a:t>2013</a:t>
            </a:r>
            <a:endParaRPr lang="en-US" sz="1600" kern="0" dirty="0">
              <a:solidFill>
                <a:srgbClr val="FFFFFF"/>
              </a:solidFill>
              <a:latin typeface="Rdg Vesta"/>
            </a:endParaRPr>
          </a:p>
        </p:txBody>
      </p:sp>
    </p:spTree>
    <p:extLst>
      <p:ext uri="{BB962C8B-B14F-4D97-AF65-F5344CB8AC3E}">
        <p14:creationId xmlns:p14="http://schemas.microsoft.com/office/powerpoint/2010/main" val="2432832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653194-4730-440D-932A-A91DBD4DAD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7349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713F45-EFCF-46F8-AAA7-64FE708792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070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363637-9A8D-4419-8A10-7EEF95F147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6699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598F08-85EF-415E-B2A3-EA594115EA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5963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1BC252-3DA7-41E2-BED2-8E21B2C5E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729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1359ADC-4877-4708-9A3B-6A9CFB58C758}" type="slidenum">
              <a:rPr lang="en-GB"/>
              <a:pPr>
                <a:defRPr/>
              </a:pPr>
              <a:t>‹#›</a:t>
            </a:fld>
            <a:endParaRPr lang="en-GB"/>
          </a:p>
        </p:txBody>
      </p:sp>
    </p:spTree>
    <p:extLst>
      <p:ext uri="{BB962C8B-B14F-4D97-AF65-F5344CB8AC3E}">
        <p14:creationId xmlns:p14="http://schemas.microsoft.com/office/powerpoint/2010/main" val="25453471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4DAB54-40DC-43D6-9326-EF3ECA9EFB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020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643E85C-4BE8-4577-9B46-7B37D502EF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20108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28A994-3685-4463-B219-972D2002BD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0631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3D5DB-AC56-4E36-B30D-CBF2773D81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180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F0780-7850-407E-95B7-2DF53787F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103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32DD61-F7B4-4CBB-9B49-69B7A88AE4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144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6E28EE7-BD90-48A5-8D65-58DEFB005D2B}" type="slidenum">
              <a:rPr lang="en-GB"/>
              <a:pPr>
                <a:defRPr/>
              </a:pPr>
              <a:t>‹#›</a:t>
            </a:fld>
            <a:endParaRPr lang="en-GB"/>
          </a:p>
        </p:txBody>
      </p:sp>
    </p:spTree>
    <p:extLst>
      <p:ext uri="{BB962C8B-B14F-4D97-AF65-F5344CB8AC3E}">
        <p14:creationId xmlns:p14="http://schemas.microsoft.com/office/powerpoint/2010/main" val="2542414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3F6C144-8C7D-413F-9A76-F6CCE4ADD30B}" type="slidenum">
              <a:rPr lang="en-GB"/>
              <a:pPr>
                <a:defRPr/>
              </a:pPr>
              <a:t>‹#›</a:t>
            </a:fld>
            <a:endParaRPr lang="en-GB"/>
          </a:p>
        </p:txBody>
      </p:sp>
    </p:spTree>
    <p:extLst>
      <p:ext uri="{BB962C8B-B14F-4D97-AF65-F5344CB8AC3E}">
        <p14:creationId xmlns:p14="http://schemas.microsoft.com/office/powerpoint/2010/main" val="1706587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AC42399B-09C2-4AEA-9C1D-F281F2B52C21}" type="slidenum">
              <a:rPr lang="en-GB"/>
              <a:pPr>
                <a:defRPr/>
              </a:pPr>
              <a:t>‹#›</a:t>
            </a:fld>
            <a:endParaRPr lang="en-GB"/>
          </a:p>
        </p:txBody>
      </p:sp>
    </p:spTree>
    <p:extLst>
      <p:ext uri="{BB962C8B-B14F-4D97-AF65-F5344CB8AC3E}">
        <p14:creationId xmlns:p14="http://schemas.microsoft.com/office/powerpoint/2010/main" val="345366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323068F-F456-4397-B194-A222F97D865E}" type="slidenum">
              <a:rPr lang="en-GB"/>
              <a:pPr>
                <a:defRPr/>
              </a:pPr>
              <a:t>‹#›</a:t>
            </a:fld>
            <a:endParaRPr lang="en-GB"/>
          </a:p>
        </p:txBody>
      </p:sp>
    </p:spTree>
    <p:extLst>
      <p:ext uri="{BB962C8B-B14F-4D97-AF65-F5344CB8AC3E}">
        <p14:creationId xmlns:p14="http://schemas.microsoft.com/office/powerpoint/2010/main" val="3105093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DCE108D-53FF-46DF-8AE1-E09E673ACFE7}" type="slidenum">
              <a:rPr lang="en-GB"/>
              <a:pPr>
                <a:defRPr/>
              </a:pPr>
              <a:t>‹#›</a:t>
            </a:fld>
            <a:endParaRPr lang="en-GB"/>
          </a:p>
        </p:txBody>
      </p:sp>
    </p:spTree>
    <p:extLst>
      <p:ext uri="{BB962C8B-B14F-4D97-AF65-F5344CB8AC3E}">
        <p14:creationId xmlns:p14="http://schemas.microsoft.com/office/powerpoint/2010/main" val="3561161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0BF1BB6-965D-4960-9773-5A383271DA6B}" type="slidenum">
              <a:rPr lang="en-GB"/>
              <a:pPr>
                <a:defRPr/>
              </a:pPr>
              <a:t>‹#›</a:t>
            </a:fld>
            <a:endParaRPr lang="en-GB"/>
          </a:p>
        </p:txBody>
      </p:sp>
    </p:spTree>
    <p:extLst>
      <p:ext uri="{BB962C8B-B14F-4D97-AF65-F5344CB8AC3E}">
        <p14:creationId xmlns:p14="http://schemas.microsoft.com/office/powerpoint/2010/main" val="2773630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61A3A92-A3BB-47C9-B202-6CBF5027B34A}" type="slidenum">
              <a:rPr lang="en-GB"/>
              <a:pPr>
                <a:defRPr/>
              </a:pPr>
              <a:t>‹#›</a:t>
            </a:fld>
            <a:endParaRPr lang="en-GB"/>
          </a:p>
        </p:txBody>
      </p:sp>
    </p:spTree>
    <p:extLst>
      <p:ext uri="{BB962C8B-B14F-4D97-AF65-F5344CB8AC3E}">
        <p14:creationId xmlns:p14="http://schemas.microsoft.com/office/powerpoint/2010/main" val="1293534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70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smtClean="0"/>
            </a:lvl1pPr>
          </a:lstStyle>
          <a:p>
            <a:pPr>
              <a:defRPr/>
            </a:pPr>
            <a:endParaRPr lang="en-GB"/>
          </a:p>
        </p:txBody>
      </p:sp>
      <p:sp>
        <p:nvSpPr>
          <p:cNvPr id="970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GB"/>
          </a:p>
        </p:txBody>
      </p:sp>
      <p:sp>
        <p:nvSpPr>
          <p:cNvPr id="970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AD1B6B3A-2844-478A-B084-4527087C74C1}"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7" r:id="rId13"/>
    <p:sldLayoutId id="214748370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Calibri" pitchFamily="34" charset="0"/>
        </a:defRPr>
      </a:lvl6pPr>
      <a:lvl7pPr marL="914400" algn="ctr" rtl="0" fontAlgn="base">
        <a:spcBef>
          <a:spcPct val="0"/>
        </a:spcBef>
        <a:spcAft>
          <a:spcPct val="0"/>
        </a:spcAft>
        <a:defRPr sz="4400">
          <a:solidFill>
            <a:schemeClr val="tx2"/>
          </a:solidFill>
          <a:latin typeface="Calibri" pitchFamily="34" charset="0"/>
        </a:defRPr>
      </a:lvl7pPr>
      <a:lvl8pPr marL="1371600" algn="ctr" rtl="0" fontAlgn="base">
        <a:spcBef>
          <a:spcPct val="0"/>
        </a:spcBef>
        <a:spcAft>
          <a:spcPct val="0"/>
        </a:spcAft>
        <a:defRPr sz="4400">
          <a:solidFill>
            <a:schemeClr val="tx2"/>
          </a:solidFill>
          <a:latin typeface="Calibri" pitchFamily="34" charset="0"/>
        </a:defRPr>
      </a:lvl8pPr>
      <a:lvl9pPr marL="1828800" algn="ctr" rtl="0" fontAlgn="base">
        <a:spcBef>
          <a:spcPct val="0"/>
        </a:spcBef>
        <a:spcAft>
          <a:spcPct val="0"/>
        </a:spcAft>
        <a:defRPr sz="4400">
          <a:solidFill>
            <a:schemeClr val="tx2"/>
          </a:solidFill>
          <a:latin typeface="Calibri"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a:solidFill>
                <a:srgbClr val="000000"/>
              </a:solidFill>
              <a:latin typeface="Arial" pitchFamily="34"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pitchFamily="34"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1B88E0A5-1193-41E6-8788-8E0525FA40EA}" type="slidenum">
              <a:rPr lang="en-US">
                <a:solidFill>
                  <a:srgbClr val="000000"/>
                </a:solidFill>
                <a:latin typeface="Arial" pitchFamily="34" charset="0"/>
              </a:rPr>
              <a:pPr>
                <a:defRPr/>
              </a:pPr>
              <a:t>‹#›</a:t>
            </a:fld>
            <a:endParaRPr lang="en-US">
              <a:solidFill>
                <a:srgbClr val="000000"/>
              </a:solidFill>
              <a:latin typeface="Arial" pitchFamily="34" charset="0"/>
            </a:endParaRPr>
          </a:p>
        </p:txBody>
      </p:sp>
      <p:pic>
        <p:nvPicPr>
          <p:cNvPr id="1031" name="Picture 9" descr="Device-white"/>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hidden">
          <a:xfrm>
            <a:off x="7731125" y="228600"/>
            <a:ext cx="1184275"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p:cNvSpPr>
            <a:spLocks noChangeArrowheads="1"/>
          </p:cNvSpPr>
          <p:nvPr userDrawn="1"/>
        </p:nvSpPr>
        <p:spPr bwMode="auto">
          <a:xfrm>
            <a:off x="152400" y="6324600"/>
            <a:ext cx="3352800" cy="476250"/>
          </a:xfrm>
          <a:prstGeom prst="rect">
            <a:avLst/>
          </a:prstGeom>
          <a:noFill/>
          <a:ln w="9525">
            <a:noFill/>
            <a:miter lim="800000"/>
            <a:headEnd/>
            <a:tailEnd/>
          </a:ln>
          <a:effectLst/>
        </p:spPr>
        <p:txBody>
          <a:bodyPr/>
          <a:lstStyle/>
          <a:p>
            <a:pPr algn="l">
              <a:defRPr/>
            </a:pPr>
            <a:endParaRPr lang="en-GB" sz="1400">
              <a:solidFill>
                <a:srgbClr val="000000"/>
              </a:solidFill>
              <a:latin typeface="Rdg Vesta" pitchFamily="2" charset="0"/>
            </a:endParaRPr>
          </a:p>
        </p:txBody>
      </p:sp>
    </p:spTree>
    <p:extLst>
      <p:ext uri="{BB962C8B-B14F-4D97-AF65-F5344CB8AC3E}">
        <p14:creationId xmlns:p14="http://schemas.microsoft.com/office/powerpoint/2010/main" val="205393805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r.p.allan@rreading.ac.uk"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journals.ametsoc.org/doi/full/10.1175/JCLI3838.1"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www.sciencemag.org/content/295/5556/841"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journals.ametsoc.org/doi/full/10.1175/JCLI-D-13-00294.1"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png"/><Relationship Id="rId7" Type="http://schemas.openxmlformats.org/officeDocument/2006/relationships/hyperlink" Target="http://link.springer.com/article/10.1007/s00382-012-1569-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nature.com/ngeo/journal/v5/n10/full/ngeo1580.html" TargetMode="External"/><Relationship Id="rId5" Type="http://schemas.openxmlformats.org/officeDocument/2006/relationships/hyperlink" Target="http://pubs.giss.nasa.gov/abs/ha06510a.html" TargetMode="External"/><Relationship Id="rId4" Type="http://schemas.openxmlformats.org/officeDocument/2006/relationships/hyperlink" Target="http://www.nature.com/ngeo/journal/v5/n2/abs/ngeo1375.html" TargetMode="External"/><Relationship Id="rId9"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met.reading.ac.uk/~sgs02rpa/MISC/GERB_anim_201301.gif" TargetMode="External"/><Relationship Id="rId2" Type="http://schemas.openxmlformats.org/officeDocument/2006/relationships/hyperlink" Target="http://www.met.reading.ac.uk/~sgs02rpa/research/DEEP-C.html" TargetMode="Externa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http://www.nature.com/ngeo/journal/v6/n4/abs/ngeo1744.html" TargetMode="External"/><Relationship Id="rId7"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hyperlink" Target="http://dx.doi.org/10.1007/s00382-011-1134-x" TargetMode="External"/><Relationship Id="rId4" Type="http://schemas.openxmlformats.org/officeDocument/2006/relationships/hyperlink" Target="http://journals.ametsoc.org/doi/full/10.1175/JCLI-D-12-00543.1" TargetMode="External"/><Relationship Id="rId9" Type="http://schemas.openxmlformats.org/officeDocument/2006/relationships/hyperlink" Target="http://iopscience.iop.org/1748-9326/8/3/034002/"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tif"/><Relationship Id="rId1" Type="http://schemas.openxmlformats.org/officeDocument/2006/relationships/slideLayout" Target="../slideLayouts/slideLayout6.xml"/><Relationship Id="rId4" Type="http://schemas.openxmlformats.org/officeDocument/2006/relationships/image" Target="../media/image180.png"/></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dx.doi.org/10.1038/ngeo1836" TargetMode="Externa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hyperlink" Target="http://journals.ametsoc.org/doi/abs/10.1175/JCLI-D-12-00752.1" TargetMode="External"/><Relationship Id="rId4" Type="http://schemas.openxmlformats.org/officeDocument/2006/relationships/hyperlink" Target="http://onlinelibrary.wiley.com/doi/10.1002/qj.2297/abstract"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journals.ametsoc.org/doi/full/10.1175/JCLI3838.1" TargetMode="Externa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hyperlink" Target="http://www.met.reading.ac.uk/~sgs02rpa/PAPERS/Allan13SG.pdf" TargetMode="External"/><Relationship Id="rId3" Type="http://schemas.openxmlformats.org/officeDocument/2006/relationships/image" Target="../media/image33.png"/><Relationship Id="rId7" Type="http://schemas.openxmlformats.org/officeDocument/2006/relationships/image" Target="../media/image15.jpeg"/><Relationship Id="rId12" Type="http://schemas.openxmlformats.org/officeDocument/2006/relationships/hyperlink" Target="http://journals.ametsoc.org/doi/pdf/10.1175/2008JCLI2144.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hyperlink" Target="http://www.nature.com/nature/journal/v419/n6903/abs/nature01092.html" TargetMode="External"/><Relationship Id="rId5" Type="http://schemas.openxmlformats.org/officeDocument/2006/relationships/image" Target="../media/image13.png"/><Relationship Id="rId10" Type="http://schemas.openxmlformats.org/officeDocument/2006/relationships/hyperlink" Target="http://onlinelibrary.wiley.com/doi/10.1029/2010GL043991/abstract" TargetMode="External"/><Relationship Id="rId4" Type="http://schemas.openxmlformats.org/officeDocument/2006/relationships/image" Target="../media/image50.wmf"/><Relationship Id="rId9" Type="http://schemas.openxmlformats.org/officeDocument/2006/relationships/image" Target="../media/image51.emf"/></Relationships>
</file>

<file path=ppt/slides/_rels/slide3.xml.rels><?xml version="1.0" encoding="UTF-8" standalone="yes"?>
<Relationships xmlns="http://schemas.openxmlformats.org/package/2006/relationships"><Relationship Id="rId3" Type="http://schemas.openxmlformats.org/officeDocument/2006/relationships/hyperlink" Target="http://www.met.reading.ac.uk/~sgs02rpa/MISC/GERB_201201.gif" TargetMode="External"/><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www.met.reading.ac.uk/~sgs02rpa/PAPERS/allan_et_al07QJ.pdf" TargetMode="External"/><Relationship Id="rId4"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iopscience.iop.org/1748-9326/8/3/034002/"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gif"/><Relationship Id="rId7" Type="http://schemas.openxmlformats.org/officeDocument/2006/relationships/hyperlink" Target="http://onlinelibrary.wiley.com/doi/10.1029/2011GL050067/abstract"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link.springer.com/article/10.1007/s10712-011-9159-6" TargetMode="External"/><Relationship Id="rId5" Type="http://schemas.openxmlformats.org/officeDocument/2006/relationships/hyperlink" Target="http://www.nature.com/nature/journal/v419/n6903/abs/nature01092.html" TargetMode="External"/><Relationship Id="rId10" Type="http://schemas.openxmlformats.org/officeDocument/2006/relationships/image" Target="../media/image15.jpeg"/><Relationship Id="rId4" Type="http://schemas.openxmlformats.org/officeDocument/2006/relationships/hyperlink" Target="http://journals.ametsoc.org/doi/abs/10.1175/2008JCLI2759.1" TargetMode="External"/><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link.springer.com/article/10.1007/s10712-011-9159-6" TargetMode="External"/><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hyperlink" Target="http://onlinelibrary.wiley.com/doi/10.1029/2010GL042895/abstract" TargetMode="External"/><Relationship Id="rId5" Type="http://schemas.openxmlformats.org/officeDocument/2006/relationships/hyperlink" Target="http://journals.ametsoc.org/doi/abs/10.1175/1520-0469(1975)032%3c0003:TEODTC%3e2.0.CO;2" TargetMode="External"/><Relationship Id="rId4" Type="http://schemas.openxmlformats.org/officeDocument/2006/relationships/hyperlink" Target="http://journals.ametsoc.org/doi/abs/10.1175/2008JAS2797.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6.xml"/><Relationship Id="rId6" Type="http://schemas.openxmlformats.org/officeDocument/2006/relationships/hyperlink" Target="http://link.springer.com/article/10.1007/s10712-011-9159-6" TargetMode="External"/><Relationship Id="rId5" Type="http://schemas.openxmlformats.org/officeDocument/2006/relationships/hyperlink" Target="http://iopscience.iop.org/1748-9326/5/2/025211/fulltext/" TargetMode="Externa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8" Type="http://schemas.openxmlformats.org/officeDocument/2006/relationships/hyperlink" Target="http://journals.ametsoc.org/doi/pdf/10.1175/2008JCLI2144.1" TargetMode="External"/><Relationship Id="rId3" Type="http://schemas.openxmlformats.org/officeDocument/2006/relationships/image" Target="../media/image20.png"/><Relationship Id="rId7" Type="http://schemas.openxmlformats.org/officeDocument/2006/relationships/hyperlink" Target="http://www.nature.com/nature/journal/v419/n6903/abs/nature01092.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onlinelibrary.wiley.com/doi/10.1029/2010GL043991/abstract" TargetMode="External"/><Relationship Id="rId5" Type="http://schemas.openxmlformats.org/officeDocument/2006/relationships/hyperlink" Target="http://iopscience.iop.org/1748-9326/9/6/064024" TargetMode="External"/><Relationship Id="rId4" Type="http://schemas.openxmlformats.org/officeDocument/2006/relationships/hyperlink" Target="http://www.met.reading.ac.uk/~sgs02rpa/PAPERS/Allan13SG.pdf" TargetMode="External"/></Relationships>
</file>

<file path=ppt/slides/_rels/slide9.xml.rels><?xml version="1.0" encoding="UTF-8" standalone="yes"?>
<Relationships xmlns="http://schemas.openxmlformats.org/package/2006/relationships"><Relationship Id="rId8" Type="http://schemas.openxmlformats.org/officeDocument/2006/relationships/hyperlink" Target="http://link.springer.com/article/10.1007/s00382-010-0984-y" TargetMode="External"/><Relationship Id="rId3" Type="http://schemas.openxmlformats.org/officeDocument/2006/relationships/hyperlink" Target="http://onlinelibrary.wiley.com/doi/10.1002/grl.50502/abstract" TargetMode="External"/><Relationship Id="rId7" Type="http://schemas.openxmlformats.org/officeDocument/2006/relationships/hyperlink" Target="http://www.sciencemag.org/content/334/6055/502" TargetMode="External"/><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hyperlink" Target="http://www.nature.com/nclimate/journal/v3/n7/full/nclimate1857.html" TargetMode="External"/><Relationship Id="rId4" Type="http://schemas.openxmlformats.org/officeDocument/2006/relationships/hyperlink" Target="http://journals.ametsoc.org/doi/abs/10.1175/BAMS-D-11-00074.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fld id="{244F944D-2272-47F7-8969-DDDA77676334}" type="slidenum">
              <a:rPr lang="en-GB" smtClean="0"/>
              <a:pPr/>
              <a:t>1</a:t>
            </a:fld>
            <a:endParaRPr lang="en-GB"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323528" y="0"/>
            <a:ext cx="6480720" cy="126876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2"/>
                </a:solidFill>
                <a:latin typeface="Rdg Vesta" pitchFamily="50" charset="0"/>
              </a:defRPr>
            </a:lvl2pPr>
            <a:lvl3pPr algn="l" rtl="0" eaLnBrk="1" fontAlgn="base" hangingPunct="1">
              <a:spcBef>
                <a:spcPct val="0"/>
              </a:spcBef>
              <a:spcAft>
                <a:spcPct val="0"/>
              </a:spcAft>
              <a:defRPr sz="3600">
                <a:solidFill>
                  <a:schemeClr val="tx2"/>
                </a:solidFill>
                <a:latin typeface="Rdg Vesta" pitchFamily="50" charset="0"/>
              </a:defRPr>
            </a:lvl3pPr>
            <a:lvl4pPr algn="l" rtl="0" eaLnBrk="1" fontAlgn="base" hangingPunct="1">
              <a:spcBef>
                <a:spcPct val="0"/>
              </a:spcBef>
              <a:spcAft>
                <a:spcPct val="0"/>
              </a:spcAft>
              <a:defRPr sz="3600">
                <a:solidFill>
                  <a:schemeClr val="tx2"/>
                </a:solidFill>
                <a:latin typeface="Rdg Vesta" pitchFamily="50" charset="0"/>
              </a:defRPr>
            </a:lvl4pPr>
            <a:lvl5pPr algn="l" rtl="0" eaLnBrk="1" fontAlgn="base" hangingPunct="1">
              <a:spcBef>
                <a:spcPct val="0"/>
              </a:spcBef>
              <a:spcAft>
                <a:spcPct val="0"/>
              </a:spcAft>
              <a:defRPr sz="3600">
                <a:solidFill>
                  <a:schemeClr val="tx2"/>
                </a:solidFill>
                <a:latin typeface="Rdg Vesta" pitchFamily="50" charset="0"/>
              </a:defRPr>
            </a:lvl5pPr>
            <a:lvl6pPr marL="457200" algn="l" rtl="0" eaLnBrk="1" fontAlgn="base" hangingPunct="1">
              <a:spcBef>
                <a:spcPct val="0"/>
              </a:spcBef>
              <a:spcAft>
                <a:spcPct val="0"/>
              </a:spcAft>
              <a:defRPr sz="3600">
                <a:solidFill>
                  <a:schemeClr val="tx2"/>
                </a:solidFill>
                <a:latin typeface="Rdg Vesta" pitchFamily="50" charset="0"/>
              </a:defRPr>
            </a:lvl6pPr>
            <a:lvl7pPr marL="914400" algn="l" rtl="0" eaLnBrk="1" fontAlgn="base" hangingPunct="1">
              <a:spcBef>
                <a:spcPct val="0"/>
              </a:spcBef>
              <a:spcAft>
                <a:spcPct val="0"/>
              </a:spcAft>
              <a:defRPr sz="3600">
                <a:solidFill>
                  <a:schemeClr val="tx2"/>
                </a:solidFill>
                <a:latin typeface="Rdg Vesta" pitchFamily="50" charset="0"/>
              </a:defRPr>
            </a:lvl7pPr>
            <a:lvl8pPr marL="1371600" algn="l" rtl="0" eaLnBrk="1" fontAlgn="base" hangingPunct="1">
              <a:spcBef>
                <a:spcPct val="0"/>
              </a:spcBef>
              <a:spcAft>
                <a:spcPct val="0"/>
              </a:spcAft>
              <a:defRPr sz="3600">
                <a:solidFill>
                  <a:schemeClr val="tx2"/>
                </a:solidFill>
                <a:latin typeface="Rdg Vesta" pitchFamily="50" charset="0"/>
              </a:defRPr>
            </a:lvl8pPr>
            <a:lvl9pPr marL="1828800" algn="l" rtl="0" eaLnBrk="1" fontAlgn="base" hangingPunct="1">
              <a:spcBef>
                <a:spcPct val="0"/>
              </a:spcBef>
              <a:spcAft>
                <a:spcPct val="0"/>
              </a:spcAft>
              <a:defRPr sz="3600">
                <a:solidFill>
                  <a:schemeClr val="tx2"/>
                </a:solidFill>
                <a:latin typeface="Rdg Vesta" pitchFamily="50" charset="0"/>
              </a:defRPr>
            </a:lvl9pPr>
          </a:lstStyle>
          <a:p>
            <a:pPr>
              <a:tabLst>
                <a:tab pos="4038600" algn="l"/>
                <a:tab pos="6553200" algn="l"/>
              </a:tabLst>
            </a:pPr>
            <a:r>
              <a:rPr lang="en-GB" dirty="0">
                <a:solidFill>
                  <a:schemeClr val="bg1"/>
                </a:solidFill>
              </a:rPr>
              <a:t>Earth's Radiation Budget </a:t>
            </a:r>
            <a:r>
              <a:rPr lang="en-GB" dirty="0" smtClean="0">
                <a:solidFill>
                  <a:schemeClr val="bg1"/>
                </a:solidFill>
              </a:rPr>
              <a:t>&amp; Current </a:t>
            </a:r>
          </a:p>
          <a:p>
            <a:pPr>
              <a:tabLst>
                <a:tab pos="4038600" algn="l"/>
                <a:tab pos="6553200" algn="l"/>
              </a:tabLst>
            </a:pPr>
            <a:r>
              <a:rPr lang="en-GB" dirty="0" smtClean="0">
                <a:solidFill>
                  <a:schemeClr val="bg1"/>
                </a:solidFill>
              </a:rPr>
              <a:t>Changes </a:t>
            </a:r>
            <a:r>
              <a:rPr lang="en-GB" dirty="0">
                <a:solidFill>
                  <a:schemeClr val="bg1"/>
                </a:solidFill>
              </a:rPr>
              <a:t>in the Global Water Cycle</a:t>
            </a:r>
            <a:endParaRPr lang="en-GB" dirty="0" smtClean="0">
              <a:solidFill>
                <a:schemeClr val="bg1"/>
              </a:solidFill>
            </a:endParaRPr>
          </a:p>
        </p:txBody>
      </p:sp>
      <p:sp>
        <p:nvSpPr>
          <p:cNvPr id="7" name="Rectangle 3"/>
          <p:cNvSpPr txBox="1">
            <a:spLocks noChangeArrowheads="1"/>
          </p:cNvSpPr>
          <p:nvPr/>
        </p:nvSpPr>
        <p:spPr bwMode="auto">
          <a:xfrm>
            <a:off x="457200" y="3552825"/>
            <a:ext cx="8218488" cy="2180431"/>
          </a:xfrm>
          <a:prstGeom prst="rect">
            <a:avLst/>
          </a:prstGeom>
          <a:solidFill>
            <a:schemeClr val="accent1">
              <a:lumMod val="20000"/>
              <a:lumOff val="80000"/>
              <a:alpha val="6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lnSpc>
                <a:spcPct val="11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10000"/>
              </a:lnSpc>
              <a:spcBef>
                <a:spcPct val="10000"/>
              </a:spcBef>
              <a:spcAft>
                <a:spcPct val="0"/>
              </a:spcAft>
              <a:buChar char="–"/>
              <a:defRPr sz="2000">
                <a:solidFill>
                  <a:schemeClr val="tx1"/>
                </a:solidFill>
                <a:latin typeface="+mn-lt"/>
              </a:defRPr>
            </a:lvl2pPr>
            <a:lvl3pPr marL="1143000" indent="-228600" algn="l" rtl="0" eaLnBrk="1" fontAlgn="base" hangingPunct="1">
              <a:lnSpc>
                <a:spcPct val="110000"/>
              </a:lnSpc>
              <a:spcBef>
                <a:spcPct val="10000"/>
              </a:spcBef>
              <a:spcAft>
                <a:spcPct val="0"/>
              </a:spcAft>
              <a:buChar char="•"/>
              <a:defRPr sz="2000">
                <a:solidFill>
                  <a:schemeClr val="tx1"/>
                </a:solidFill>
                <a:latin typeface="+mn-lt"/>
              </a:defRPr>
            </a:lvl3pPr>
            <a:lvl4pPr marL="1600200" indent="-228600" algn="l" rtl="0" eaLnBrk="1" fontAlgn="base" hangingPunct="1">
              <a:lnSpc>
                <a:spcPct val="110000"/>
              </a:lnSpc>
              <a:spcBef>
                <a:spcPct val="10000"/>
              </a:spcBef>
              <a:spcAft>
                <a:spcPct val="0"/>
              </a:spcAft>
              <a:buChar char="–"/>
              <a:defRPr sz="2000">
                <a:solidFill>
                  <a:schemeClr val="tx1"/>
                </a:solidFill>
                <a:latin typeface="+mn-lt"/>
              </a:defRPr>
            </a:lvl4pPr>
            <a:lvl5pPr marL="2057400" indent="-228600" algn="l" rtl="0" eaLnBrk="1" fontAlgn="base" hangingPunct="1">
              <a:lnSpc>
                <a:spcPct val="110000"/>
              </a:lnSpc>
              <a:spcBef>
                <a:spcPct val="10000"/>
              </a:spcBef>
              <a:spcAft>
                <a:spcPct val="0"/>
              </a:spcAft>
              <a:buChar char="»"/>
              <a:defRPr sz="2000">
                <a:solidFill>
                  <a:schemeClr val="tx1"/>
                </a:solidFill>
                <a:latin typeface="+mn-lt"/>
              </a:defRPr>
            </a:lvl5pPr>
            <a:lvl6pPr marL="2514600" indent="-228600" algn="l" rtl="0" eaLnBrk="1" fontAlgn="base" hangingPunct="1">
              <a:lnSpc>
                <a:spcPct val="110000"/>
              </a:lnSpc>
              <a:spcBef>
                <a:spcPct val="10000"/>
              </a:spcBef>
              <a:spcAft>
                <a:spcPct val="0"/>
              </a:spcAft>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har char="»"/>
              <a:defRPr sz="2000">
                <a:solidFill>
                  <a:schemeClr val="tx1"/>
                </a:solidFill>
                <a:latin typeface="+mn-lt"/>
              </a:defRPr>
            </a:lvl9pPr>
          </a:lstStyle>
          <a:p>
            <a:pPr marL="0" indent="0">
              <a:lnSpc>
                <a:spcPct val="100000"/>
              </a:lnSpc>
              <a:buNone/>
            </a:pPr>
            <a:r>
              <a:rPr lang="en-GB" sz="2300" b="1" dirty="0" smtClean="0">
                <a:latin typeface="Calibri" pitchFamily="34" charset="0"/>
                <a:cs typeface="Calibri" pitchFamily="34" charset="0"/>
              </a:rPr>
              <a:t>Richard P. Allan</a:t>
            </a:r>
            <a:r>
              <a:rPr lang="en-GB" sz="2300" dirty="0" smtClean="0">
                <a:latin typeface="Calibri" pitchFamily="34" charset="0"/>
                <a:cs typeface="Calibri" pitchFamily="34" charset="0"/>
              </a:rPr>
              <a:t>, </a:t>
            </a:r>
            <a:r>
              <a:rPr lang="en-GB" sz="2300" dirty="0" err="1">
                <a:latin typeface="Calibri" pitchFamily="34" charset="0"/>
                <a:cs typeface="Calibri" pitchFamily="34" charset="0"/>
              </a:rPr>
              <a:t>Chunlei</a:t>
            </a:r>
            <a:r>
              <a:rPr lang="en-GB" sz="2300" dirty="0">
                <a:latin typeface="Calibri" pitchFamily="34" charset="0"/>
                <a:cs typeface="Calibri" pitchFamily="34" charset="0"/>
              </a:rPr>
              <a:t> </a:t>
            </a:r>
            <a:r>
              <a:rPr lang="en-GB" sz="2300" dirty="0" smtClean="0">
                <a:latin typeface="Calibri" pitchFamily="34" charset="0"/>
                <a:cs typeface="Calibri" pitchFamily="34" charset="0"/>
              </a:rPr>
              <a:t>Liu (University of Reading/NCAS Climate); Norman Loeb (NASA Langley); Matt Palmer (Met Office)</a:t>
            </a:r>
          </a:p>
          <a:p>
            <a:pPr marL="0" indent="0">
              <a:buNone/>
            </a:pPr>
            <a:r>
              <a:rPr lang="en-GB" i="1" dirty="0" smtClean="0">
                <a:latin typeface="Calibri" pitchFamily="34" charset="0"/>
                <a:cs typeface="Calibri" pitchFamily="34" charset="0"/>
                <a:hlinkClick r:id="rId4"/>
              </a:rPr>
              <a:t>r.p.allan@reading.ac.uk</a:t>
            </a:r>
            <a:r>
              <a:rPr lang="en-GB" i="1" dirty="0" smtClean="0">
                <a:latin typeface="Calibri" pitchFamily="34" charset="0"/>
                <a:cs typeface="Calibri" pitchFamily="34" charset="0"/>
              </a:rPr>
              <a:t>	@</a:t>
            </a:r>
            <a:r>
              <a:rPr lang="en-GB" i="1" dirty="0" err="1" smtClean="0">
                <a:latin typeface="Calibri" pitchFamily="34" charset="0"/>
                <a:cs typeface="Calibri" pitchFamily="34" charset="0"/>
              </a:rPr>
              <a:t>rpallanuk</a:t>
            </a:r>
            <a:endParaRPr lang="en-GB" i="1" dirty="0" smtClean="0">
              <a:latin typeface="Calibri" pitchFamily="34" charset="0"/>
              <a:cs typeface="Calibri" pitchFamily="34" charset="0"/>
            </a:endParaRPr>
          </a:p>
          <a:p>
            <a:pPr marL="0" indent="0">
              <a:buNone/>
            </a:pPr>
            <a:r>
              <a:rPr lang="en-GB" i="1" dirty="0" smtClean="0">
                <a:latin typeface="Calibri" pitchFamily="34" charset="0"/>
                <a:cs typeface="Calibri" pitchFamily="34" charset="0"/>
              </a:rPr>
              <a:t>AMS 14</a:t>
            </a:r>
            <a:r>
              <a:rPr lang="en-GB" i="1" baseline="30000" dirty="0" smtClean="0">
                <a:latin typeface="Calibri" pitchFamily="34" charset="0"/>
                <a:cs typeface="Calibri" pitchFamily="34" charset="0"/>
              </a:rPr>
              <a:t>th</a:t>
            </a:r>
            <a:r>
              <a:rPr lang="en-GB" i="1" dirty="0" smtClean="0">
                <a:latin typeface="Calibri" pitchFamily="34" charset="0"/>
                <a:cs typeface="Calibri" pitchFamily="34" charset="0"/>
              </a:rPr>
              <a:t> Conference on Atmospheric Radiation </a:t>
            </a:r>
          </a:p>
          <a:p>
            <a:pPr marL="0" indent="0">
              <a:buNone/>
            </a:pPr>
            <a:r>
              <a:rPr lang="en-GB" i="1" dirty="0" smtClean="0">
                <a:latin typeface="Calibri" pitchFamily="34" charset="0"/>
                <a:cs typeface="Calibri" pitchFamily="34" charset="0"/>
              </a:rPr>
              <a:t>Tony </a:t>
            </a:r>
            <a:r>
              <a:rPr lang="en-GB" i="1" dirty="0" err="1" smtClean="0">
                <a:latin typeface="Calibri" pitchFamily="34" charset="0"/>
                <a:cs typeface="Calibri" pitchFamily="34" charset="0"/>
              </a:rPr>
              <a:t>Slingo</a:t>
            </a:r>
            <a:r>
              <a:rPr lang="en-GB" i="1" dirty="0" smtClean="0">
                <a:latin typeface="Calibri" pitchFamily="34" charset="0"/>
                <a:cs typeface="Calibri" pitchFamily="34" charset="0"/>
              </a:rPr>
              <a:t> Symposium 8</a:t>
            </a:r>
            <a:r>
              <a:rPr lang="en-GB" i="1" baseline="30000" dirty="0" smtClean="0">
                <a:latin typeface="Calibri" pitchFamily="34" charset="0"/>
                <a:cs typeface="Calibri" pitchFamily="34" charset="0"/>
              </a:rPr>
              <a:t>th</a:t>
            </a:r>
            <a:r>
              <a:rPr lang="en-GB" i="1" dirty="0" smtClean="0">
                <a:latin typeface="Calibri" pitchFamily="34" charset="0"/>
                <a:cs typeface="Calibri" pitchFamily="34" charset="0"/>
              </a:rPr>
              <a:t> July 2014</a:t>
            </a:r>
          </a:p>
        </p:txBody>
      </p:sp>
      <p:pic>
        <p:nvPicPr>
          <p:cNvPr id="8" name="Picture 55" descr="Device-blue"/>
          <p:cNvPicPr>
            <a:picLocks noChangeAspect="1" noChangeArrowheads="1"/>
          </p:cNvPicPr>
          <p:nvPr/>
        </p:nvPicPr>
        <p:blipFill>
          <a:blip r:embed="rId5" cstate="print"/>
          <a:srcRect/>
          <a:stretch>
            <a:fillRect/>
          </a:stretch>
        </p:blipFill>
        <p:spPr bwMode="hidden">
          <a:xfrm>
            <a:off x="7596336" y="234925"/>
            <a:ext cx="1328291" cy="432674"/>
          </a:xfrm>
          <a:prstGeom prst="rect">
            <a:avLst/>
          </a:prstGeom>
          <a:noFill/>
        </p:spPr>
      </p:pic>
    </p:spTree>
    <p:extLst>
      <p:ext uri="{BB962C8B-B14F-4D97-AF65-F5344CB8AC3E}">
        <p14:creationId xmlns:p14="http://schemas.microsoft.com/office/powerpoint/2010/main" val="6868847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4638"/>
            <a:ext cx="8363272" cy="850106"/>
          </a:xfrm>
        </p:spPr>
        <p:txBody>
          <a:bodyPr/>
          <a:lstStyle/>
          <a:p>
            <a:r>
              <a:rPr lang="en-GB" sz="3200" dirty="0" smtClean="0">
                <a:solidFill>
                  <a:srgbClr val="0070C0"/>
                </a:solidFill>
              </a:rPr>
              <a:t>Changes in Earth’s radiative energy balance</a:t>
            </a:r>
            <a:endParaRPr lang="en-GB" sz="3200" dirty="0">
              <a:solidFill>
                <a:srgbClr val="0070C0"/>
              </a:solidFill>
            </a:endParaRPr>
          </a:p>
        </p:txBody>
      </p:sp>
      <p:pic>
        <p:nvPicPr>
          <p:cNvPr id="2050" name="Picture 2" descr="http://journals.ametsoc.org/na101/home/literatum/publisher/ams/journals/content/clim/2006/15200442-19.16/jcli3838.1/production/images/large/i1520-0442-19-16-4028-f08.jpeg"/>
          <p:cNvPicPr>
            <a:picLocks noChangeAspect="1" noChangeArrowheads="1"/>
          </p:cNvPicPr>
          <p:nvPr/>
        </p:nvPicPr>
        <p:blipFill rotWithShape="1">
          <a:blip r:embed="rId2">
            <a:extLst>
              <a:ext uri="{28A0092B-C50C-407E-A947-70E740481C1C}">
                <a14:useLocalDpi xmlns:a14="http://schemas.microsoft.com/office/drawing/2010/main" val="0"/>
              </a:ext>
            </a:extLst>
          </a:blip>
          <a:srcRect b="7414"/>
          <a:stretch/>
        </p:blipFill>
        <p:spPr bwMode="auto">
          <a:xfrm>
            <a:off x="989752" y="1412776"/>
            <a:ext cx="7038632" cy="49252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15616" y="6338064"/>
            <a:ext cx="6912768" cy="369332"/>
          </a:xfrm>
          <a:prstGeom prst="rect">
            <a:avLst/>
          </a:prstGeom>
          <a:noFill/>
        </p:spPr>
        <p:txBody>
          <a:bodyPr wrap="square" rtlCol="0">
            <a:spAutoFit/>
          </a:bodyPr>
          <a:lstStyle/>
          <a:p>
            <a:r>
              <a:rPr lang="en-GB" dirty="0" smtClean="0">
                <a:hlinkClick r:id="rId3"/>
              </a:rPr>
              <a:t>Wong et al. (2006) J </a:t>
            </a:r>
            <a:r>
              <a:rPr lang="en-GB" dirty="0" err="1" smtClean="0">
                <a:hlinkClick r:id="rId3"/>
              </a:rPr>
              <a:t>Clim</a:t>
            </a:r>
            <a:r>
              <a:rPr lang="en-GB" dirty="0" smtClean="0"/>
              <a:t>; </a:t>
            </a:r>
            <a:r>
              <a:rPr lang="en-GB" dirty="0" smtClean="0">
                <a:hlinkClick r:id="rId4"/>
              </a:rPr>
              <a:t>Wielicki et al. (2002) Science</a:t>
            </a:r>
            <a:endParaRPr lang="en-GB" dirty="0"/>
          </a:p>
        </p:txBody>
      </p:sp>
      <p:cxnSp>
        <p:nvCxnSpPr>
          <p:cNvPr id="6" name="Straight Arrow Connector 5"/>
          <p:cNvCxnSpPr/>
          <p:nvPr/>
        </p:nvCxnSpPr>
        <p:spPr bwMode="auto">
          <a:xfrm>
            <a:off x="8028384" y="3573016"/>
            <a:ext cx="936104" cy="0"/>
          </a:xfrm>
          <a:prstGeom prst="straightConnector1">
            <a:avLst/>
          </a:prstGeom>
          <a:solidFill>
            <a:schemeClr val="accent1"/>
          </a:solidFill>
          <a:ln w="101600" cap="flat" cmpd="sng" algn="ctr">
            <a:solidFill>
              <a:srgbClr val="48349C"/>
            </a:solidFill>
            <a:prstDash val="solid"/>
            <a:round/>
            <a:headEnd type="none" w="med" len="med"/>
            <a:tailEnd type="arrow"/>
          </a:ln>
          <a:effectLst/>
        </p:spPr>
      </p:cxnSp>
      <p:sp>
        <p:nvSpPr>
          <p:cNvPr id="7" name="Rectangle 6"/>
          <p:cNvSpPr/>
          <p:nvPr/>
        </p:nvSpPr>
        <p:spPr>
          <a:xfrm>
            <a:off x="6156176" y="1124744"/>
            <a:ext cx="1972015" cy="461665"/>
          </a:xfrm>
          <a:prstGeom prst="rect">
            <a:avLst/>
          </a:prstGeom>
        </p:spPr>
        <p:txBody>
          <a:bodyPr wrap="none">
            <a:spAutoFit/>
          </a:bodyPr>
          <a:lstStyle/>
          <a:p>
            <a:r>
              <a:rPr lang="en-GB" sz="2400" dirty="0">
                <a:solidFill>
                  <a:schemeClr val="accent3">
                    <a:lumMod val="50000"/>
                  </a:schemeClr>
                </a:solidFill>
              </a:rPr>
              <a:t>20°N to 20°S</a:t>
            </a:r>
          </a:p>
        </p:txBody>
      </p:sp>
    </p:spTree>
    <p:extLst>
      <p:ext uri="{BB962C8B-B14F-4D97-AF65-F5344CB8AC3E}">
        <p14:creationId xmlns:p14="http://schemas.microsoft.com/office/powerpoint/2010/main" val="31665188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985128"/>
            <a:ext cx="3685622" cy="1143000"/>
          </a:xfrm>
        </p:spPr>
        <p:txBody>
          <a:bodyPr/>
          <a:lstStyle/>
          <a:p>
            <a:pPr algn="l"/>
            <a:r>
              <a:rPr lang="en-GB" sz="3200" dirty="0" smtClean="0">
                <a:solidFill>
                  <a:srgbClr val="0070C0"/>
                </a:solidFill>
              </a:rPr>
              <a:t>Estimating Earth’s rate of heating</a:t>
            </a:r>
            <a:endParaRPr lang="en-GB" sz="32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92994"/>
            <a:ext cx="6912768" cy="318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11560" y="5878382"/>
            <a:ext cx="3672408" cy="400110"/>
          </a:xfrm>
          <a:prstGeom prst="rect">
            <a:avLst/>
          </a:prstGeom>
          <a:noFill/>
        </p:spPr>
        <p:txBody>
          <a:bodyPr wrap="square" rtlCol="0">
            <a:spAutoFit/>
          </a:bodyPr>
          <a:lstStyle/>
          <a:p>
            <a:r>
              <a:rPr lang="en-GB" sz="2000" dirty="0" smtClean="0">
                <a:hlinkClick r:id="rId3"/>
              </a:rPr>
              <a:t>Trenberth et al. (2014) J </a:t>
            </a:r>
            <a:r>
              <a:rPr lang="en-GB" sz="2000" dirty="0" err="1" smtClean="0">
                <a:hlinkClick r:id="rId3"/>
              </a:rPr>
              <a:t>Clim</a:t>
            </a:r>
            <a:endParaRPr lang="en-GB" sz="2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1759" y="476672"/>
            <a:ext cx="3946706" cy="2808312"/>
          </a:xfrm>
          <a:prstGeom prst="rect">
            <a:avLst/>
          </a:prstGeom>
        </p:spPr>
      </p:pic>
      <p:sp>
        <p:nvSpPr>
          <p:cNvPr id="3" name="TextBox 2"/>
          <p:cNvSpPr txBox="1"/>
          <p:nvPr/>
        </p:nvSpPr>
        <p:spPr>
          <a:xfrm>
            <a:off x="6775113" y="2132856"/>
            <a:ext cx="1829336" cy="830997"/>
          </a:xfrm>
          <a:prstGeom prst="rect">
            <a:avLst/>
          </a:prstGeom>
          <a:noFill/>
        </p:spPr>
        <p:txBody>
          <a:bodyPr wrap="square" rtlCol="0">
            <a:spAutoFit/>
          </a:bodyPr>
          <a:lstStyle/>
          <a:p>
            <a:pPr algn="r"/>
            <a:r>
              <a:rPr lang="en-GB" sz="2400" baseline="30000" dirty="0" smtClean="0">
                <a:latin typeface="+mn-lt"/>
              </a:rPr>
              <a:t>o</a:t>
            </a:r>
            <a:r>
              <a:rPr lang="en-GB" sz="2400" dirty="0" smtClean="0">
                <a:latin typeface="+mn-lt"/>
              </a:rPr>
              <a:t>C Surface Temperature</a:t>
            </a:r>
            <a:endParaRPr lang="en-GB" sz="2400" dirty="0">
              <a:latin typeface="+mn-lt"/>
            </a:endParaRPr>
          </a:p>
        </p:txBody>
      </p:sp>
      <p:sp>
        <p:nvSpPr>
          <p:cNvPr id="7" name="TextBox 6"/>
          <p:cNvSpPr txBox="1"/>
          <p:nvPr/>
        </p:nvSpPr>
        <p:spPr>
          <a:xfrm>
            <a:off x="6732240" y="4365104"/>
            <a:ext cx="1368152" cy="1200329"/>
          </a:xfrm>
          <a:prstGeom prst="rect">
            <a:avLst/>
          </a:prstGeom>
          <a:noFill/>
        </p:spPr>
        <p:txBody>
          <a:bodyPr wrap="square" rtlCol="0">
            <a:spAutoFit/>
          </a:bodyPr>
          <a:lstStyle/>
          <a:p>
            <a:r>
              <a:rPr lang="en-GB" sz="2400" dirty="0" smtClean="0">
                <a:latin typeface="+mn-lt"/>
              </a:rPr>
              <a:t>Upper ocean (Wm</a:t>
            </a:r>
            <a:r>
              <a:rPr lang="en-GB" sz="2400" baseline="30000" dirty="0" smtClean="0">
                <a:latin typeface="+mn-lt"/>
              </a:rPr>
              <a:t>-2</a:t>
            </a:r>
            <a:r>
              <a:rPr lang="en-GB" sz="2400" dirty="0" smtClean="0">
                <a:latin typeface="+mn-lt"/>
              </a:rPr>
              <a:t>)</a:t>
            </a:r>
            <a:endParaRPr lang="en-GB" sz="2400" dirty="0">
              <a:latin typeface="+mn-lt"/>
            </a:endParaRPr>
          </a:p>
        </p:txBody>
      </p:sp>
    </p:spTree>
    <p:extLst>
      <p:ext uri="{BB962C8B-B14F-4D97-AF65-F5344CB8AC3E}">
        <p14:creationId xmlns:p14="http://schemas.microsoft.com/office/powerpoint/2010/main" val="22961016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928" r="48491" b="5425"/>
          <a:stretch/>
        </p:blipFill>
        <p:spPr>
          <a:xfrm>
            <a:off x="3779912" y="3312160"/>
            <a:ext cx="4896544" cy="2733040"/>
          </a:xfrm>
          <a:prstGeom prst="rect">
            <a:avLst/>
          </a:prstGeom>
        </p:spPr>
      </p:pic>
      <p:sp>
        <p:nvSpPr>
          <p:cNvPr id="2" name="Title 1"/>
          <p:cNvSpPr>
            <a:spLocks noGrp="1"/>
          </p:cNvSpPr>
          <p:nvPr>
            <p:ph type="title"/>
          </p:nvPr>
        </p:nvSpPr>
        <p:spPr>
          <a:xfrm>
            <a:off x="251520" y="116632"/>
            <a:ext cx="6984776" cy="1143000"/>
          </a:xfrm>
        </p:spPr>
        <p:txBody>
          <a:bodyPr/>
          <a:lstStyle/>
          <a:p>
            <a:r>
              <a:rPr lang="en-GB" sz="3200" dirty="0" smtClean="0">
                <a:solidFill>
                  <a:srgbClr val="0B33B5"/>
                </a:solidFill>
                <a:latin typeface="Calibri" pitchFamily="34" charset="0"/>
                <a:cs typeface="Calibri" pitchFamily="34" charset="0"/>
              </a:rPr>
              <a:t>Combining Earth Radiation Budget data </a:t>
            </a:r>
            <a:br>
              <a:rPr lang="en-GB" sz="3200" dirty="0" smtClean="0">
                <a:solidFill>
                  <a:srgbClr val="0B33B5"/>
                </a:solidFill>
                <a:latin typeface="Calibri" pitchFamily="34" charset="0"/>
                <a:cs typeface="Calibri" pitchFamily="34" charset="0"/>
              </a:rPr>
            </a:br>
            <a:r>
              <a:rPr lang="en-GB" sz="3200" dirty="0" smtClean="0">
                <a:solidFill>
                  <a:srgbClr val="0B33B5"/>
                </a:solidFill>
                <a:latin typeface="Calibri" pitchFamily="34" charset="0"/>
                <a:cs typeface="Calibri" pitchFamily="34" charset="0"/>
              </a:rPr>
              <a:t>and Ocean Heat Content measurements</a:t>
            </a:r>
            <a:endParaRPr lang="en-GB" sz="3200" dirty="0">
              <a:solidFill>
                <a:srgbClr val="0B33B5"/>
              </a:solidFill>
              <a:latin typeface="Calibri" pitchFamily="34" charset="0"/>
              <a:cs typeface="Calibri" pitchFamily="34" charset="0"/>
            </a:endParaRPr>
          </a:p>
        </p:txBody>
      </p:sp>
      <p:sp>
        <p:nvSpPr>
          <p:cNvPr id="3" name="Content Placeholder 2"/>
          <p:cNvSpPr>
            <a:spLocks noGrp="1"/>
          </p:cNvSpPr>
          <p:nvPr>
            <p:ph idx="1"/>
          </p:nvPr>
        </p:nvSpPr>
        <p:spPr>
          <a:xfrm>
            <a:off x="467544" y="1340768"/>
            <a:ext cx="3384376" cy="4637112"/>
          </a:xfrm>
        </p:spPr>
        <p:txBody>
          <a:bodyPr/>
          <a:lstStyle/>
          <a:p>
            <a:r>
              <a:rPr lang="en-GB" sz="2400" dirty="0" smtClean="0">
                <a:latin typeface="Calibri" pitchFamily="34" charset="0"/>
                <a:cs typeface="Calibri" pitchFamily="34" charset="0"/>
              </a:rPr>
              <a:t>Tie 14-year CERES record with SORCE TSI and Argo-estimated heating rate 2005-10 </a:t>
            </a:r>
            <a:r>
              <a:rPr lang="en-GB" sz="2400" dirty="0">
                <a:latin typeface="Calibri" pitchFamily="34" charset="0"/>
                <a:cs typeface="Calibri" pitchFamily="34" charset="0"/>
              </a:rPr>
              <a:t>&amp;</a:t>
            </a:r>
            <a:r>
              <a:rPr lang="en-GB" sz="2400" dirty="0" smtClean="0">
                <a:latin typeface="Calibri" pitchFamily="34" charset="0"/>
                <a:cs typeface="Calibri" pitchFamily="34" charset="0"/>
              </a:rPr>
              <a:t> minor additional storage terms</a:t>
            </a:r>
          </a:p>
          <a:p>
            <a:r>
              <a:rPr lang="en-GB" sz="2400" dirty="0" smtClean="0">
                <a:latin typeface="Calibri" pitchFamily="34" charset="0"/>
                <a:cs typeface="Calibri" pitchFamily="34" charset="0"/>
              </a:rPr>
              <a:t>Variability relating to ENSO reproduced by CERES and ERA Interim</a:t>
            </a:r>
          </a:p>
          <a:p>
            <a:r>
              <a:rPr lang="en-GB" sz="2400" dirty="0" smtClean="0">
                <a:latin typeface="Calibri" pitchFamily="34" charset="0"/>
                <a:cs typeface="Calibri" pitchFamily="34" charset="0"/>
              </a:rPr>
              <a:t>What about before 2000?</a:t>
            </a:r>
          </a:p>
        </p:txBody>
      </p:sp>
      <p:sp>
        <p:nvSpPr>
          <p:cNvPr id="11" name="TextBox 10"/>
          <p:cNvSpPr txBox="1"/>
          <p:nvPr/>
        </p:nvSpPr>
        <p:spPr>
          <a:xfrm>
            <a:off x="827584" y="6165304"/>
            <a:ext cx="7848872" cy="707886"/>
          </a:xfrm>
          <a:prstGeom prst="rect">
            <a:avLst/>
          </a:prstGeom>
          <a:solidFill>
            <a:schemeClr val="bg1"/>
          </a:solidFill>
        </p:spPr>
        <p:txBody>
          <a:bodyPr wrap="square" rtlCol="0">
            <a:spAutoFit/>
          </a:bodyPr>
          <a:lstStyle/>
          <a:p>
            <a:r>
              <a:rPr lang="en-GB" sz="2000" dirty="0" smtClean="0">
                <a:solidFill>
                  <a:schemeClr val="tx1"/>
                </a:solidFill>
                <a:latin typeface="Arial" pitchFamily="34" charset="0"/>
                <a:cs typeface="Arial" pitchFamily="34" charset="0"/>
                <a:hlinkClick r:id="rId4"/>
              </a:rPr>
              <a:t>Loeb et al. (2012) Nat. Geosci.</a:t>
            </a:r>
            <a:r>
              <a:rPr lang="en-GB" sz="2000" dirty="0" smtClean="0">
                <a:solidFill>
                  <a:schemeClr val="tx1"/>
                </a:solidFill>
                <a:latin typeface="Arial" pitchFamily="34" charset="0"/>
                <a:cs typeface="Arial" pitchFamily="34" charset="0"/>
              </a:rPr>
              <a:t> See also </a:t>
            </a:r>
            <a:r>
              <a:rPr lang="en-GB" sz="2000" dirty="0" smtClean="0">
                <a:solidFill>
                  <a:schemeClr val="tx1"/>
                </a:solidFill>
                <a:latin typeface="Arial" pitchFamily="34" charset="0"/>
                <a:cs typeface="Arial" pitchFamily="34" charset="0"/>
                <a:hlinkClick r:id="rId5"/>
              </a:rPr>
              <a:t>Hansen et al. (2011) ACP</a:t>
            </a:r>
            <a:r>
              <a:rPr lang="en-GB" sz="2000" dirty="0" smtClean="0">
                <a:solidFill>
                  <a:schemeClr val="tx1"/>
                </a:solidFill>
                <a:latin typeface="Arial" pitchFamily="34" charset="0"/>
                <a:cs typeface="Arial" pitchFamily="34" charset="0"/>
              </a:rPr>
              <a:t>; </a:t>
            </a:r>
            <a:r>
              <a:rPr lang="en-GB" sz="2000" dirty="0" smtClean="0">
                <a:solidFill>
                  <a:schemeClr val="tx1"/>
                </a:solidFill>
                <a:latin typeface="Arial" pitchFamily="34" charset="0"/>
                <a:cs typeface="Arial" pitchFamily="34" charset="0"/>
                <a:hlinkClick r:id="rId6"/>
              </a:rPr>
              <a:t>Stephens et al. (2012) Nat </a:t>
            </a:r>
            <a:r>
              <a:rPr lang="en-GB" sz="2000" dirty="0" err="1" smtClean="0">
                <a:solidFill>
                  <a:schemeClr val="tx1"/>
                </a:solidFill>
                <a:latin typeface="Arial" pitchFamily="34" charset="0"/>
                <a:cs typeface="Arial" pitchFamily="34" charset="0"/>
                <a:hlinkClick r:id="rId6"/>
              </a:rPr>
              <a:t>Geosci</a:t>
            </a:r>
            <a:r>
              <a:rPr lang="en-GB" sz="2000" dirty="0" smtClean="0">
                <a:solidFill>
                  <a:schemeClr val="tx1"/>
                </a:solidFill>
                <a:latin typeface="Arial" pitchFamily="34" charset="0"/>
                <a:cs typeface="Arial" pitchFamily="34" charset="0"/>
              </a:rPr>
              <a:t>.; </a:t>
            </a:r>
            <a:r>
              <a:rPr lang="en-GB" sz="2000" dirty="0" smtClean="0">
                <a:solidFill>
                  <a:schemeClr val="tx1"/>
                </a:solidFill>
                <a:latin typeface="Arial" pitchFamily="34" charset="0"/>
                <a:cs typeface="Arial" pitchFamily="34" charset="0"/>
                <a:hlinkClick r:id="rId7"/>
              </a:rPr>
              <a:t>Wild et al. (2013) </a:t>
            </a:r>
            <a:r>
              <a:rPr lang="en-GB" sz="2000" dirty="0" err="1" smtClean="0">
                <a:solidFill>
                  <a:schemeClr val="tx1"/>
                </a:solidFill>
                <a:latin typeface="Arial" pitchFamily="34" charset="0"/>
                <a:cs typeface="Arial" pitchFamily="34" charset="0"/>
                <a:hlinkClick r:id="rId7"/>
              </a:rPr>
              <a:t>Clim</a:t>
            </a:r>
            <a:r>
              <a:rPr lang="en-GB" sz="2000" dirty="0" smtClean="0">
                <a:solidFill>
                  <a:schemeClr val="tx1"/>
                </a:solidFill>
                <a:latin typeface="Arial" pitchFamily="34" charset="0"/>
                <a:cs typeface="Arial" pitchFamily="34" charset="0"/>
                <a:hlinkClick r:id="rId7"/>
              </a:rPr>
              <a:t>. </a:t>
            </a:r>
            <a:r>
              <a:rPr lang="en-GB" sz="2000" dirty="0" err="1" smtClean="0">
                <a:solidFill>
                  <a:schemeClr val="tx1"/>
                </a:solidFill>
                <a:latin typeface="Arial" pitchFamily="34" charset="0"/>
                <a:cs typeface="Arial" pitchFamily="34" charset="0"/>
                <a:hlinkClick r:id="rId7"/>
              </a:rPr>
              <a:t>Dyn</a:t>
            </a:r>
            <a:r>
              <a:rPr lang="en-GB" sz="2000" dirty="0" smtClean="0">
                <a:solidFill>
                  <a:schemeClr val="tx1"/>
                </a:solidFill>
                <a:latin typeface="Arial" pitchFamily="34" charset="0"/>
                <a:cs typeface="Arial" pitchFamily="34" charset="0"/>
                <a:hlinkClick r:id="rId7"/>
              </a:rPr>
              <a:t>.</a:t>
            </a:r>
            <a:endParaRPr lang="en-GB" sz="2000" dirty="0">
              <a:solidFill>
                <a:schemeClr val="tx1"/>
              </a:solidFill>
              <a:latin typeface="Arial" pitchFamily="34" charset="0"/>
              <a:cs typeface="Arial" pitchFamily="34" charset="0"/>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51575" t="14574" b="10123"/>
          <a:stretch/>
        </p:blipFill>
        <p:spPr>
          <a:xfrm>
            <a:off x="4233122" y="1340768"/>
            <a:ext cx="3888432" cy="2232247"/>
          </a:xfrm>
          <a:prstGeom prst="rect">
            <a:avLst/>
          </a:prstGeom>
        </p:spPr>
      </p:pic>
      <p:sp>
        <p:nvSpPr>
          <p:cNvPr id="5" name="TextBox 4"/>
          <p:cNvSpPr txBox="1"/>
          <p:nvPr/>
        </p:nvSpPr>
        <p:spPr>
          <a:xfrm>
            <a:off x="6400529" y="5157192"/>
            <a:ext cx="2081065" cy="461665"/>
          </a:xfrm>
          <a:prstGeom prst="rect">
            <a:avLst/>
          </a:prstGeom>
          <a:noFill/>
        </p:spPr>
        <p:txBody>
          <a:bodyPr wrap="square" rtlCol="0">
            <a:spAutoFit/>
          </a:bodyPr>
          <a:lstStyle/>
          <a:p>
            <a:r>
              <a:rPr lang="en-GB" sz="2400" b="1" dirty="0" smtClean="0">
                <a:solidFill>
                  <a:schemeClr val="bg1">
                    <a:lumMod val="50000"/>
                  </a:schemeClr>
                </a:solidFill>
              </a:rPr>
              <a:t>unpublished</a:t>
            </a:r>
            <a:endParaRPr lang="en-GB" sz="2400" b="1" dirty="0">
              <a:solidFill>
                <a:schemeClr val="bg1">
                  <a:lumMod val="50000"/>
                </a:schemeClr>
              </a:solidFill>
            </a:endParaRPr>
          </a:p>
        </p:txBody>
      </p:sp>
      <p:sp>
        <p:nvSpPr>
          <p:cNvPr id="6" name="Rectangle 5"/>
          <p:cNvSpPr/>
          <p:nvPr/>
        </p:nvSpPr>
        <p:spPr>
          <a:xfrm>
            <a:off x="5241234" y="1340768"/>
            <a:ext cx="2670924" cy="307777"/>
          </a:xfrm>
          <a:prstGeom prst="rect">
            <a:avLst/>
          </a:prstGeom>
        </p:spPr>
        <p:txBody>
          <a:bodyPr wrap="none">
            <a:spAutoFit/>
          </a:bodyPr>
          <a:lstStyle/>
          <a:p>
            <a:r>
              <a:rPr lang="en-GB" sz="1400" dirty="0">
                <a:latin typeface="Arial" pitchFamily="34" charset="0"/>
                <a:cs typeface="Arial" pitchFamily="34" charset="0"/>
                <a:hlinkClick r:id="rId4"/>
              </a:rPr>
              <a:t>Loeb et al. (2012) Nat. </a:t>
            </a:r>
            <a:r>
              <a:rPr lang="en-GB" sz="1400" dirty="0" err="1">
                <a:latin typeface="Arial" pitchFamily="34" charset="0"/>
                <a:cs typeface="Arial" pitchFamily="34" charset="0"/>
                <a:hlinkClick r:id="rId4"/>
              </a:rPr>
              <a:t>Geosci</a:t>
            </a:r>
            <a:r>
              <a:rPr lang="en-GB" sz="1400" dirty="0">
                <a:latin typeface="Arial" pitchFamily="34" charset="0"/>
                <a:cs typeface="Arial" pitchFamily="34" charset="0"/>
                <a:hlinkClick r:id="rId4"/>
              </a:rPr>
              <a:t>.</a:t>
            </a:r>
            <a:r>
              <a:rPr lang="en-GB" sz="1400" dirty="0">
                <a:latin typeface="Arial" pitchFamily="34" charset="0"/>
                <a:cs typeface="Arial" pitchFamily="34" charset="0"/>
              </a:rPr>
              <a:t> </a:t>
            </a:r>
            <a:endParaRPr lang="en-GB" sz="1400" dirty="0"/>
          </a:p>
        </p:txBody>
      </p:sp>
      <p:pic>
        <p:nvPicPr>
          <p:cNvPr id="13"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86424" y="1361386"/>
            <a:ext cx="890843" cy="127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0" cap="flat" cmpd="sng" algn="ctr">
                <a:solidFill>
                  <a:schemeClr val="accent2"/>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descr="Image: Terra Satellite"/>
          <p:cNvPicPr>
            <a:picLocks noChangeAspect="1" noChangeArrowheads="1"/>
          </p:cNvPicPr>
          <p:nvPr/>
        </p:nvPicPr>
        <p:blipFill>
          <a:blip r:embed="rId9" cstate="print"/>
          <a:srcRect/>
          <a:stretch>
            <a:fillRect/>
          </a:stretch>
        </p:blipFill>
        <p:spPr bwMode="auto">
          <a:xfrm>
            <a:off x="7308304" y="72431"/>
            <a:ext cx="1791559" cy="1098053"/>
          </a:xfrm>
          <a:prstGeom prst="rect">
            <a:avLst/>
          </a:prstGeom>
          <a:noFill/>
        </p:spPr>
      </p:pic>
    </p:spTree>
    <p:extLst>
      <p:ext uri="{BB962C8B-B14F-4D97-AF65-F5344CB8AC3E}">
        <p14:creationId xmlns:p14="http://schemas.microsoft.com/office/powerpoint/2010/main" val="17570766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899592" y="1268907"/>
            <a:ext cx="6860515" cy="5256438"/>
          </a:xfrm>
          <a:prstGeom prst="rect">
            <a:avLst/>
          </a:prstGeom>
        </p:spPr>
      </p:pic>
      <p:sp>
        <p:nvSpPr>
          <p:cNvPr id="2" name="Title 1"/>
          <p:cNvSpPr>
            <a:spLocks noGrp="1"/>
          </p:cNvSpPr>
          <p:nvPr>
            <p:ph type="title"/>
          </p:nvPr>
        </p:nvSpPr>
        <p:spPr>
          <a:xfrm>
            <a:off x="-2420043" y="3294112"/>
            <a:ext cx="6127947" cy="1143000"/>
          </a:xfrm>
          <a:scene3d>
            <a:camera prst="orthographicFront">
              <a:rot lat="0" lon="0" rev="5400000"/>
            </a:camera>
            <a:lightRig rig="threePt" dir="t"/>
          </a:scene3d>
        </p:spPr>
        <p:txBody>
          <a:bodyPr/>
          <a:lstStyle/>
          <a:p>
            <a:r>
              <a:rPr lang="en-GB" sz="2800" dirty="0"/>
              <a:t>Net Imbalance </a:t>
            </a:r>
            <a:r>
              <a:rPr lang="en-GB" sz="2800" u="sng" dirty="0"/>
              <a:t>Anomaly</a:t>
            </a:r>
            <a:r>
              <a:rPr lang="en-GB" sz="2800" dirty="0"/>
              <a:t> (Wm</a:t>
            </a:r>
            <a:r>
              <a:rPr lang="en-GB" sz="2800" baseline="30000" dirty="0"/>
              <a:t>-2</a:t>
            </a:r>
            <a:r>
              <a:rPr lang="en-GB" sz="2800" dirty="0" smtClean="0"/>
              <a:t>)</a:t>
            </a:r>
            <a:endParaRPr lang="en-GB" sz="2800" dirty="0"/>
          </a:p>
        </p:txBody>
      </p:sp>
      <p:sp>
        <p:nvSpPr>
          <p:cNvPr id="12" name="TextBox 11"/>
          <p:cNvSpPr txBox="1"/>
          <p:nvPr/>
        </p:nvSpPr>
        <p:spPr>
          <a:xfrm>
            <a:off x="-18572" y="181670"/>
            <a:ext cx="8424935" cy="584775"/>
          </a:xfrm>
          <a:prstGeom prst="rect">
            <a:avLst/>
          </a:prstGeom>
          <a:noFill/>
        </p:spPr>
        <p:txBody>
          <a:bodyPr wrap="square" rtlCol="0">
            <a:spAutoFit/>
          </a:bodyPr>
          <a:lstStyle/>
          <a:p>
            <a:r>
              <a:rPr lang="en-GB" sz="3200" dirty="0" smtClean="0">
                <a:solidFill>
                  <a:srgbClr val="0070C0"/>
                </a:solidFill>
                <a:latin typeface="+mn-lt"/>
              </a:rPr>
              <a:t>Changes in imbalance in models &amp; observations</a:t>
            </a:r>
            <a:endParaRPr lang="en-GB" sz="3200" dirty="0">
              <a:solidFill>
                <a:srgbClr val="0070C0"/>
              </a:solidFill>
              <a:latin typeface="+mn-lt"/>
            </a:endParaRPr>
          </a:p>
        </p:txBody>
      </p:sp>
      <p:sp>
        <p:nvSpPr>
          <p:cNvPr id="16" name="TextBox 15"/>
          <p:cNvSpPr txBox="1"/>
          <p:nvPr/>
        </p:nvSpPr>
        <p:spPr>
          <a:xfrm>
            <a:off x="7636613" y="1392018"/>
            <a:ext cx="1507387" cy="461665"/>
          </a:xfrm>
          <a:prstGeom prst="rect">
            <a:avLst/>
          </a:prstGeom>
          <a:solidFill>
            <a:schemeClr val="accent3">
              <a:lumMod val="95000"/>
            </a:schemeClr>
          </a:solidFill>
        </p:spPr>
        <p:txBody>
          <a:bodyPr wrap="square" rtlCol="0">
            <a:spAutoFit/>
          </a:bodyPr>
          <a:lstStyle/>
          <a:p>
            <a:r>
              <a:rPr lang="en-GB" sz="2400" b="1" dirty="0" smtClean="0">
                <a:solidFill>
                  <a:srgbClr val="00B050"/>
                </a:solidFill>
                <a:latin typeface="+mn-lt"/>
              </a:rPr>
              <a:t>0.62 Wm</a:t>
            </a:r>
            <a:r>
              <a:rPr lang="en-GB" sz="2400" b="1" baseline="30000" dirty="0" smtClean="0">
                <a:solidFill>
                  <a:srgbClr val="00B050"/>
                </a:solidFill>
                <a:latin typeface="+mn-lt"/>
              </a:rPr>
              <a:t>-2</a:t>
            </a:r>
            <a:endParaRPr lang="en-GB" sz="2400" b="1" baseline="30000" dirty="0">
              <a:solidFill>
                <a:srgbClr val="00B050"/>
              </a:solidFill>
              <a:latin typeface="+mn-lt"/>
            </a:endParaRPr>
          </a:p>
        </p:txBody>
      </p:sp>
      <p:sp>
        <p:nvSpPr>
          <p:cNvPr id="6" name="Rectangle 5"/>
          <p:cNvSpPr/>
          <p:nvPr/>
        </p:nvSpPr>
        <p:spPr bwMode="auto">
          <a:xfrm>
            <a:off x="1426295" y="841068"/>
            <a:ext cx="1057473" cy="432194"/>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2483768" y="836712"/>
            <a:ext cx="1152112" cy="432194"/>
          </a:xfrm>
          <a:prstGeom prst="rect">
            <a:avLst/>
          </a:prstGeom>
          <a:solidFill>
            <a:schemeClr val="accent3">
              <a:lumMod val="95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4752136" y="836712"/>
            <a:ext cx="1044000" cy="432194"/>
          </a:xfrm>
          <a:prstGeom prst="rect">
            <a:avLst/>
          </a:prstGeom>
          <a:solidFill>
            <a:schemeClr val="accent3">
              <a:lumMod val="95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5796136" y="836712"/>
            <a:ext cx="1159379" cy="436550"/>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9" name="Rectangle 8"/>
          <p:cNvSpPr/>
          <p:nvPr/>
        </p:nvSpPr>
        <p:spPr bwMode="auto">
          <a:xfrm>
            <a:off x="3635896" y="836712"/>
            <a:ext cx="1116000" cy="436550"/>
          </a:xfrm>
          <a:prstGeom prst="rect">
            <a:avLst/>
          </a:prstGeom>
          <a:solidFill>
            <a:schemeClr val="bg2">
              <a:lumMod val="40000"/>
              <a:lumOff val="60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1" y="766445"/>
            <a:ext cx="8676457" cy="646331"/>
          </a:xfrm>
          <a:prstGeom prst="rect">
            <a:avLst/>
          </a:prstGeom>
          <a:noFill/>
        </p:spPr>
        <p:txBody>
          <a:bodyPr wrap="square" rtlCol="0">
            <a:spAutoFit/>
          </a:bodyPr>
          <a:lstStyle/>
          <a:p>
            <a:pPr algn="l"/>
            <a:r>
              <a:rPr lang="en-GB" sz="2400" dirty="0" smtClean="0">
                <a:latin typeface="+mn-lt"/>
              </a:rPr>
              <a:t>Imbalance: </a:t>
            </a:r>
            <a:r>
              <a:rPr lang="en-GB" sz="3600" dirty="0" smtClean="0">
                <a:latin typeface="+mn-lt"/>
              </a:rPr>
              <a:t>0.23   0.00   0.78   0.63   0.63   (Wm</a:t>
            </a:r>
            <a:r>
              <a:rPr lang="en-GB" sz="3600" baseline="30000" dirty="0" smtClean="0">
                <a:latin typeface="+mn-lt"/>
              </a:rPr>
              <a:t>-2</a:t>
            </a:r>
            <a:r>
              <a:rPr lang="en-GB" sz="3600" dirty="0" smtClean="0">
                <a:latin typeface="+mn-lt"/>
              </a:rPr>
              <a:t>)</a:t>
            </a:r>
            <a:endParaRPr lang="en-GB" sz="3600" dirty="0">
              <a:latin typeface="+mn-lt"/>
            </a:endParaRPr>
          </a:p>
        </p:txBody>
      </p:sp>
      <p:cxnSp>
        <p:nvCxnSpPr>
          <p:cNvPr id="13" name="Straight Arrow Connector 12"/>
          <p:cNvCxnSpPr/>
          <p:nvPr/>
        </p:nvCxnSpPr>
        <p:spPr bwMode="auto">
          <a:xfrm flipH="1" flipV="1">
            <a:off x="5836411" y="1398113"/>
            <a:ext cx="1800202" cy="19164"/>
          </a:xfrm>
          <a:prstGeom prst="straightConnector1">
            <a:avLst/>
          </a:prstGeom>
          <a:solidFill>
            <a:schemeClr val="accent1"/>
          </a:solidFill>
          <a:ln w="76200" cap="flat" cmpd="sng" algn="ctr">
            <a:solidFill>
              <a:srgbClr val="00B050"/>
            </a:solidFill>
            <a:prstDash val="solid"/>
            <a:round/>
            <a:headEnd type="triangle" w="med" len="med"/>
            <a:tailEnd type="triangle"/>
          </a:ln>
          <a:effectLst/>
        </p:spPr>
      </p:cxnSp>
      <p:sp>
        <p:nvSpPr>
          <p:cNvPr id="3" name="TextBox 2"/>
          <p:cNvSpPr txBox="1"/>
          <p:nvPr/>
        </p:nvSpPr>
        <p:spPr>
          <a:xfrm>
            <a:off x="1426296" y="6413266"/>
            <a:ext cx="6170230" cy="400110"/>
          </a:xfrm>
          <a:prstGeom prst="rect">
            <a:avLst/>
          </a:prstGeom>
          <a:solidFill>
            <a:schemeClr val="bg1"/>
          </a:solidFill>
          <a:ln>
            <a:solidFill>
              <a:srgbClr val="DDDDDD"/>
            </a:solidFill>
          </a:ln>
        </p:spPr>
        <p:txBody>
          <a:bodyPr wrap="square" rtlCol="0">
            <a:spAutoFit/>
          </a:bodyPr>
          <a:lstStyle/>
          <a:p>
            <a:r>
              <a:rPr lang="en-GB" sz="2000" b="1" dirty="0" smtClean="0"/>
              <a:t>Allan et al. (2014) in prep</a:t>
            </a:r>
            <a:endParaRPr lang="en-GB" sz="2000" b="1" dirty="0"/>
          </a:p>
        </p:txBody>
      </p:sp>
      <p:pic>
        <p:nvPicPr>
          <p:cNvPr id="17" name="Picture 16"/>
          <p:cNvPicPr>
            <a:picLocks noChangeAspect="1"/>
          </p:cNvPicPr>
          <p:nvPr/>
        </p:nvPicPr>
        <p:blipFill>
          <a:blip r:embed="rId3"/>
          <a:stretch>
            <a:fillRect/>
          </a:stretch>
        </p:blipFill>
        <p:spPr>
          <a:xfrm>
            <a:off x="5436096" y="4662396"/>
            <a:ext cx="2016405" cy="1159433"/>
          </a:xfrm>
          <a:prstGeom prst="rect">
            <a:avLst/>
          </a:prstGeom>
        </p:spPr>
      </p:pic>
      <p:sp>
        <p:nvSpPr>
          <p:cNvPr id="18" name="TextBox 17"/>
          <p:cNvSpPr txBox="1"/>
          <p:nvPr/>
        </p:nvSpPr>
        <p:spPr>
          <a:xfrm>
            <a:off x="3134110" y="5345708"/>
            <a:ext cx="1005842" cy="307777"/>
          </a:xfrm>
          <a:prstGeom prst="rect">
            <a:avLst/>
          </a:prstGeom>
          <a:solidFill>
            <a:schemeClr val="bg1">
              <a:lumMod val="85000"/>
            </a:schemeClr>
          </a:solidFill>
        </p:spPr>
        <p:txBody>
          <a:bodyPr wrap="square" lIns="0" tIns="0" rIns="0" bIns="0" rtlCol="0">
            <a:spAutoFit/>
          </a:bodyPr>
          <a:lstStyle/>
          <a:p>
            <a:r>
              <a:rPr lang="en-GB" sz="2000" b="1" dirty="0" smtClean="0"/>
              <a:t>Volcano</a:t>
            </a:r>
            <a:endParaRPr lang="en-GB" sz="2000" b="1" dirty="0"/>
          </a:p>
        </p:txBody>
      </p:sp>
      <p:sp>
        <p:nvSpPr>
          <p:cNvPr id="19" name="TextBox 18"/>
          <p:cNvSpPr txBox="1"/>
          <p:nvPr/>
        </p:nvSpPr>
        <p:spPr>
          <a:xfrm>
            <a:off x="5218703" y="1626778"/>
            <a:ext cx="1081489" cy="307777"/>
          </a:xfrm>
          <a:prstGeom prst="rect">
            <a:avLst/>
          </a:prstGeom>
          <a:solidFill>
            <a:srgbClr val="A3E7FF"/>
          </a:solidFill>
        </p:spPr>
        <p:txBody>
          <a:bodyPr wrap="square" lIns="0" tIns="0" rIns="0" bIns="0" rtlCol="0">
            <a:spAutoFit/>
          </a:bodyPr>
          <a:lstStyle/>
          <a:p>
            <a:r>
              <a:rPr lang="en-GB" sz="2000" b="1" dirty="0" smtClean="0"/>
              <a:t>La Niña</a:t>
            </a:r>
            <a:endParaRPr lang="en-GB" sz="2000" b="1" dirty="0"/>
          </a:p>
        </p:txBody>
      </p:sp>
      <p:sp>
        <p:nvSpPr>
          <p:cNvPr id="20" name="TextBox 19"/>
          <p:cNvSpPr txBox="1"/>
          <p:nvPr/>
        </p:nvSpPr>
        <p:spPr>
          <a:xfrm>
            <a:off x="5152683" y="4218871"/>
            <a:ext cx="925498" cy="307777"/>
          </a:xfrm>
          <a:prstGeom prst="rect">
            <a:avLst/>
          </a:prstGeom>
          <a:solidFill>
            <a:srgbClr val="FFC000"/>
          </a:solidFill>
        </p:spPr>
        <p:txBody>
          <a:bodyPr wrap="square" lIns="0" tIns="0" rIns="0" bIns="0" rtlCol="0">
            <a:spAutoFit/>
          </a:bodyPr>
          <a:lstStyle/>
          <a:p>
            <a:r>
              <a:rPr lang="en-GB" sz="2000" b="1" dirty="0" smtClean="0"/>
              <a:t>El Niño</a:t>
            </a:r>
            <a:endParaRPr lang="en-GB" sz="2000" b="1" dirty="0"/>
          </a:p>
        </p:txBody>
      </p:sp>
      <p:cxnSp>
        <p:nvCxnSpPr>
          <p:cNvPr id="21" name="Straight Arrow Connector 20"/>
          <p:cNvCxnSpPr>
            <a:stCxn id="20" idx="3"/>
          </p:cNvCxnSpPr>
          <p:nvPr/>
        </p:nvCxnSpPr>
        <p:spPr bwMode="auto">
          <a:xfrm flipV="1">
            <a:off x="6078181" y="3851951"/>
            <a:ext cx="877334" cy="520809"/>
          </a:xfrm>
          <a:prstGeom prst="straightConnector1">
            <a:avLst/>
          </a:prstGeom>
          <a:noFill/>
          <a:ln w="38100"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2" name="Straight Arrow Connector 21"/>
          <p:cNvCxnSpPr>
            <a:stCxn id="20" idx="1"/>
          </p:cNvCxnSpPr>
          <p:nvPr/>
        </p:nvCxnSpPr>
        <p:spPr bwMode="auto">
          <a:xfrm flipH="1" flipV="1">
            <a:off x="4513186" y="3866853"/>
            <a:ext cx="639497" cy="505907"/>
          </a:xfrm>
          <a:prstGeom prst="straightConnector1">
            <a:avLst/>
          </a:prstGeom>
          <a:noFill/>
          <a:ln w="38100" cap="flat" cmpd="sng" algn="ctr">
            <a:solidFill>
              <a:srgbClr val="FFC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4" name="Straight Arrow Connector 23"/>
          <p:cNvCxnSpPr>
            <a:stCxn id="19" idx="2"/>
          </p:cNvCxnSpPr>
          <p:nvPr/>
        </p:nvCxnSpPr>
        <p:spPr bwMode="auto">
          <a:xfrm>
            <a:off x="5759448" y="1934555"/>
            <a:ext cx="756768" cy="209501"/>
          </a:xfrm>
          <a:prstGeom prst="straightConnector1">
            <a:avLst/>
          </a:prstGeom>
          <a:noFill/>
          <a:ln w="38100" cap="flat" cmpd="sng" algn="ctr">
            <a:solidFill>
              <a:srgbClr val="A3E7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5" name="Straight Arrow Connector 24"/>
          <p:cNvCxnSpPr/>
          <p:nvPr/>
        </p:nvCxnSpPr>
        <p:spPr bwMode="auto">
          <a:xfrm flipH="1">
            <a:off x="5002679" y="1934555"/>
            <a:ext cx="756768" cy="209501"/>
          </a:xfrm>
          <a:prstGeom prst="straightConnector1">
            <a:avLst/>
          </a:prstGeom>
          <a:noFill/>
          <a:ln w="38100" cap="flat" cmpd="sng" algn="ctr">
            <a:solidFill>
              <a:srgbClr val="A3E7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36218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8" grpId="0" animBg="1"/>
      <p:bldP spid="10" grpId="0" animBg="1"/>
      <p:bldP spid="11" grpId="0" animBg="1"/>
      <p:bldP spid="9"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GB" dirty="0" smtClean="0">
                <a:solidFill>
                  <a:srgbClr val="0070C0"/>
                </a:solidFill>
                <a:latin typeface="Calibri" pitchFamily="34" charset="0"/>
              </a:rPr>
              <a:t>Conclusions</a:t>
            </a:r>
            <a:endParaRPr lang="en-GB" dirty="0">
              <a:solidFill>
                <a:srgbClr val="0070C0"/>
              </a:solidFill>
              <a:latin typeface="Calibri" pitchFamily="34" charset="0"/>
            </a:endParaRPr>
          </a:p>
        </p:txBody>
      </p:sp>
      <p:sp>
        <p:nvSpPr>
          <p:cNvPr id="4" name="Content Placeholder 3"/>
          <p:cNvSpPr>
            <a:spLocks noGrp="1"/>
          </p:cNvSpPr>
          <p:nvPr>
            <p:ph idx="1"/>
          </p:nvPr>
        </p:nvSpPr>
        <p:spPr>
          <a:xfrm>
            <a:off x="323528" y="980728"/>
            <a:ext cx="8593660" cy="5534075"/>
          </a:xfrm>
        </p:spPr>
        <p:txBody>
          <a:bodyPr/>
          <a:lstStyle/>
          <a:p>
            <a:r>
              <a:rPr lang="en-GB" sz="2800" dirty="0"/>
              <a:t>Heating of Earth continues at rate of </a:t>
            </a:r>
            <a:r>
              <a:rPr lang="en-GB" sz="2800" dirty="0">
                <a:latin typeface="Arial" panose="020B0604020202020204" pitchFamily="34" charset="0"/>
                <a:cs typeface="Arial" panose="020B0604020202020204" pitchFamily="34" charset="0"/>
              </a:rPr>
              <a:t>~</a:t>
            </a:r>
            <a:r>
              <a:rPr lang="en-GB" sz="2800" dirty="0"/>
              <a:t>0.6 Wm</a:t>
            </a:r>
            <a:r>
              <a:rPr lang="en-GB" sz="2800" baseline="30000" dirty="0"/>
              <a:t>-2</a:t>
            </a:r>
          </a:p>
          <a:p>
            <a:pPr lvl="1"/>
            <a:r>
              <a:rPr lang="en-GB" sz="2400" dirty="0" smtClean="0">
                <a:solidFill>
                  <a:srgbClr val="92D050"/>
                </a:solidFill>
              </a:rPr>
              <a:t>Variability from radiative </a:t>
            </a:r>
            <a:r>
              <a:rPr lang="en-GB" sz="2400" dirty="0" err="1" smtClean="0">
                <a:solidFill>
                  <a:srgbClr val="92D050"/>
                </a:solidFill>
              </a:rPr>
              <a:t>forcings</a:t>
            </a:r>
            <a:r>
              <a:rPr lang="en-GB" sz="2400" dirty="0" smtClean="0">
                <a:solidFill>
                  <a:srgbClr val="92D050"/>
                </a:solidFill>
              </a:rPr>
              <a:t> &amp; ocean changes</a:t>
            </a:r>
          </a:p>
          <a:p>
            <a:r>
              <a:rPr lang="en-GB" sz="2800" dirty="0" smtClean="0"/>
              <a:t>Radiative transfer &amp; Thermodynamics explain increased global precipitation with warming ≈ 2%/K</a:t>
            </a:r>
          </a:p>
          <a:p>
            <a:pPr lvl="1"/>
            <a:r>
              <a:rPr lang="en-GB" sz="2400" dirty="0" smtClean="0">
                <a:solidFill>
                  <a:srgbClr val="92D050"/>
                </a:solidFill>
              </a:rPr>
              <a:t>Radiative </a:t>
            </a:r>
            <a:r>
              <a:rPr lang="en-GB" sz="2400" dirty="0" err="1" smtClean="0">
                <a:solidFill>
                  <a:srgbClr val="92D050"/>
                </a:solidFill>
              </a:rPr>
              <a:t>forcings</a:t>
            </a:r>
            <a:r>
              <a:rPr lang="en-GB" sz="2400" dirty="0" smtClean="0">
                <a:solidFill>
                  <a:srgbClr val="92D050"/>
                </a:solidFill>
              </a:rPr>
              <a:t> also affect water cycle responses</a:t>
            </a:r>
          </a:p>
          <a:p>
            <a:pPr lvl="1"/>
            <a:r>
              <a:rPr lang="en-GB" sz="2400" dirty="0" smtClean="0">
                <a:solidFill>
                  <a:srgbClr val="92D050"/>
                </a:solidFill>
              </a:rPr>
              <a:t>Greenhouse gas &amp; absorbing aerosol forcing supress global precipitation response to warming</a:t>
            </a:r>
          </a:p>
          <a:p>
            <a:r>
              <a:rPr lang="en-GB" sz="2800" dirty="0" smtClean="0"/>
              <a:t>Inter-hemispheric heating, moisture budget &amp; unforced variability dictate regional responses </a:t>
            </a:r>
          </a:p>
          <a:p>
            <a:r>
              <a:rPr lang="en-GB" sz="2400" dirty="0" smtClean="0">
                <a:solidFill>
                  <a:srgbClr val="92D050"/>
                </a:solidFill>
              </a:rPr>
              <a:t>How has the “hiatus” affected water cycle?</a:t>
            </a:r>
          </a:p>
          <a:p>
            <a:r>
              <a:rPr lang="en-GB" sz="2400" dirty="0" smtClean="0">
                <a:solidFill>
                  <a:srgbClr val="92D050"/>
                </a:solidFill>
              </a:rPr>
              <a:t>How do changes in cloud/circulation fit in?</a:t>
            </a:r>
          </a:p>
          <a:p>
            <a:r>
              <a:rPr lang="en-GB" sz="2400" dirty="0" smtClean="0">
                <a:solidFill>
                  <a:srgbClr val="92D050"/>
                </a:solidFill>
              </a:rPr>
              <a:t>Where is energy going? NERC </a:t>
            </a:r>
            <a:r>
              <a:rPr lang="en-GB" sz="2400" dirty="0" smtClean="0">
                <a:solidFill>
                  <a:srgbClr val="92D050"/>
                </a:solidFill>
                <a:hlinkClick r:id="rId2"/>
              </a:rPr>
              <a:t>DEEP-C</a:t>
            </a:r>
            <a:r>
              <a:rPr lang="en-GB" sz="2400" dirty="0" smtClean="0">
                <a:solidFill>
                  <a:srgbClr val="92D050"/>
                </a:solidFill>
              </a:rPr>
              <a:t> project…</a:t>
            </a:r>
          </a:p>
        </p:txBody>
      </p:sp>
      <p:pic>
        <p:nvPicPr>
          <p:cNvPr id="5" name="Picture 2" descr="http://www.met.reading.ac.uk/~sgs02rpa/MISC/GERB_anim_201301.gif">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4869160"/>
            <a:ext cx="1752900" cy="1752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018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20848392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Combined CERES/Argo data</a:t>
            </a:r>
            <a:endParaRPr lang="en-GB" dirty="0"/>
          </a:p>
        </p:txBody>
      </p:sp>
      <p:sp>
        <p:nvSpPr>
          <p:cNvPr id="3" name="Content Placeholder 2"/>
          <p:cNvSpPr>
            <a:spLocks noGrp="1"/>
          </p:cNvSpPr>
          <p:nvPr>
            <p:ph idx="1"/>
          </p:nvPr>
        </p:nvSpPr>
        <p:spPr/>
        <p:txBody>
          <a:bodyPr/>
          <a:lstStyle/>
          <a:p>
            <a:r>
              <a:rPr lang="en-GB" sz="2400" dirty="0" smtClean="0"/>
              <a:t>Incoming Solar: SORCE Level 3 V10</a:t>
            </a:r>
          </a:p>
          <a:p>
            <a:r>
              <a:rPr lang="en-GB" sz="2400" dirty="0" smtClean="0"/>
              <a:t>Reflected Shortwave/Outgoing </a:t>
            </a:r>
            <a:r>
              <a:rPr lang="en-GB" sz="2400" dirty="0" err="1" smtClean="0"/>
              <a:t>Longwave</a:t>
            </a:r>
            <a:r>
              <a:rPr lang="en-GB" sz="2400" dirty="0" smtClean="0"/>
              <a:t> from EBAF </a:t>
            </a:r>
          </a:p>
          <a:p>
            <a:pPr lvl="1"/>
            <a:r>
              <a:rPr lang="en-GB" sz="2000" dirty="0" smtClean="0"/>
              <a:t>(v2.6r </a:t>
            </a:r>
            <a:r>
              <a:rPr lang="en-GB" sz="2000" dirty="0" smtClean="0">
                <a:sym typeface="Wingdings" panose="05000000000000000000" pitchFamily="2" charset="2"/>
              </a:rPr>
              <a:t> v2.8  V3…)</a:t>
            </a:r>
          </a:p>
          <a:p>
            <a:r>
              <a:rPr lang="en-GB" sz="2400" dirty="0" smtClean="0">
                <a:sym typeface="Wingdings" panose="05000000000000000000" pitchFamily="2" charset="2"/>
              </a:rPr>
              <a:t>Added errors in quadrature to give </a:t>
            </a:r>
            <a:r>
              <a:rPr lang="en-GB" sz="2400" dirty="0">
                <a:sym typeface="Wingdings" panose="05000000000000000000" pitchFamily="2" charset="2"/>
              </a:rPr>
              <a:t>± </a:t>
            </a:r>
            <a:r>
              <a:rPr lang="en-GB" sz="2400" dirty="0" smtClean="0">
                <a:sym typeface="Wingdings" panose="05000000000000000000" pitchFamily="2" charset="2"/>
              </a:rPr>
              <a:t>0.43 Wm</a:t>
            </a:r>
            <a:r>
              <a:rPr lang="en-GB" sz="2400" baseline="30000" dirty="0" smtClean="0">
                <a:sym typeface="Wingdings" panose="05000000000000000000" pitchFamily="2" charset="2"/>
              </a:rPr>
              <a:t>-2</a:t>
            </a:r>
          </a:p>
          <a:p>
            <a:pPr lvl="1"/>
            <a:r>
              <a:rPr lang="en-GB" sz="2000" dirty="0">
                <a:sym typeface="Wingdings" panose="05000000000000000000" pitchFamily="2" charset="2"/>
              </a:rPr>
              <a:t>Argo 0-2000m </a:t>
            </a:r>
            <a:r>
              <a:rPr lang="en-GB" sz="2000" dirty="0" err="1">
                <a:sym typeface="Wingdings" panose="05000000000000000000" pitchFamily="2" charset="2"/>
              </a:rPr>
              <a:t>dOHCA</a:t>
            </a:r>
            <a:r>
              <a:rPr lang="en-GB" sz="2000" dirty="0">
                <a:sym typeface="Wingdings" panose="05000000000000000000" pitchFamily="2" charset="2"/>
              </a:rPr>
              <a:t>/</a:t>
            </a:r>
            <a:r>
              <a:rPr lang="en-GB" sz="2000" dirty="0" err="1">
                <a:sym typeface="Wingdings" panose="05000000000000000000" pitchFamily="2" charset="2"/>
              </a:rPr>
              <a:t>dt</a:t>
            </a:r>
            <a:r>
              <a:rPr lang="en-GB" sz="2000" dirty="0">
                <a:sym typeface="Wingdings" panose="05000000000000000000" pitchFamily="2" charset="2"/>
              </a:rPr>
              <a:t> = 0.47 ± 0.38 Wm</a:t>
            </a:r>
            <a:r>
              <a:rPr lang="en-GB" sz="2000" baseline="30000" dirty="0">
                <a:sym typeface="Wingdings" panose="05000000000000000000" pitchFamily="2" charset="2"/>
              </a:rPr>
              <a:t>-2 </a:t>
            </a:r>
            <a:r>
              <a:rPr lang="en-GB" sz="2000" dirty="0"/>
              <a:t>(2005-2010)</a:t>
            </a:r>
          </a:p>
          <a:p>
            <a:pPr lvl="1"/>
            <a:r>
              <a:rPr lang="en-GB" sz="2000" dirty="0"/>
              <a:t>&gt;2000m ~ 0.07 </a:t>
            </a:r>
            <a:r>
              <a:rPr lang="en-GB" sz="2000" dirty="0">
                <a:sym typeface="Wingdings" panose="05000000000000000000" pitchFamily="2" charset="2"/>
              </a:rPr>
              <a:t>± 0.05 Wm</a:t>
            </a:r>
            <a:r>
              <a:rPr lang="en-GB" sz="2000" baseline="30000" dirty="0">
                <a:sym typeface="Wingdings" panose="05000000000000000000" pitchFamily="2" charset="2"/>
              </a:rPr>
              <a:t>-2</a:t>
            </a:r>
          </a:p>
          <a:p>
            <a:pPr lvl="1"/>
            <a:r>
              <a:rPr lang="en-GB" sz="2000" dirty="0">
                <a:sym typeface="Wingdings" panose="05000000000000000000" pitchFamily="2" charset="2"/>
              </a:rPr>
              <a:t>Heating/melting ice, heating land/</a:t>
            </a:r>
            <a:r>
              <a:rPr lang="en-GB" sz="2000" dirty="0" err="1">
                <a:sym typeface="Wingdings" panose="05000000000000000000" pitchFamily="2" charset="2"/>
              </a:rPr>
              <a:t>atmos</a:t>
            </a:r>
            <a:r>
              <a:rPr lang="en-GB" sz="2000" dirty="0">
                <a:sym typeface="Wingdings" panose="05000000000000000000" pitchFamily="2" charset="2"/>
              </a:rPr>
              <a:t> ~ 0.04 ± 0.02 Wm</a:t>
            </a:r>
            <a:r>
              <a:rPr lang="en-GB" sz="2000" baseline="30000" dirty="0">
                <a:sym typeface="Wingdings" panose="05000000000000000000" pitchFamily="2" charset="2"/>
              </a:rPr>
              <a:t>-2</a:t>
            </a:r>
          </a:p>
          <a:p>
            <a:pPr lvl="1"/>
            <a:r>
              <a:rPr lang="en-GB" sz="2000" dirty="0"/>
              <a:t>CERES standard error </a:t>
            </a:r>
            <a:r>
              <a:rPr lang="en-GB" sz="2000" dirty="0">
                <a:sym typeface="Wingdings" panose="05000000000000000000" pitchFamily="2" charset="2"/>
              </a:rPr>
              <a:t>± 0.2 </a:t>
            </a:r>
            <a:r>
              <a:rPr lang="en-GB" sz="2000" dirty="0" smtClean="0">
                <a:sym typeface="Wingdings" panose="05000000000000000000" pitchFamily="2" charset="2"/>
              </a:rPr>
              <a:t>Wm</a:t>
            </a:r>
            <a:r>
              <a:rPr lang="en-GB" sz="2000" baseline="30000" dirty="0" smtClean="0">
                <a:sym typeface="Wingdings" panose="05000000000000000000" pitchFamily="2" charset="2"/>
              </a:rPr>
              <a:t>-2</a:t>
            </a:r>
            <a:endParaRPr lang="en-GB" sz="2400" baseline="30000" dirty="0">
              <a:sym typeface="Wingdings" panose="05000000000000000000" pitchFamily="2" charset="2"/>
            </a:endParaRPr>
          </a:p>
          <a:p>
            <a:r>
              <a:rPr lang="en-GB" sz="2400" dirty="0" smtClean="0">
                <a:sym typeface="Wingdings" panose="05000000000000000000" pitchFamily="2" charset="2"/>
              </a:rPr>
              <a:t>Jan 2001-Dec 2010: 0.50 </a:t>
            </a:r>
            <a:r>
              <a:rPr lang="en-GB" sz="2400" dirty="0">
                <a:sym typeface="Wingdings" panose="05000000000000000000" pitchFamily="2" charset="2"/>
              </a:rPr>
              <a:t>± 0.43 </a:t>
            </a:r>
            <a:r>
              <a:rPr lang="en-GB" sz="2400" dirty="0" smtClean="0">
                <a:sym typeface="Wingdings" panose="05000000000000000000" pitchFamily="2" charset="2"/>
              </a:rPr>
              <a:t>Wm</a:t>
            </a:r>
            <a:r>
              <a:rPr lang="en-GB" sz="2400" baseline="30000" dirty="0" smtClean="0">
                <a:sym typeface="Wingdings" panose="05000000000000000000" pitchFamily="2" charset="2"/>
              </a:rPr>
              <a:t>-2  </a:t>
            </a:r>
            <a:r>
              <a:rPr lang="en-GB" sz="2400" dirty="0" smtClean="0">
                <a:sym typeface="Wingdings" panose="05000000000000000000" pitchFamily="2" charset="2"/>
              </a:rPr>
              <a:t>(EBAF V2.6r)</a:t>
            </a:r>
          </a:p>
          <a:p>
            <a:r>
              <a:rPr lang="en-GB" sz="2400" dirty="0" smtClean="0">
                <a:sym typeface="Wingdings" panose="05000000000000000000" pitchFamily="2" charset="2"/>
              </a:rPr>
              <a:t>March 2000 – February 2013: 0.60 </a:t>
            </a:r>
            <a:r>
              <a:rPr lang="en-GB" sz="2400" dirty="0">
                <a:sym typeface="Wingdings" panose="05000000000000000000" pitchFamily="2" charset="2"/>
              </a:rPr>
              <a:t>± 0.43 </a:t>
            </a:r>
            <a:r>
              <a:rPr lang="en-GB" sz="2400" dirty="0" smtClean="0">
                <a:sym typeface="Wingdings" panose="05000000000000000000" pitchFamily="2" charset="2"/>
              </a:rPr>
              <a:t>Wm</a:t>
            </a:r>
            <a:r>
              <a:rPr lang="en-GB" sz="2400" baseline="30000" dirty="0" smtClean="0">
                <a:sym typeface="Wingdings" panose="05000000000000000000" pitchFamily="2" charset="2"/>
              </a:rPr>
              <a:t>-2</a:t>
            </a:r>
            <a:r>
              <a:rPr lang="en-GB" sz="2400" dirty="0" smtClean="0">
                <a:sym typeface="Wingdings" panose="05000000000000000000" pitchFamily="2" charset="2"/>
              </a:rPr>
              <a:t> (EBAF V2.8)</a:t>
            </a:r>
          </a:p>
          <a:p>
            <a:r>
              <a:rPr lang="en-GB" sz="2400">
                <a:sym typeface="Wingdings" panose="05000000000000000000" pitchFamily="2" charset="2"/>
              </a:rPr>
              <a:t>CERES scanner data: cloud mask  clear-sky fluxes; not possible for ERBS wide-field of view</a:t>
            </a:r>
          </a:p>
          <a:p>
            <a:endParaRPr lang="en-GB" sz="2400" dirty="0">
              <a:sym typeface="Wingdings" panose="05000000000000000000" pitchFamily="2" charset="2"/>
            </a:endParaRPr>
          </a:p>
          <a:p>
            <a:endParaRPr lang="en-GB" dirty="0" smtClean="0">
              <a:sym typeface="Wingdings" panose="05000000000000000000" pitchFamily="2" charset="2"/>
            </a:endParaRPr>
          </a:p>
          <a:p>
            <a:endParaRPr lang="en-GB" dirty="0"/>
          </a:p>
        </p:txBody>
      </p:sp>
    </p:spTree>
    <p:extLst>
      <p:ext uri="{BB962C8B-B14F-4D97-AF65-F5344CB8AC3E}">
        <p14:creationId xmlns:p14="http://schemas.microsoft.com/office/powerpoint/2010/main" val="25002474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ej.iop.org/images/1748-9326/8/3/034002/Full/erl470150f2_on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55644"/>
            <a:ext cx="6095111" cy="4021628"/>
          </a:xfrm>
          <a:prstGeom prst="rect">
            <a:avLst/>
          </a:prstGeom>
          <a:noFill/>
          <a:extLst>
            <a:ext uri="{909E8E84-426E-40DD-AFC4-6F175D3DCCD1}">
              <a14:hiddenFill xmlns:a14="http://schemas.microsoft.com/office/drawing/2010/main">
                <a:solidFill>
                  <a:srgbClr val="FFFFFF"/>
                </a:solidFill>
              </a14:hiddenFill>
            </a:ext>
          </a:extLst>
        </p:spPr>
      </p:pic>
      <p:sp>
        <p:nvSpPr>
          <p:cNvPr id="37900" name="Text Box 3"/>
          <p:cNvSpPr txBox="1">
            <a:spLocks noChangeArrowheads="1"/>
          </p:cNvSpPr>
          <p:nvPr/>
        </p:nvSpPr>
        <p:spPr bwMode="auto">
          <a:xfrm>
            <a:off x="158181" y="6023029"/>
            <a:ext cx="5205908" cy="646331"/>
          </a:xfrm>
          <a:prstGeom prst="rect">
            <a:avLst/>
          </a:prstGeom>
          <a:noFill/>
          <a:ln w="9525">
            <a:noFill/>
            <a:miter lim="800000"/>
            <a:headEnd/>
            <a:tailEnd/>
          </a:ln>
        </p:spPr>
        <p:txBody>
          <a:bodyPr wrap="square">
            <a:spAutoFit/>
          </a:bodyPr>
          <a:lstStyle/>
          <a:p>
            <a:pPr algn="l">
              <a:spcBef>
                <a:spcPct val="50000"/>
              </a:spcBef>
            </a:pPr>
            <a:r>
              <a:rPr lang="en-US" i="1" dirty="0">
                <a:solidFill>
                  <a:srgbClr val="000000"/>
                </a:solidFill>
                <a:latin typeface="Calibri" pitchFamily="34" charset="0"/>
              </a:rPr>
              <a:t>S</a:t>
            </a:r>
            <a:r>
              <a:rPr lang="en-US" sz="1800" i="1" dirty="0" smtClean="0">
                <a:solidFill>
                  <a:srgbClr val="000000"/>
                </a:solidFill>
                <a:latin typeface="Calibri" pitchFamily="34" charset="0"/>
              </a:rPr>
              <a:t>ee also: </a:t>
            </a:r>
            <a:r>
              <a:rPr lang="en-US" sz="1800" i="1" dirty="0" smtClean="0">
                <a:solidFill>
                  <a:srgbClr val="000000"/>
                </a:solidFill>
                <a:latin typeface="Calibri" pitchFamily="34" charset="0"/>
                <a:hlinkClick r:id="rId3"/>
              </a:rPr>
              <a:t>Chou et al. (2013) Nature </a:t>
            </a:r>
            <a:r>
              <a:rPr lang="en-US" sz="1800" i="1" dirty="0" err="1" smtClean="0">
                <a:solidFill>
                  <a:srgbClr val="000000"/>
                </a:solidFill>
                <a:latin typeface="Calibri" pitchFamily="34" charset="0"/>
                <a:hlinkClick r:id="rId3"/>
              </a:rPr>
              <a:t>Geosci</a:t>
            </a:r>
            <a:r>
              <a:rPr lang="en-US" sz="1800" i="1" dirty="0" smtClean="0">
                <a:solidFill>
                  <a:srgbClr val="000000"/>
                </a:solidFill>
                <a:latin typeface="Calibri" pitchFamily="34" charset="0"/>
              </a:rPr>
              <a:t>;</a:t>
            </a:r>
            <a:r>
              <a:rPr lang="en-US" sz="1800" dirty="0">
                <a:solidFill>
                  <a:srgbClr val="000000"/>
                </a:solidFill>
                <a:latin typeface="Calibri" pitchFamily="34" charset="0"/>
              </a:rPr>
              <a:t> </a:t>
            </a:r>
            <a:r>
              <a:rPr lang="en-US" sz="1800" dirty="0" smtClean="0">
                <a:solidFill>
                  <a:srgbClr val="000000"/>
                </a:solidFill>
                <a:latin typeface="Calibri" pitchFamily="34" charset="0"/>
              </a:rPr>
              <a:t>   </a:t>
            </a:r>
            <a:r>
              <a:rPr lang="en-US" sz="1800" i="1" dirty="0" smtClean="0">
                <a:solidFill>
                  <a:srgbClr val="000000"/>
                </a:solidFill>
                <a:latin typeface="Calibri" pitchFamily="34" charset="0"/>
                <a:hlinkClick r:id="rId4"/>
              </a:rPr>
              <a:t>Chadwick et al. (2013) J </a:t>
            </a:r>
            <a:r>
              <a:rPr lang="en-US" sz="1800" i="1" dirty="0" err="1" smtClean="0">
                <a:solidFill>
                  <a:srgbClr val="000000"/>
                </a:solidFill>
                <a:latin typeface="Calibri" pitchFamily="34" charset="0"/>
                <a:hlinkClick r:id="rId4"/>
              </a:rPr>
              <a:t>Clim</a:t>
            </a:r>
            <a:r>
              <a:rPr lang="en-US" sz="1800" i="1" dirty="0" smtClean="0">
                <a:solidFill>
                  <a:srgbClr val="000000"/>
                </a:solidFill>
                <a:latin typeface="Calibri" pitchFamily="34" charset="0"/>
                <a:hlinkClick r:id="rId4"/>
              </a:rPr>
              <a:t> </a:t>
            </a:r>
            <a:r>
              <a:rPr lang="en-US" sz="1800" i="1" dirty="0" smtClean="0">
                <a:solidFill>
                  <a:srgbClr val="000000"/>
                </a:solidFill>
                <a:latin typeface="Calibri" pitchFamily="34" charset="0"/>
              </a:rPr>
              <a:t>; </a:t>
            </a:r>
            <a:r>
              <a:rPr lang="en-GB" sz="1800" i="1" dirty="0">
                <a:solidFill>
                  <a:srgbClr val="000000"/>
                </a:solidFill>
                <a:latin typeface="Calibri" pitchFamily="34" charset="0"/>
                <a:hlinkClick r:id="rId5"/>
              </a:rPr>
              <a:t>Allan (2012) </a:t>
            </a:r>
            <a:r>
              <a:rPr lang="en-GB" sz="1800" i="1" dirty="0" err="1">
                <a:solidFill>
                  <a:srgbClr val="000000"/>
                </a:solidFill>
                <a:latin typeface="Calibri" pitchFamily="34" charset="0"/>
                <a:hlinkClick r:id="rId5"/>
              </a:rPr>
              <a:t>Clim</a:t>
            </a:r>
            <a:r>
              <a:rPr lang="en-GB" sz="1800" i="1" dirty="0">
                <a:solidFill>
                  <a:srgbClr val="000000"/>
                </a:solidFill>
                <a:latin typeface="Calibri" pitchFamily="34" charset="0"/>
                <a:hlinkClick r:id="rId5"/>
              </a:rPr>
              <a:t>. </a:t>
            </a:r>
            <a:r>
              <a:rPr lang="en-GB" sz="1800" i="1" dirty="0" err="1">
                <a:solidFill>
                  <a:srgbClr val="000000"/>
                </a:solidFill>
                <a:latin typeface="Calibri" pitchFamily="34" charset="0"/>
                <a:hlinkClick r:id="rId5"/>
              </a:rPr>
              <a:t>Dyn</a:t>
            </a:r>
            <a:r>
              <a:rPr lang="en-GB" sz="1800" i="1" dirty="0" smtClean="0">
                <a:solidFill>
                  <a:srgbClr val="000000"/>
                </a:solidFill>
                <a:latin typeface="Calibri" pitchFamily="34" charset="0"/>
                <a:hlinkClick r:id="rId5"/>
              </a:rPr>
              <a:t>.</a:t>
            </a:r>
            <a:endParaRPr lang="en-US" sz="1800" dirty="0">
              <a:solidFill>
                <a:srgbClr val="000000"/>
              </a:solidFill>
              <a:latin typeface="Calibri" pitchFamily="34" charset="0"/>
            </a:endParaRPr>
          </a:p>
        </p:txBody>
      </p:sp>
      <p:sp>
        <p:nvSpPr>
          <p:cNvPr id="37890" name="Rectangle 2"/>
          <p:cNvSpPr>
            <a:spLocks noGrp="1" noChangeArrowheads="1"/>
          </p:cNvSpPr>
          <p:nvPr>
            <p:ph type="title" idx="4294967295"/>
          </p:nvPr>
        </p:nvSpPr>
        <p:spPr>
          <a:xfrm>
            <a:off x="395537" y="80963"/>
            <a:ext cx="6840760" cy="1516062"/>
          </a:xfrm>
        </p:spPr>
        <p:txBody>
          <a:bodyPr/>
          <a:lstStyle/>
          <a:p>
            <a:pPr algn="l"/>
            <a:r>
              <a:rPr lang="en-GB" sz="3200" dirty="0" smtClean="0">
                <a:solidFill>
                  <a:srgbClr val="0070C0"/>
                </a:solidFill>
                <a:latin typeface="Calibri" pitchFamily="34" charset="0"/>
              </a:rPr>
              <a:t>Energy </a:t>
            </a:r>
            <a:r>
              <a:rPr lang="en-GB" sz="3200" dirty="0">
                <a:solidFill>
                  <a:srgbClr val="0070C0"/>
                </a:solidFill>
                <a:latin typeface="Calibri" pitchFamily="34" charset="0"/>
              </a:rPr>
              <a:t>and moisture </a:t>
            </a:r>
            <a:r>
              <a:rPr lang="en-GB" sz="3200" dirty="0" smtClean="0">
                <a:solidFill>
                  <a:srgbClr val="0070C0"/>
                </a:solidFill>
                <a:latin typeface="Calibri" pitchFamily="34" charset="0"/>
              </a:rPr>
              <a:t>budget:</a:t>
            </a:r>
            <a:br>
              <a:rPr lang="en-GB" sz="3200" dirty="0" smtClean="0">
                <a:solidFill>
                  <a:srgbClr val="0070C0"/>
                </a:solidFill>
                <a:latin typeface="Calibri" pitchFamily="34" charset="0"/>
              </a:rPr>
            </a:br>
            <a:r>
              <a:rPr lang="en-GB" sz="2800" dirty="0" smtClean="0">
                <a:solidFill>
                  <a:schemeClr val="tx1"/>
                </a:solidFill>
                <a:latin typeface="Calibri" pitchFamily="34" charset="0"/>
              </a:rPr>
              <a:t>wettest tropical grid-points becoming wetter, driest </a:t>
            </a:r>
            <a:r>
              <a:rPr lang="en-GB" sz="2800" dirty="0">
                <a:solidFill>
                  <a:schemeClr val="tx1"/>
                </a:solidFill>
                <a:latin typeface="Calibri" pitchFamily="34" charset="0"/>
              </a:rPr>
              <a:t>grid-points drier</a:t>
            </a:r>
            <a:endParaRPr lang="en-GB" sz="2800" dirty="0" smtClean="0">
              <a:solidFill>
                <a:schemeClr val="tx1"/>
              </a:solidFill>
              <a:latin typeface="Calibri" pitchFamily="34" charset="0"/>
            </a:endParaRPr>
          </a:p>
        </p:txBody>
      </p:sp>
      <p:sp>
        <p:nvSpPr>
          <p:cNvPr id="37891" name="TextBox 1"/>
          <p:cNvSpPr txBox="1">
            <a:spLocks noChangeArrowheads="1"/>
          </p:cNvSpPr>
          <p:nvPr/>
        </p:nvSpPr>
        <p:spPr bwMode="auto">
          <a:xfrm>
            <a:off x="962000" y="1526878"/>
            <a:ext cx="5410200" cy="461962"/>
          </a:xfrm>
          <a:prstGeom prst="rect">
            <a:avLst/>
          </a:prstGeom>
          <a:solidFill>
            <a:schemeClr val="bg1"/>
          </a:solidFill>
          <a:ln w="9525">
            <a:noFill/>
            <a:miter lim="800000"/>
            <a:headEnd/>
            <a:tailEnd/>
          </a:ln>
        </p:spPr>
        <p:txBody>
          <a:bodyPr>
            <a:spAutoFit/>
          </a:bodyPr>
          <a:lstStyle/>
          <a:p>
            <a:r>
              <a:rPr lang="en-GB" sz="2400" b="1" dirty="0" smtClean="0">
                <a:solidFill>
                  <a:srgbClr val="000000"/>
                </a:solidFill>
                <a:latin typeface="Arial" charset="0"/>
              </a:rPr>
              <a:t>Ocean</a:t>
            </a:r>
            <a:r>
              <a:rPr lang="en-GB" sz="2400" b="1" dirty="0">
                <a:solidFill>
                  <a:srgbClr val="000000"/>
                </a:solidFill>
                <a:latin typeface="Arial" charset="0"/>
              </a:rPr>
              <a:t>		Land</a:t>
            </a:r>
          </a:p>
        </p:txBody>
      </p:sp>
      <p:sp>
        <p:nvSpPr>
          <p:cNvPr id="8" name="TextBox 7"/>
          <p:cNvSpPr txBox="1"/>
          <p:nvPr/>
        </p:nvSpPr>
        <p:spPr>
          <a:xfrm>
            <a:off x="-1349648" y="3717032"/>
            <a:ext cx="3761408" cy="461665"/>
          </a:xfrm>
          <a:prstGeom prst="rect">
            <a:avLst/>
          </a:prstGeom>
          <a:solidFill>
            <a:schemeClr val="bg1"/>
          </a:solidFill>
          <a:scene3d>
            <a:camera prst="orthographicFront">
              <a:rot lat="0" lon="0" rev="5400000"/>
            </a:camera>
            <a:lightRig rig="threePt" dir="t"/>
          </a:scene3d>
        </p:spPr>
        <p:txBody>
          <a:bodyPr>
            <a:spAutoFit/>
          </a:bodyPr>
          <a:lstStyle/>
          <a:p>
            <a:pPr>
              <a:defRPr/>
            </a:pPr>
            <a:r>
              <a:rPr lang="en-GB" sz="2400" dirty="0">
                <a:solidFill>
                  <a:srgbClr val="000000"/>
                </a:solidFill>
                <a:latin typeface="Arial" charset="0"/>
              </a:rPr>
              <a:t>Tropical dry	Tropical wet</a:t>
            </a:r>
          </a:p>
        </p:txBody>
      </p:sp>
      <p:sp>
        <p:nvSpPr>
          <p:cNvPr id="37893" name="TextBox 2"/>
          <p:cNvSpPr txBox="1">
            <a:spLocks noChangeArrowheads="1"/>
          </p:cNvSpPr>
          <p:nvPr/>
        </p:nvSpPr>
        <p:spPr bwMode="auto">
          <a:xfrm>
            <a:off x="6961188" y="2893091"/>
            <a:ext cx="2057400" cy="1200329"/>
          </a:xfrm>
          <a:prstGeom prst="rect">
            <a:avLst/>
          </a:prstGeom>
          <a:noFill/>
          <a:ln w="9525">
            <a:solidFill>
              <a:schemeClr val="tx1"/>
            </a:solidFill>
            <a:miter lim="800000"/>
            <a:headEnd/>
            <a:tailEnd/>
          </a:ln>
        </p:spPr>
        <p:txBody>
          <a:bodyPr>
            <a:spAutoFit/>
          </a:bodyPr>
          <a:lstStyle/>
          <a:p>
            <a:r>
              <a:rPr lang="en-GB" sz="1800" dirty="0">
                <a:solidFill>
                  <a:srgbClr val="000000"/>
                </a:solidFill>
                <a:latin typeface="Arial" charset="0"/>
              </a:rPr>
              <a:t>Pre 1988 GPCP </a:t>
            </a:r>
            <a:r>
              <a:rPr lang="en-GB" sz="1800" dirty="0" smtClean="0">
                <a:solidFill>
                  <a:srgbClr val="000000"/>
                </a:solidFill>
                <a:latin typeface="Arial" charset="0"/>
              </a:rPr>
              <a:t>observations over ocean don’t use microwave data</a:t>
            </a:r>
            <a:endParaRPr lang="en-GB" sz="1800" dirty="0">
              <a:solidFill>
                <a:srgbClr val="000000"/>
              </a:solidFill>
              <a:latin typeface="Arial" charset="0"/>
            </a:endParaRPr>
          </a:p>
        </p:txBody>
      </p:sp>
      <p:cxnSp>
        <p:nvCxnSpPr>
          <p:cNvPr id="37894" name="Straight Arrow Connector 4"/>
          <p:cNvCxnSpPr>
            <a:cxnSpLocks noChangeShapeType="1"/>
          </p:cNvCxnSpPr>
          <p:nvPr/>
        </p:nvCxnSpPr>
        <p:spPr bwMode="auto">
          <a:xfrm flipH="1">
            <a:off x="2627784" y="3632635"/>
            <a:ext cx="4333405" cy="460606"/>
          </a:xfrm>
          <a:prstGeom prst="straightConnector1">
            <a:avLst/>
          </a:prstGeom>
          <a:noFill/>
          <a:ln w="41275" algn="ctr">
            <a:solidFill>
              <a:schemeClr val="tx1"/>
            </a:solidFill>
            <a:round/>
            <a:headEnd/>
            <a:tailEnd type="arrow" w="med" len="med"/>
          </a:ln>
        </p:spPr>
      </p:cxnSp>
      <p:pic>
        <p:nvPicPr>
          <p:cNvPr id="37895" name="Picture 3"/>
          <p:cNvPicPr>
            <a:picLocks noChangeAspect="1" noChangeArrowheads="1"/>
          </p:cNvPicPr>
          <p:nvPr/>
        </p:nvPicPr>
        <p:blipFill>
          <a:blip r:embed="rId6"/>
          <a:srcRect/>
          <a:stretch>
            <a:fillRect/>
          </a:stretch>
        </p:blipFill>
        <p:spPr bwMode="auto">
          <a:xfrm>
            <a:off x="7566025" y="191401"/>
            <a:ext cx="1435100" cy="655637"/>
          </a:xfrm>
          <a:prstGeom prst="rect">
            <a:avLst/>
          </a:prstGeom>
          <a:noFill/>
          <a:ln w="9525">
            <a:noFill/>
            <a:miter lim="800000"/>
            <a:headEnd/>
            <a:tailEnd/>
          </a:ln>
        </p:spPr>
      </p:pic>
      <p:sp>
        <p:nvSpPr>
          <p:cNvPr id="37897" name="TextBox 10"/>
          <p:cNvSpPr txBox="1">
            <a:spLocks noChangeArrowheads="1"/>
          </p:cNvSpPr>
          <p:nvPr/>
        </p:nvSpPr>
        <p:spPr bwMode="auto">
          <a:xfrm>
            <a:off x="6961188" y="4335892"/>
            <a:ext cx="2057400" cy="647700"/>
          </a:xfrm>
          <a:prstGeom prst="rect">
            <a:avLst/>
          </a:prstGeom>
          <a:noFill/>
          <a:ln w="9525">
            <a:solidFill>
              <a:schemeClr val="tx1"/>
            </a:solidFill>
            <a:miter lim="800000"/>
            <a:headEnd/>
            <a:tailEnd/>
          </a:ln>
        </p:spPr>
        <p:txBody>
          <a:bodyPr>
            <a:spAutoFit/>
          </a:bodyPr>
          <a:lstStyle/>
          <a:p>
            <a:r>
              <a:rPr lang="en-GB" sz="1800">
                <a:solidFill>
                  <a:srgbClr val="000000"/>
                </a:solidFill>
                <a:latin typeface="Arial" charset="0"/>
              </a:rPr>
              <a:t>Robust drying of dry tropical land</a:t>
            </a:r>
          </a:p>
        </p:txBody>
      </p:sp>
      <p:cxnSp>
        <p:nvCxnSpPr>
          <p:cNvPr id="37898" name="Straight Arrow Connector 11"/>
          <p:cNvCxnSpPr>
            <a:cxnSpLocks noChangeShapeType="1"/>
            <a:stCxn id="37897" idx="1"/>
          </p:cNvCxnSpPr>
          <p:nvPr/>
        </p:nvCxnSpPr>
        <p:spPr bwMode="auto">
          <a:xfrm flipH="1">
            <a:off x="6660232" y="4659742"/>
            <a:ext cx="300956" cy="142660"/>
          </a:xfrm>
          <a:prstGeom prst="straightConnector1">
            <a:avLst/>
          </a:prstGeom>
          <a:noFill/>
          <a:ln w="41275" algn="ctr">
            <a:solidFill>
              <a:schemeClr val="tx1"/>
            </a:solidFill>
            <a:round/>
            <a:headEnd/>
            <a:tailEnd type="arrow" w="med" len="med"/>
          </a:ln>
        </p:spPr>
      </p:cxnSp>
      <p:pic>
        <p:nvPicPr>
          <p:cNvPr id="37899" name="Picture 12"/>
          <p:cNvPicPr>
            <a:picLocks noChangeAspect="1"/>
          </p:cNvPicPr>
          <p:nvPr/>
        </p:nvPicPr>
        <p:blipFill>
          <a:blip r:embed="rId7"/>
          <a:srcRect/>
          <a:stretch>
            <a:fillRect/>
          </a:stretch>
        </p:blipFill>
        <p:spPr bwMode="auto">
          <a:xfrm>
            <a:off x="6124004" y="6381328"/>
            <a:ext cx="2984500" cy="454499"/>
          </a:xfrm>
          <a:prstGeom prst="rect">
            <a:avLst/>
          </a:prstGeom>
          <a:solidFill>
            <a:schemeClr val="bg1"/>
          </a:solidFill>
          <a:ln w="9525">
            <a:noFill/>
            <a:miter lim="800000"/>
            <a:headEnd/>
            <a:tailEnd/>
          </a:ln>
        </p:spPr>
      </p:pic>
      <p:sp>
        <p:nvSpPr>
          <p:cNvPr id="2" name="TextBox 1"/>
          <p:cNvSpPr txBox="1"/>
          <p:nvPr/>
        </p:nvSpPr>
        <p:spPr>
          <a:xfrm>
            <a:off x="6961188" y="5301208"/>
            <a:ext cx="2063082" cy="923330"/>
          </a:xfrm>
          <a:prstGeom prst="rect">
            <a:avLst/>
          </a:prstGeom>
          <a:noFill/>
        </p:spPr>
        <p:txBody>
          <a:bodyPr wrap="square" rtlCol="0">
            <a:spAutoFit/>
          </a:bodyPr>
          <a:lstStyle/>
          <a:p>
            <a:r>
              <a:rPr lang="en-GB" sz="1800" dirty="0" smtClean="0">
                <a:solidFill>
                  <a:srgbClr val="0070C0"/>
                </a:solidFill>
                <a:latin typeface="Arial" charset="0"/>
              </a:rPr>
              <a:t>30% wettest </a:t>
            </a:r>
            <a:r>
              <a:rPr lang="en-GB" sz="1800" dirty="0" err="1" smtClean="0">
                <a:solidFill>
                  <a:srgbClr val="0070C0"/>
                </a:solidFill>
                <a:latin typeface="Arial" charset="0"/>
              </a:rPr>
              <a:t>gridpoints</a:t>
            </a:r>
            <a:r>
              <a:rPr lang="en-GB" sz="1800" dirty="0" smtClean="0">
                <a:solidFill>
                  <a:srgbClr val="0070C0"/>
                </a:solidFill>
                <a:latin typeface="Arial" charset="0"/>
              </a:rPr>
              <a:t> </a:t>
            </a:r>
            <a:r>
              <a:rPr lang="en-GB" sz="1800" dirty="0" err="1" smtClean="0">
                <a:solidFill>
                  <a:srgbClr val="0070C0"/>
                </a:solidFill>
                <a:latin typeface="Arial" charset="0"/>
              </a:rPr>
              <a:t>vs</a:t>
            </a:r>
            <a:r>
              <a:rPr lang="en-GB" sz="1800" dirty="0" smtClean="0">
                <a:solidFill>
                  <a:srgbClr val="0070C0"/>
                </a:solidFill>
                <a:latin typeface="Arial" charset="0"/>
              </a:rPr>
              <a:t> 70% driest each month</a:t>
            </a:r>
            <a:endParaRPr lang="en-GB" sz="1800" dirty="0">
              <a:solidFill>
                <a:srgbClr val="0070C0"/>
              </a:solidFill>
              <a:latin typeface="Arial" charset="0"/>
            </a:endParaRPr>
          </a:p>
        </p:txBody>
      </p:sp>
      <p:sp>
        <p:nvSpPr>
          <p:cNvPr id="19" name="TextBox 18"/>
          <p:cNvSpPr txBox="1"/>
          <p:nvPr/>
        </p:nvSpPr>
        <p:spPr>
          <a:xfrm>
            <a:off x="-1332655" y="3504895"/>
            <a:ext cx="3600399" cy="830997"/>
          </a:xfrm>
          <a:prstGeom prst="rect">
            <a:avLst/>
          </a:prstGeom>
          <a:solidFill>
            <a:schemeClr val="bg1"/>
          </a:solidFill>
          <a:scene3d>
            <a:camera prst="orthographicFront">
              <a:rot lat="0" lon="0" rev="5400000"/>
            </a:camera>
            <a:lightRig rig="threePt" dir="t"/>
          </a:scene3d>
        </p:spPr>
        <p:txBody>
          <a:bodyPr wrap="square">
            <a:spAutoFit/>
          </a:bodyPr>
          <a:lstStyle/>
          <a:p>
            <a:pPr>
              <a:defRPr/>
            </a:pPr>
            <a:r>
              <a:rPr lang="en-GB" sz="2400" dirty="0" smtClean="0">
                <a:solidFill>
                  <a:srgbClr val="000000"/>
                </a:solidFill>
                <a:latin typeface="Arial" charset="0"/>
              </a:rPr>
              <a:t>dry</a:t>
            </a:r>
            <a:r>
              <a:rPr lang="en-GB" sz="2400" dirty="0">
                <a:solidFill>
                  <a:srgbClr val="000000"/>
                </a:solidFill>
                <a:latin typeface="Arial" charset="0"/>
              </a:rPr>
              <a:t>	</a:t>
            </a:r>
            <a:r>
              <a:rPr lang="en-GB" sz="1800" dirty="0" smtClean="0">
                <a:solidFill>
                  <a:srgbClr val="000000"/>
                </a:solidFill>
                <a:latin typeface="Arial" charset="0"/>
              </a:rPr>
              <a:t>tropical region	</a:t>
            </a:r>
            <a:r>
              <a:rPr lang="en-GB" sz="2400" dirty="0" smtClean="0">
                <a:solidFill>
                  <a:srgbClr val="000000"/>
                </a:solidFill>
                <a:latin typeface="Arial" charset="0"/>
              </a:rPr>
              <a:t>wet</a:t>
            </a:r>
          </a:p>
          <a:p>
            <a:pPr>
              <a:defRPr/>
            </a:pPr>
            <a:r>
              <a:rPr lang="en-GB" sz="2400" dirty="0" smtClean="0">
                <a:solidFill>
                  <a:srgbClr val="000000"/>
                </a:solidFill>
                <a:latin typeface="Arial" charset="0"/>
              </a:rPr>
              <a:t>Precipitation Change (%)</a:t>
            </a:r>
            <a:endParaRPr lang="en-GB" sz="2400" dirty="0">
              <a:solidFill>
                <a:srgbClr val="000000"/>
              </a:solidFill>
              <a:latin typeface="Arial" charset="0"/>
            </a:endParaRPr>
          </a:p>
        </p:txBody>
      </p:sp>
      <p:sp>
        <p:nvSpPr>
          <p:cNvPr id="20" name="TextBox 10"/>
          <p:cNvSpPr txBox="1">
            <a:spLocks noChangeArrowheads="1"/>
          </p:cNvSpPr>
          <p:nvPr/>
        </p:nvSpPr>
        <p:spPr bwMode="auto">
          <a:xfrm>
            <a:off x="6948264" y="2060848"/>
            <a:ext cx="2057400" cy="646331"/>
          </a:xfrm>
          <a:prstGeom prst="rect">
            <a:avLst/>
          </a:prstGeom>
          <a:noFill/>
          <a:ln w="9525">
            <a:solidFill>
              <a:schemeClr val="tx1"/>
            </a:solidFill>
            <a:miter lim="800000"/>
            <a:headEnd/>
            <a:tailEnd/>
          </a:ln>
        </p:spPr>
        <p:txBody>
          <a:bodyPr>
            <a:spAutoFit/>
          </a:bodyPr>
          <a:lstStyle/>
          <a:p>
            <a:r>
              <a:rPr lang="en-GB" sz="1800" dirty="0" smtClean="0">
                <a:solidFill>
                  <a:srgbClr val="000000"/>
                </a:solidFill>
                <a:latin typeface="Arial" charset="0"/>
              </a:rPr>
              <a:t>Wet land: strong ENSO influence</a:t>
            </a:r>
            <a:endParaRPr lang="en-GB" sz="1800" dirty="0">
              <a:solidFill>
                <a:srgbClr val="000000"/>
              </a:solidFill>
              <a:latin typeface="Arial" charset="0"/>
            </a:endParaRPr>
          </a:p>
        </p:txBody>
      </p:sp>
      <p:cxnSp>
        <p:nvCxnSpPr>
          <p:cNvPr id="21" name="Straight Arrow Connector 11"/>
          <p:cNvCxnSpPr>
            <a:cxnSpLocks noChangeShapeType="1"/>
          </p:cNvCxnSpPr>
          <p:nvPr/>
        </p:nvCxnSpPr>
        <p:spPr bwMode="auto">
          <a:xfrm flipH="1">
            <a:off x="5148064" y="2348880"/>
            <a:ext cx="1800200" cy="358299"/>
          </a:xfrm>
          <a:prstGeom prst="straightConnector1">
            <a:avLst/>
          </a:prstGeom>
          <a:noFill/>
          <a:ln w="41275" algn="ctr">
            <a:solidFill>
              <a:schemeClr val="tx1"/>
            </a:solidFill>
            <a:round/>
            <a:headEnd/>
            <a:tailEnd type="arrow" w="med" len="med"/>
          </a:ln>
        </p:spPr>
      </p:cxnSp>
      <p:pic>
        <p:nvPicPr>
          <p:cNvPr id="1028" name="Picture 4" descr="http://ej.iop.org/images/1748-9326/8/3/034002/Full/erl470150f2_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l="7574" t="7653" r="67247" b="84781"/>
          <a:stretch/>
        </p:blipFill>
        <p:spPr bwMode="auto">
          <a:xfrm>
            <a:off x="1073660" y="2060848"/>
            <a:ext cx="1554124" cy="5760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00590" y="2636912"/>
            <a:ext cx="1455186" cy="400110"/>
          </a:xfrm>
          <a:prstGeom prst="rect">
            <a:avLst/>
          </a:prstGeom>
          <a:noFill/>
        </p:spPr>
        <p:txBody>
          <a:bodyPr wrap="square" rtlCol="0">
            <a:spAutoFit/>
          </a:bodyPr>
          <a:lstStyle/>
          <a:p>
            <a:r>
              <a:rPr lang="en-GB" sz="2000" b="1" dirty="0" smtClean="0">
                <a:solidFill>
                  <a:schemeClr val="accent2">
                    <a:lumMod val="50000"/>
                  </a:schemeClr>
                </a:solidFill>
                <a:latin typeface="Calibri" pitchFamily="34" charset="0"/>
              </a:rPr>
              <a:t>GPCC</a:t>
            </a:r>
            <a:r>
              <a:rPr lang="en-GB" sz="2000" b="1" dirty="0" smtClean="0">
                <a:solidFill>
                  <a:srgbClr val="0066FF"/>
                </a:solidFill>
                <a:latin typeface="Calibri" pitchFamily="34" charset="0"/>
              </a:rPr>
              <a:t> </a:t>
            </a:r>
            <a:r>
              <a:rPr lang="en-GB" sz="2000" b="1" dirty="0" smtClean="0">
                <a:solidFill>
                  <a:srgbClr val="FF0000"/>
                </a:solidFill>
                <a:latin typeface="Calibri" pitchFamily="34" charset="0"/>
              </a:rPr>
              <a:t>GPCP</a:t>
            </a:r>
            <a:endParaRPr lang="en-GB" sz="2000" b="1" dirty="0">
              <a:solidFill>
                <a:srgbClr val="FF0000"/>
              </a:solidFill>
              <a:latin typeface="Calibri" pitchFamily="34" charset="0"/>
            </a:endParaRPr>
          </a:p>
        </p:txBody>
      </p:sp>
      <p:pic>
        <p:nvPicPr>
          <p:cNvPr id="1030" name="Picture 6" descr="http://ej.iop.org/images/1748-9326/8/3/034002/Full/erl470150f2_online.jpg"/>
          <p:cNvPicPr>
            <a:picLocks noChangeAspect="1" noChangeArrowheads="1"/>
          </p:cNvPicPr>
          <p:nvPr/>
        </p:nvPicPr>
        <p:blipFill rotWithShape="1">
          <a:blip r:embed="rId2">
            <a:extLst>
              <a:ext uri="{28A0092B-C50C-407E-A947-70E740481C1C}">
                <a14:useLocalDpi xmlns:a14="http://schemas.microsoft.com/office/drawing/2010/main" val="0"/>
              </a:ext>
            </a:extLst>
          </a:blip>
          <a:srcRect t="94879"/>
          <a:stretch/>
        </p:blipFill>
        <p:spPr bwMode="auto">
          <a:xfrm>
            <a:off x="560040" y="5661248"/>
            <a:ext cx="6172200" cy="3316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nerc.ac.uk/includes/themes/NERC/images/logos/nerc/nerc-logo-larg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97940" y="982162"/>
            <a:ext cx="1323707" cy="92189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1600" y="4942909"/>
            <a:ext cx="1341680" cy="707886"/>
          </a:xfrm>
          <a:prstGeom prst="rect">
            <a:avLst/>
          </a:prstGeom>
        </p:spPr>
        <p:txBody>
          <a:bodyPr wrap="square">
            <a:spAutoFit/>
          </a:bodyPr>
          <a:lstStyle/>
          <a:p>
            <a:r>
              <a:rPr lang="en-US" sz="2000" dirty="0">
                <a:solidFill>
                  <a:srgbClr val="000000"/>
                </a:solidFill>
                <a:latin typeface="Calibri" pitchFamily="34" charset="0"/>
                <a:hlinkClick r:id="rId9"/>
              </a:rPr>
              <a:t>Liu &amp;</a:t>
            </a:r>
            <a:r>
              <a:rPr lang="en-US" sz="2000" dirty="0" smtClean="0">
                <a:solidFill>
                  <a:srgbClr val="000000"/>
                </a:solidFill>
                <a:latin typeface="Calibri" pitchFamily="34" charset="0"/>
                <a:hlinkClick r:id="rId9"/>
              </a:rPr>
              <a:t> </a:t>
            </a:r>
            <a:r>
              <a:rPr lang="en-US" sz="2000" dirty="0">
                <a:solidFill>
                  <a:srgbClr val="000000"/>
                </a:solidFill>
                <a:latin typeface="Calibri" pitchFamily="34" charset="0"/>
                <a:hlinkClick r:id="rId9"/>
              </a:rPr>
              <a:t>Allan (2013) </a:t>
            </a:r>
            <a:r>
              <a:rPr lang="en-US" sz="2000" dirty="0" smtClean="0">
                <a:solidFill>
                  <a:srgbClr val="000000"/>
                </a:solidFill>
                <a:latin typeface="Calibri" pitchFamily="34" charset="0"/>
                <a:hlinkClick r:id="rId9"/>
              </a:rPr>
              <a:t>ERL</a:t>
            </a:r>
            <a:r>
              <a:rPr lang="en-US" sz="2000" i="1" dirty="0" smtClean="0">
                <a:solidFill>
                  <a:srgbClr val="000000"/>
                </a:solidFill>
                <a:latin typeface="Calibri" pitchFamily="34" charset="0"/>
              </a:rPr>
              <a:t> </a:t>
            </a:r>
            <a:endParaRPr lang="en-GB" sz="2000" dirty="0"/>
          </a:p>
        </p:txBody>
      </p:sp>
    </p:spTree>
    <p:extLst>
      <p:ext uri="{BB962C8B-B14F-4D97-AF65-F5344CB8AC3E}">
        <p14:creationId xmlns:p14="http://schemas.microsoft.com/office/powerpoint/2010/main" val="340748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89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78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8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7"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9216" cy="1143000"/>
          </a:xfrm>
        </p:spPr>
        <p:txBody>
          <a:bodyPr/>
          <a:lstStyle/>
          <a:p>
            <a:r>
              <a:rPr lang="en-GB" sz="4000" dirty="0" smtClean="0"/>
              <a:t>Reconstructing global radiative fluxes prior to 2000</a:t>
            </a:r>
            <a:endParaRPr lang="en-GB" sz="40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8763" y="1772816"/>
            <a:ext cx="5605238"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2470" y="4820593"/>
            <a:ext cx="3682357" cy="163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014711"/>
            <a:ext cx="3619500"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bwMode="auto">
          <a:xfrm>
            <a:off x="1691680" y="3501008"/>
            <a:ext cx="657622" cy="1526684"/>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9" name="Straight Arrow Connector 8"/>
          <p:cNvCxnSpPr/>
          <p:nvPr/>
        </p:nvCxnSpPr>
        <p:spPr bwMode="auto">
          <a:xfrm flipH="1">
            <a:off x="3538764" y="3333923"/>
            <a:ext cx="1321268" cy="1693769"/>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cxnSp>
        <p:nvCxnSpPr>
          <p:cNvPr id="12" name="Straight Arrow Connector 11"/>
          <p:cNvCxnSpPr>
            <a:endCxn id="13" idx="3"/>
          </p:cNvCxnSpPr>
          <p:nvPr/>
        </p:nvCxnSpPr>
        <p:spPr bwMode="auto">
          <a:xfrm flipH="1">
            <a:off x="4644008" y="5633065"/>
            <a:ext cx="1080120" cy="179457"/>
          </a:xfrm>
          <a:prstGeom prst="straightConnector1">
            <a:avLst/>
          </a:prstGeom>
          <a:solidFill>
            <a:schemeClr val="accent1"/>
          </a:solidFill>
          <a:ln w="76200" cap="flat" cmpd="sng" algn="ctr">
            <a:solidFill>
              <a:srgbClr val="00B050"/>
            </a:solidFill>
            <a:prstDash val="solid"/>
            <a:round/>
            <a:headEnd type="none" w="med" len="med"/>
            <a:tailEnd type="arrow"/>
          </a:ln>
          <a:effectLst/>
        </p:spPr>
      </p:cxnSp>
      <p:sp>
        <p:nvSpPr>
          <p:cNvPr id="11" name="TextBox 10"/>
          <p:cNvSpPr txBox="1"/>
          <p:nvPr/>
        </p:nvSpPr>
        <p:spPr>
          <a:xfrm>
            <a:off x="827584" y="1556792"/>
            <a:ext cx="3043436" cy="461665"/>
          </a:xfrm>
          <a:prstGeom prst="rect">
            <a:avLst/>
          </a:prstGeom>
          <a:noFill/>
        </p:spPr>
        <p:txBody>
          <a:bodyPr wrap="square" rtlCol="0">
            <a:spAutoFit/>
          </a:bodyPr>
          <a:lstStyle/>
          <a:p>
            <a:r>
              <a:rPr lang="en-GB" sz="2400" dirty="0" smtClean="0">
                <a:latin typeface="+mn-lt"/>
              </a:rPr>
              <a:t>ERBS/CERES variability</a:t>
            </a:r>
            <a:endParaRPr lang="en-GB" sz="2400" dirty="0">
              <a:latin typeface="+mn-lt"/>
            </a:endParaRPr>
          </a:p>
        </p:txBody>
      </p:sp>
      <p:sp>
        <p:nvSpPr>
          <p:cNvPr id="16" name="TextBox 15"/>
          <p:cNvSpPr txBox="1"/>
          <p:nvPr/>
        </p:nvSpPr>
        <p:spPr>
          <a:xfrm>
            <a:off x="4355976" y="1743199"/>
            <a:ext cx="4176464" cy="461665"/>
          </a:xfrm>
          <a:prstGeom prst="rect">
            <a:avLst/>
          </a:prstGeom>
          <a:solidFill>
            <a:schemeClr val="bg1"/>
          </a:solidFill>
        </p:spPr>
        <p:txBody>
          <a:bodyPr wrap="square" rtlCol="0">
            <a:spAutoFit/>
          </a:bodyPr>
          <a:lstStyle/>
          <a:p>
            <a:r>
              <a:rPr lang="en-GB" sz="2400" dirty="0" smtClean="0">
                <a:latin typeface="+mn-lt"/>
              </a:rPr>
              <a:t>CERES monthly climatology</a:t>
            </a:r>
            <a:endParaRPr lang="en-GB" sz="2400" dirty="0">
              <a:latin typeface="+mn-lt"/>
            </a:endParaRPr>
          </a:p>
        </p:txBody>
      </p:sp>
      <p:sp>
        <p:nvSpPr>
          <p:cNvPr id="17" name="TextBox 16"/>
          <p:cNvSpPr txBox="1"/>
          <p:nvPr/>
        </p:nvSpPr>
        <p:spPr>
          <a:xfrm>
            <a:off x="5076056" y="4407495"/>
            <a:ext cx="4176464" cy="461665"/>
          </a:xfrm>
          <a:prstGeom prst="rect">
            <a:avLst/>
          </a:prstGeom>
          <a:noFill/>
        </p:spPr>
        <p:txBody>
          <a:bodyPr wrap="square" rtlCol="0">
            <a:spAutoFit/>
          </a:bodyPr>
          <a:lstStyle/>
          <a:p>
            <a:r>
              <a:rPr lang="en-GB" sz="2400" dirty="0" smtClean="0">
                <a:latin typeface="+mn-lt"/>
              </a:rPr>
              <a:t>ERA Interim spatial anomalies</a:t>
            </a:r>
            <a:endParaRPr lang="en-GB" sz="2400" dirty="0">
              <a:latin typeface="+mn-lt"/>
            </a:endParaRPr>
          </a:p>
        </p:txBody>
      </p:sp>
      <p:sp>
        <p:nvSpPr>
          <p:cNvPr id="13" name="TextBox 12"/>
          <p:cNvSpPr txBox="1"/>
          <p:nvPr/>
        </p:nvSpPr>
        <p:spPr>
          <a:xfrm>
            <a:off x="395536" y="5027692"/>
            <a:ext cx="4248472" cy="1569660"/>
          </a:xfrm>
          <a:prstGeom prst="rect">
            <a:avLst/>
          </a:prstGeom>
          <a:noFill/>
          <a:ln>
            <a:solidFill>
              <a:schemeClr val="tx1"/>
            </a:solidFill>
          </a:ln>
        </p:spPr>
        <p:txBody>
          <a:bodyPr wrap="square" rtlCol="0">
            <a:spAutoFit/>
          </a:bodyPr>
          <a:lstStyle/>
          <a:p>
            <a:r>
              <a:rPr lang="en-GB" sz="2400" dirty="0" smtClean="0">
                <a:latin typeface="+mn-lt"/>
              </a:rPr>
              <a:t>Combine CERES/ARGO accuracy, ERBS WFOV stability and reanalysis circulation patterns to reconstruct radiative fluxes</a:t>
            </a:r>
            <a:endParaRPr lang="en-GB" sz="2400" dirty="0">
              <a:latin typeface="+mn-lt"/>
            </a:endParaRPr>
          </a:p>
        </p:txBody>
      </p:sp>
      <p:sp>
        <p:nvSpPr>
          <p:cNvPr id="3" name="TextBox 2"/>
          <p:cNvSpPr txBox="1"/>
          <p:nvPr/>
        </p:nvSpPr>
        <p:spPr>
          <a:xfrm>
            <a:off x="2051720" y="3429000"/>
            <a:ext cx="1502618" cy="923330"/>
          </a:xfrm>
          <a:prstGeom prst="rect">
            <a:avLst/>
          </a:prstGeom>
          <a:noFill/>
        </p:spPr>
        <p:txBody>
          <a:bodyPr wrap="square" rtlCol="0">
            <a:spAutoFit/>
          </a:bodyPr>
          <a:lstStyle/>
          <a:p>
            <a:pPr algn="l"/>
            <a:r>
              <a:rPr lang="en-GB" b="1" dirty="0" smtClean="0">
                <a:solidFill>
                  <a:srgbClr val="66FF33"/>
                </a:solidFill>
                <a:latin typeface="+mn-lt"/>
              </a:rPr>
              <a:t>ERBS WFOV</a:t>
            </a:r>
          </a:p>
          <a:p>
            <a:pPr algn="l"/>
            <a:r>
              <a:rPr lang="en-GB" b="1" dirty="0" smtClean="0">
                <a:solidFill>
                  <a:srgbClr val="00FFFF"/>
                </a:solidFill>
                <a:latin typeface="+mn-lt"/>
              </a:rPr>
              <a:t>CERES</a:t>
            </a:r>
          </a:p>
          <a:p>
            <a:pPr algn="l"/>
            <a:r>
              <a:rPr lang="en-GB" b="1" dirty="0" smtClean="0">
                <a:solidFill>
                  <a:srgbClr val="A46202"/>
                </a:solidFill>
                <a:latin typeface="+mn-lt"/>
              </a:rPr>
              <a:t>ERA Interim</a:t>
            </a:r>
            <a:endParaRPr lang="en-GB" b="1" dirty="0">
              <a:solidFill>
                <a:srgbClr val="A46202"/>
              </a:solidFill>
              <a:latin typeface="+mn-lt"/>
            </a:endParaRPr>
          </a:p>
        </p:txBody>
      </p:sp>
    </p:spTree>
    <p:extLst>
      <p:ext uri="{BB962C8B-B14F-4D97-AF65-F5344CB8AC3E}">
        <p14:creationId xmlns:p14="http://schemas.microsoft.com/office/powerpoint/2010/main" val="325625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animBg="1"/>
      <p:bldP spid="17" grpId="0"/>
      <p:bldP spid="13"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smtClean="0">
                <a:solidFill>
                  <a:srgbClr val="0070C0"/>
                </a:solidFill>
              </a:rPr>
              <a:t>Use reanalyses or models to bridge gaps in record (1993 and 1999/2000)</a:t>
            </a:r>
            <a:endParaRPr lang="en-GB" sz="3600" dirty="0">
              <a:solidFill>
                <a:srgbClr val="0070C0"/>
              </a:solidFill>
            </a:endParaRPr>
          </a:p>
        </p:txBody>
      </p:sp>
      <p:sp>
        <p:nvSpPr>
          <p:cNvPr id="3" name="Content Placeholder 2"/>
          <p:cNvSpPr>
            <a:spLocks noGrp="1"/>
          </p:cNvSpPr>
          <p:nvPr>
            <p:ph idx="1"/>
          </p:nvPr>
        </p:nvSpPr>
        <p:spPr>
          <a:xfrm>
            <a:off x="323528" y="2287413"/>
            <a:ext cx="3816424" cy="4525963"/>
          </a:xfrm>
        </p:spPr>
        <p:txBody>
          <a:bodyPr/>
          <a:lstStyle/>
          <a:p>
            <a:r>
              <a:rPr lang="en-GB" sz="2800" dirty="0" smtClean="0"/>
              <a:t>ERA Interim trends suspect. Use model…</a:t>
            </a:r>
          </a:p>
          <a:p>
            <a:r>
              <a:rPr lang="en-GB" sz="2800" b="1" dirty="0" smtClean="0"/>
              <a:t>UPSCALE </a:t>
            </a:r>
            <a:r>
              <a:rPr lang="en-GB" sz="2800" dirty="0" smtClean="0"/>
              <a:t>simulations (obs. SST, sea ice </a:t>
            </a:r>
            <a:r>
              <a:rPr lang="en-GB" sz="2800" dirty="0"/>
              <a:t>&amp;</a:t>
            </a:r>
            <a:r>
              <a:rPr lang="en-GB" sz="2800" dirty="0" smtClean="0"/>
              <a:t> realistic radiative </a:t>
            </a:r>
            <a:r>
              <a:rPr lang="en-GB" sz="2800" dirty="0" err="1" smtClean="0"/>
              <a:t>forcings</a:t>
            </a:r>
            <a:r>
              <a:rPr lang="en-GB" sz="2800" dirty="0" smtClean="0"/>
              <a:t>) “</a:t>
            </a:r>
            <a:r>
              <a:rPr lang="en-GB" sz="2800" b="1" dirty="0" smtClean="0">
                <a:solidFill>
                  <a:srgbClr val="FF0000"/>
                </a:solidFill>
              </a:rPr>
              <a:t>OBS</a:t>
            </a:r>
            <a:r>
              <a:rPr lang="en-GB" sz="2800" dirty="0" smtClean="0"/>
              <a:t>”</a:t>
            </a:r>
          </a:p>
          <a:p>
            <a:r>
              <a:rPr lang="en-GB" sz="2800" dirty="0" smtClean="0"/>
              <a:t>Net  less sensitive to method than OLR/ASR</a:t>
            </a:r>
            <a:endParaRPr lang="en-GB" sz="2800" dirty="0"/>
          </a:p>
        </p:txBody>
      </p:sp>
      <p:sp>
        <p:nvSpPr>
          <p:cNvPr id="4" name="TextBox 3"/>
          <p:cNvSpPr txBox="1"/>
          <p:nvPr/>
        </p:nvSpPr>
        <p:spPr>
          <a:xfrm>
            <a:off x="4572000" y="1661899"/>
            <a:ext cx="4104456" cy="830997"/>
          </a:xfrm>
          <a:prstGeom prst="rect">
            <a:avLst/>
          </a:prstGeom>
          <a:noFill/>
        </p:spPr>
        <p:txBody>
          <a:bodyPr wrap="square" rtlCol="0">
            <a:spAutoFit/>
          </a:bodyPr>
          <a:lstStyle/>
          <a:p>
            <a:r>
              <a:rPr lang="en-GB" sz="2400" dirty="0" smtClean="0">
                <a:latin typeface="+mn-lt"/>
              </a:rPr>
              <a:t>Outgoing </a:t>
            </a:r>
            <a:r>
              <a:rPr lang="en-GB" sz="2400" dirty="0" err="1" smtClean="0">
                <a:latin typeface="+mn-lt"/>
              </a:rPr>
              <a:t>Longwave</a:t>
            </a:r>
            <a:r>
              <a:rPr lang="en-GB" sz="2400" dirty="0" smtClean="0">
                <a:latin typeface="+mn-lt"/>
              </a:rPr>
              <a:t> Radiation Anomalies (Wm</a:t>
            </a:r>
            <a:r>
              <a:rPr lang="en-GB" sz="2400" baseline="30000" dirty="0" smtClean="0">
                <a:latin typeface="+mn-lt"/>
              </a:rPr>
              <a:t>-2</a:t>
            </a:r>
            <a:r>
              <a:rPr lang="en-GB" sz="2400" dirty="0" smtClean="0">
                <a:latin typeface="+mn-lt"/>
              </a:rPr>
              <a:t>)</a:t>
            </a:r>
            <a:endParaRPr lang="en-GB" sz="2400" dirty="0">
              <a:latin typeface="+mn-lt"/>
            </a:endParaRPr>
          </a:p>
        </p:txBody>
      </p:sp>
      <p:cxnSp>
        <p:nvCxnSpPr>
          <p:cNvPr id="6" name="Straight Connector 5"/>
          <p:cNvCxnSpPr/>
          <p:nvPr/>
        </p:nvCxnSpPr>
        <p:spPr bwMode="auto">
          <a:xfrm>
            <a:off x="7308304" y="5445224"/>
            <a:ext cx="396000" cy="0"/>
          </a:xfrm>
          <a:prstGeom prst="line">
            <a:avLst/>
          </a:prstGeom>
          <a:solidFill>
            <a:schemeClr val="accent1"/>
          </a:solidFill>
          <a:ln w="38100" cap="flat" cmpd="sng" algn="ctr">
            <a:solidFill>
              <a:schemeClr val="accent5">
                <a:lumMod val="50000"/>
              </a:schemeClr>
            </a:solidFill>
            <a:prstDash val="solid"/>
            <a:round/>
            <a:headEnd type="none" w="med" len="med"/>
            <a:tailEnd type="none" w="med" len="med"/>
          </a:ln>
          <a:effectLst/>
        </p:spPr>
      </p:cxnSp>
      <p:pic>
        <p:nvPicPr>
          <p:cNvPr id="5" name="Picture 4"/>
          <p:cNvPicPr>
            <a:picLocks noChangeAspect="1"/>
          </p:cNvPicPr>
          <p:nvPr/>
        </p:nvPicPr>
        <p:blipFill>
          <a:blip r:embed="rId2"/>
          <a:stretch>
            <a:fillRect/>
          </a:stretch>
        </p:blipFill>
        <p:spPr>
          <a:xfrm>
            <a:off x="4148029" y="2483899"/>
            <a:ext cx="4538771" cy="3393373"/>
          </a:xfrm>
          <a:prstGeom prst="rect">
            <a:avLst/>
          </a:prstGeom>
        </p:spPr>
      </p:pic>
    </p:spTree>
    <p:extLst>
      <p:ext uri="{BB962C8B-B14F-4D97-AF65-F5344CB8AC3E}">
        <p14:creationId xmlns:p14="http://schemas.microsoft.com/office/powerpoint/2010/main" val="3128034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reading.ac.uk/~sgs02rpa/JPG/19_Slingo_et_al_IMG_8683.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83567" y="445971"/>
            <a:ext cx="6299200" cy="4203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p:cNvSpPr>
            <a:spLocks noGrp="1"/>
          </p:cNvSpPr>
          <p:nvPr>
            <p:ph type="body" sz="quarter" idx="3"/>
          </p:nvPr>
        </p:nvSpPr>
        <p:spPr>
          <a:xfrm>
            <a:off x="611560" y="5013176"/>
            <a:ext cx="7344816" cy="1182101"/>
          </a:xfrm>
        </p:spPr>
        <p:txBody>
          <a:bodyPr/>
          <a:lstStyle/>
          <a:p>
            <a:r>
              <a:rPr lang="en-GB" b="0" dirty="0" smtClean="0"/>
              <a:t>Tony would have  enjoyed &amp; enriched the exciting, developing science linking Earth’s radiative energy budget, the global water cycle and climate change</a:t>
            </a:r>
          </a:p>
        </p:txBody>
      </p:sp>
    </p:spTree>
    <p:extLst>
      <p:ext uri="{BB962C8B-B14F-4D97-AF65-F5344CB8AC3E}">
        <p14:creationId xmlns:p14="http://schemas.microsoft.com/office/powerpoint/2010/main" val="15869719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0384" y="83393"/>
            <a:ext cx="6858000" cy="665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019268"/>
            <a:ext cx="5688632" cy="913787"/>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298160" y="3121804"/>
            <a:ext cx="1170384" cy="523220"/>
          </a:xfrm>
          <a:prstGeom prst="rect">
            <a:avLst/>
          </a:prstGeom>
          <a:noFill/>
          <a:scene3d>
            <a:camera prst="orthographicFront">
              <a:rot lat="0" lon="0" rev="5400000"/>
            </a:camera>
            <a:lightRig rig="threePt" dir="t"/>
          </a:scene3d>
        </p:spPr>
        <p:txBody>
          <a:bodyPr wrap="square" rtlCol="0">
            <a:spAutoFit/>
          </a:bodyPr>
          <a:lstStyle/>
          <a:p>
            <a:r>
              <a:rPr lang="en-GB" sz="2800" b="1" dirty="0" smtClean="0">
                <a:solidFill>
                  <a:srgbClr val="000000"/>
                </a:solidFill>
                <a:latin typeface="Calibri"/>
              </a:rPr>
              <a:t>Wm</a:t>
            </a:r>
            <a:r>
              <a:rPr lang="en-GB" sz="2800" b="1" baseline="30000" dirty="0" smtClean="0">
                <a:solidFill>
                  <a:srgbClr val="000000"/>
                </a:solidFill>
                <a:latin typeface="Calibri"/>
              </a:rPr>
              <a:t>-2</a:t>
            </a:r>
            <a:endParaRPr lang="en-GB" sz="2800" b="1" baseline="30000" dirty="0">
              <a:solidFill>
                <a:srgbClr val="000000"/>
              </a:solidFill>
              <a:latin typeface="Calibri"/>
            </a:endParaRPr>
          </a:p>
        </p:txBody>
      </p:sp>
      <p:sp>
        <p:nvSpPr>
          <p:cNvPr id="5" name="TextBox 4"/>
          <p:cNvSpPr txBox="1"/>
          <p:nvPr/>
        </p:nvSpPr>
        <p:spPr>
          <a:xfrm>
            <a:off x="-36512" y="131569"/>
            <a:ext cx="1547664" cy="1015663"/>
          </a:xfrm>
          <a:prstGeom prst="rect">
            <a:avLst/>
          </a:prstGeom>
          <a:noFill/>
        </p:spPr>
        <p:txBody>
          <a:bodyPr wrap="square" rtlCol="0">
            <a:spAutoFit/>
          </a:bodyPr>
          <a:lstStyle/>
          <a:p>
            <a:r>
              <a:rPr lang="en-GB" sz="2000" b="1" dirty="0" smtClean="0">
                <a:solidFill>
                  <a:srgbClr val="FF0000"/>
                </a:solidFill>
                <a:latin typeface="Calibri"/>
              </a:rPr>
              <a:t>Outgoing </a:t>
            </a:r>
            <a:r>
              <a:rPr lang="en-GB" sz="2000" b="1" dirty="0" err="1" smtClean="0">
                <a:solidFill>
                  <a:srgbClr val="FF0000"/>
                </a:solidFill>
                <a:latin typeface="Calibri"/>
              </a:rPr>
              <a:t>Longwave</a:t>
            </a:r>
            <a:r>
              <a:rPr lang="en-GB" sz="2000" b="1" dirty="0" smtClean="0">
                <a:solidFill>
                  <a:srgbClr val="FF0000"/>
                </a:solidFill>
                <a:latin typeface="Calibri"/>
              </a:rPr>
              <a:t> Radiation</a:t>
            </a:r>
            <a:endParaRPr lang="en-GB" sz="2000" b="1" dirty="0">
              <a:solidFill>
                <a:srgbClr val="FF0000"/>
              </a:solidFill>
              <a:latin typeface="Calibri"/>
            </a:endParaRPr>
          </a:p>
        </p:txBody>
      </p:sp>
    </p:spTree>
    <p:extLst>
      <p:ext uri="{BB962C8B-B14F-4D97-AF65-F5344CB8AC3E}">
        <p14:creationId xmlns:p14="http://schemas.microsoft.com/office/powerpoint/2010/main" val="11084970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166688"/>
            <a:ext cx="6648450"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3019268"/>
            <a:ext cx="5688632" cy="913787"/>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8298160" y="3121804"/>
            <a:ext cx="1170384" cy="523220"/>
          </a:xfrm>
          <a:prstGeom prst="rect">
            <a:avLst/>
          </a:prstGeom>
          <a:noFill/>
          <a:scene3d>
            <a:camera prst="orthographicFront">
              <a:rot lat="0" lon="0" rev="5400000"/>
            </a:camera>
            <a:lightRig rig="threePt" dir="t"/>
          </a:scene3d>
        </p:spPr>
        <p:txBody>
          <a:bodyPr wrap="square" rtlCol="0">
            <a:spAutoFit/>
          </a:bodyPr>
          <a:lstStyle/>
          <a:p>
            <a:r>
              <a:rPr lang="en-GB" sz="2800" b="1" dirty="0" smtClean="0">
                <a:solidFill>
                  <a:srgbClr val="000000"/>
                </a:solidFill>
                <a:latin typeface="Calibri"/>
              </a:rPr>
              <a:t>Wm</a:t>
            </a:r>
            <a:r>
              <a:rPr lang="en-GB" sz="2800" b="1" baseline="30000" dirty="0" smtClean="0">
                <a:solidFill>
                  <a:srgbClr val="000000"/>
                </a:solidFill>
                <a:latin typeface="Calibri"/>
              </a:rPr>
              <a:t>-2</a:t>
            </a:r>
            <a:endParaRPr lang="en-GB" sz="2800" b="1" baseline="30000" dirty="0">
              <a:solidFill>
                <a:srgbClr val="000000"/>
              </a:solidFill>
              <a:latin typeface="Calibri"/>
            </a:endParaRPr>
          </a:p>
        </p:txBody>
      </p:sp>
      <p:sp>
        <p:nvSpPr>
          <p:cNvPr id="7" name="TextBox 6"/>
          <p:cNvSpPr txBox="1"/>
          <p:nvPr/>
        </p:nvSpPr>
        <p:spPr>
          <a:xfrm>
            <a:off x="-36512" y="131569"/>
            <a:ext cx="1547664" cy="1015663"/>
          </a:xfrm>
          <a:prstGeom prst="rect">
            <a:avLst/>
          </a:prstGeom>
          <a:noFill/>
        </p:spPr>
        <p:txBody>
          <a:bodyPr wrap="square" rtlCol="0">
            <a:spAutoFit/>
          </a:bodyPr>
          <a:lstStyle/>
          <a:p>
            <a:r>
              <a:rPr lang="en-GB" sz="2000" b="1" dirty="0" smtClean="0">
                <a:solidFill>
                  <a:srgbClr val="FF0000"/>
                </a:solidFill>
                <a:latin typeface="Calibri"/>
              </a:rPr>
              <a:t>Absorbed Shortwave Radiation</a:t>
            </a:r>
            <a:endParaRPr lang="en-GB" sz="2000" b="1" dirty="0">
              <a:solidFill>
                <a:srgbClr val="FF0000"/>
              </a:solidFill>
              <a:latin typeface="Calibri"/>
            </a:endParaRPr>
          </a:p>
        </p:txBody>
      </p:sp>
    </p:spTree>
    <p:extLst>
      <p:ext uri="{BB962C8B-B14F-4D97-AF65-F5344CB8AC3E}">
        <p14:creationId xmlns:p14="http://schemas.microsoft.com/office/powerpoint/2010/main" val="34260293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6811193"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011190"/>
            <a:ext cx="6454790" cy="777850"/>
          </a:xfrm>
          <a:prstGeom prst="rect">
            <a:avLst/>
          </a:prstGeom>
          <a:noFill/>
          <a:ln>
            <a:noFill/>
          </a:ln>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6512" y="131569"/>
            <a:ext cx="1547664" cy="830997"/>
          </a:xfrm>
          <a:prstGeom prst="rect">
            <a:avLst/>
          </a:prstGeom>
          <a:noFill/>
        </p:spPr>
        <p:txBody>
          <a:bodyPr wrap="square" rtlCol="0">
            <a:spAutoFit/>
          </a:bodyPr>
          <a:lstStyle/>
          <a:p>
            <a:r>
              <a:rPr lang="en-GB" sz="2400" b="1" dirty="0" smtClean="0">
                <a:solidFill>
                  <a:srgbClr val="FF0000"/>
                </a:solidFill>
                <a:latin typeface="Calibri"/>
              </a:rPr>
              <a:t>NET Radiation</a:t>
            </a:r>
            <a:endParaRPr lang="en-GB" sz="2400" b="1" dirty="0">
              <a:solidFill>
                <a:srgbClr val="FF0000"/>
              </a:solidFill>
              <a:latin typeface="Calibri"/>
            </a:endParaRPr>
          </a:p>
        </p:txBody>
      </p:sp>
    </p:spTree>
    <p:extLst>
      <p:ext uri="{BB962C8B-B14F-4D97-AF65-F5344CB8AC3E}">
        <p14:creationId xmlns:p14="http://schemas.microsoft.com/office/powerpoint/2010/main" val="4264298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29713" r="55796" b="40573"/>
          <a:stretch/>
        </p:blipFill>
        <p:spPr>
          <a:xfrm>
            <a:off x="107504" y="2996952"/>
            <a:ext cx="4824536" cy="3307228"/>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55796" b="73603"/>
          <a:stretch/>
        </p:blipFill>
        <p:spPr>
          <a:xfrm>
            <a:off x="107504" y="116632"/>
            <a:ext cx="4824536" cy="2938054"/>
          </a:xfrm>
          <a:prstGeom prst="rect">
            <a:avLst/>
          </a:prstGeom>
        </p:spPr>
      </p:pic>
      <p:sp>
        <p:nvSpPr>
          <p:cNvPr id="7" name="Rectangle 6"/>
          <p:cNvSpPr/>
          <p:nvPr/>
        </p:nvSpPr>
        <p:spPr bwMode="auto">
          <a:xfrm>
            <a:off x="5364088" y="3054686"/>
            <a:ext cx="2508338" cy="2174514"/>
          </a:xfrm>
          <a:prstGeom prst="rect">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5364088" y="5229200"/>
            <a:ext cx="2508338" cy="540060"/>
          </a:xfrm>
          <a:prstGeom prst="rect">
            <a:avLst/>
          </a:prstGeom>
          <a:solidFill>
            <a:schemeClr val="accent5">
              <a:lumMod val="50000"/>
            </a:schemeClr>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cxnSp>
        <p:nvCxnSpPr>
          <p:cNvPr id="9" name="Straight Arrow Connector 8"/>
          <p:cNvCxnSpPr/>
          <p:nvPr/>
        </p:nvCxnSpPr>
        <p:spPr bwMode="auto">
          <a:xfrm flipH="1">
            <a:off x="6588224" y="5207471"/>
            <a:ext cx="20461" cy="453777"/>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0" name="Straight Arrow Connector 9"/>
          <p:cNvCxnSpPr/>
          <p:nvPr/>
        </p:nvCxnSpPr>
        <p:spPr bwMode="auto">
          <a:xfrm>
            <a:off x="6588224" y="2557355"/>
            <a:ext cx="0" cy="561789"/>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11" name="TextBox 10"/>
          <p:cNvSpPr txBox="1"/>
          <p:nvPr/>
        </p:nvSpPr>
        <p:spPr>
          <a:xfrm>
            <a:off x="5714587" y="1692665"/>
            <a:ext cx="1737733" cy="830997"/>
          </a:xfrm>
          <a:prstGeom prst="rect">
            <a:avLst/>
          </a:prstGeom>
          <a:noFill/>
          <a:ln>
            <a:solidFill>
              <a:srgbClr val="FF0000"/>
            </a:solidFill>
          </a:ln>
        </p:spPr>
        <p:txBody>
          <a:bodyPr wrap="square" rtlCol="0">
            <a:spAutoFit/>
          </a:bodyPr>
          <a:lstStyle/>
          <a:p>
            <a:r>
              <a:rPr lang="en-GB" sz="2400" b="1" dirty="0" smtClean="0">
                <a:latin typeface="Calibri" panose="020F0502020204030204" pitchFamily="34" charset="0"/>
              </a:rPr>
              <a:t>CERES/Argo Net Flux</a:t>
            </a:r>
            <a:endParaRPr lang="en-GB" sz="2400" b="1" dirty="0">
              <a:latin typeface="Calibri" panose="020F0502020204030204" pitchFamily="34" charset="0"/>
            </a:endParaRPr>
          </a:p>
        </p:txBody>
      </p:sp>
      <p:sp>
        <p:nvSpPr>
          <p:cNvPr id="12" name="Rectangle 11"/>
          <p:cNvSpPr/>
          <p:nvPr/>
        </p:nvSpPr>
        <p:spPr>
          <a:xfrm>
            <a:off x="5977910" y="4376474"/>
            <a:ext cx="1280693" cy="830997"/>
          </a:xfrm>
          <a:prstGeom prst="rect">
            <a:avLst/>
          </a:prstGeom>
          <a:ln>
            <a:solidFill>
              <a:srgbClr val="FF0000"/>
            </a:solidFill>
          </a:ln>
        </p:spPr>
        <p:txBody>
          <a:bodyPr wrap="square">
            <a:spAutoFit/>
          </a:bodyPr>
          <a:lstStyle/>
          <a:p>
            <a:r>
              <a:rPr lang="en-GB" sz="2400" b="1" dirty="0" smtClean="0">
                <a:latin typeface="+mj-lt"/>
              </a:rPr>
              <a:t>Surface Flux</a:t>
            </a:r>
            <a:endParaRPr lang="en-GB" sz="2400" dirty="0">
              <a:latin typeface="+mj-lt"/>
            </a:endParaRPr>
          </a:p>
        </p:txBody>
      </p:sp>
      <p:cxnSp>
        <p:nvCxnSpPr>
          <p:cNvPr id="14" name="Straight Arrow Connector 13"/>
          <p:cNvCxnSpPr/>
          <p:nvPr/>
        </p:nvCxnSpPr>
        <p:spPr bwMode="auto">
          <a:xfrm>
            <a:off x="7452320" y="4004814"/>
            <a:ext cx="700998" cy="0"/>
          </a:xfrm>
          <a:prstGeom prst="straightConnector1">
            <a:avLst/>
          </a:prstGeom>
          <a:solidFill>
            <a:schemeClr val="accent1"/>
          </a:solidFill>
          <a:ln w="76200" cap="flat" cmpd="sng" algn="ctr">
            <a:solidFill>
              <a:srgbClr val="FF0000"/>
            </a:solidFill>
            <a:prstDash val="solid"/>
            <a:round/>
            <a:headEnd type="triangle" w="med" len="med"/>
            <a:tailEnd type="triangle"/>
          </a:ln>
          <a:effectLst/>
        </p:spPr>
      </p:cxnSp>
      <p:cxnSp>
        <p:nvCxnSpPr>
          <p:cNvPr id="17" name="Straight Arrow Connector 16"/>
          <p:cNvCxnSpPr/>
          <p:nvPr/>
        </p:nvCxnSpPr>
        <p:spPr bwMode="auto">
          <a:xfrm>
            <a:off x="5013589" y="4005064"/>
            <a:ext cx="700998" cy="0"/>
          </a:xfrm>
          <a:prstGeom prst="straightConnector1">
            <a:avLst/>
          </a:prstGeom>
          <a:solidFill>
            <a:schemeClr val="accent1"/>
          </a:solidFill>
          <a:ln w="76200" cap="flat" cmpd="sng" algn="ctr">
            <a:solidFill>
              <a:srgbClr val="FF0000"/>
            </a:solidFill>
            <a:prstDash val="solid"/>
            <a:round/>
            <a:headEnd type="triangle" w="med" len="med"/>
            <a:tailEnd type="triangle"/>
          </a:ln>
          <a:effectLst/>
        </p:spPr>
      </p:cxnSp>
      <p:sp>
        <p:nvSpPr>
          <p:cNvPr id="18" name="TextBox 17"/>
          <p:cNvSpPr txBox="1"/>
          <p:nvPr/>
        </p:nvSpPr>
        <p:spPr>
          <a:xfrm>
            <a:off x="6948264" y="3717032"/>
            <a:ext cx="3240360" cy="830997"/>
          </a:xfrm>
          <a:prstGeom prst="rect">
            <a:avLst/>
          </a:prstGeom>
          <a:noFill/>
          <a:ln>
            <a:solidFill>
              <a:srgbClr val="FF0000"/>
            </a:solidFill>
          </a:ln>
          <a:scene3d>
            <a:camera prst="orthographicFront">
              <a:rot lat="0" lon="0" rev="16200000"/>
            </a:camera>
            <a:lightRig rig="threePt" dir="t"/>
          </a:scene3d>
        </p:spPr>
        <p:txBody>
          <a:bodyPr wrap="square" rtlCol="0">
            <a:spAutoFit/>
          </a:bodyPr>
          <a:lstStyle/>
          <a:p>
            <a:r>
              <a:rPr lang="en-GB" sz="2400" b="1" dirty="0" smtClean="0">
                <a:latin typeface="Calibri" panose="020F0502020204030204" pitchFamily="34" charset="0"/>
              </a:rPr>
              <a:t>Estimate horizontal energy flux</a:t>
            </a:r>
            <a:endParaRPr lang="en-GB" sz="2400" b="1" dirty="0">
              <a:latin typeface="Calibri" panose="020F0502020204030204" pitchFamily="34" charset="0"/>
            </a:endParaRPr>
          </a:p>
        </p:txBody>
      </p:sp>
      <p:sp>
        <p:nvSpPr>
          <p:cNvPr id="19" name="Title 18"/>
          <p:cNvSpPr>
            <a:spLocks noGrp="1"/>
          </p:cNvSpPr>
          <p:nvPr>
            <p:ph type="title"/>
          </p:nvPr>
        </p:nvSpPr>
        <p:spPr>
          <a:xfrm>
            <a:off x="5364088" y="198921"/>
            <a:ext cx="3139730" cy="1143000"/>
          </a:xfrm>
        </p:spPr>
        <p:txBody>
          <a:bodyPr/>
          <a:lstStyle/>
          <a:p>
            <a:r>
              <a:rPr lang="en-GB" sz="3600" dirty="0" smtClean="0"/>
              <a:t>Estimates of Surface Flux</a:t>
            </a:r>
            <a:endParaRPr lang="en-GB" sz="3600" dirty="0"/>
          </a:p>
        </p:txBody>
      </p:sp>
      <mc:AlternateContent xmlns:mc="http://schemas.openxmlformats.org/markup-compatibility/2006" xmlns:a14="http://schemas.microsoft.com/office/drawing/2010/main">
        <mc:Choice Requires="a14">
          <p:sp>
            <p:nvSpPr>
              <p:cNvPr id="22" name="TextBox 21"/>
              <p:cNvSpPr txBox="1"/>
              <p:nvPr/>
            </p:nvSpPr>
            <p:spPr>
              <a:xfrm>
                <a:off x="2604777" y="6019567"/>
                <a:ext cx="6539223" cy="72180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14:m>
                  <m:oMathPara xmlns:m="http://schemas.openxmlformats.org/officeDocument/2006/math">
                    <m:oMathParaPr>
                      <m:jc m:val="left"/>
                    </m:oMathParaPr>
                    <m:oMath xmlns:m="http://schemas.openxmlformats.org/officeDocument/2006/math">
                      <m:sSub>
                        <m:sSubPr>
                          <m:ctrlPr>
                            <a:rPr lang="en-GB" b="1" i="1" smtClean="0">
                              <a:solidFill>
                                <a:schemeClr val="tx1"/>
                              </a:solidFill>
                              <a:latin typeface="Cambria Math"/>
                            </a:rPr>
                          </m:ctrlPr>
                        </m:sSubPr>
                        <m:e>
                          <m:r>
                            <a:rPr lang="en-GB" b="1" i="1">
                              <a:solidFill>
                                <a:schemeClr val="tx1"/>
                              </a:solidFill>
                              <a:latin typeface="Cambria Math"/>
                            </a:rPr>
                            <m:t>𝑭</m:t>
                          </m:r>
                        </m:e>
                        <m:sub>
                          <m:r>
                            <a:rPr lang="en-GB" b="1" i="1">
                              <a:solidFill>
                                <a:schemeClr val="tx1"/>
                              </a:solidFill>
                              <a:latin typeface="Cambria Math"/>
                            </a:rPr>
                            <m:t>𝑺𝑭𝑪</m:t>
                          </m:r>
                        </m:sub>
                      </m:sSub>
                      <m:r>
                        <a:rPr lang="en-GB" b="1" i="1">
                          <a:solidFill>
                            <a:schemeClr val="tx1"/>
                          </a:solidFill>
                          <a:latin typeface="Cambria Math"/>
                        </a:rPr>
                        <m:t> </m:t>
                      </m:r>
                      <m:r>
                        <a:rPr lang="en-GB" b="1" i="1" smtClean="0">
                          <a:solidFill>
                            <a:schemeClr val="tx1"/>
                          </a:solidFill>
                          <a:latin typeface="Cambria Math"/>
                        </a:rPr>
                        <m:t>=</m:t>
                      </m:r>
                      <m:sSub>
                        <m:sSubPr>
                          <m:ctrlPr>
                            <a:rPr lang="en-GB" b="1" i="1">
                              <a:solidFill>
                                <a:schemeClr val="tx1"/>
                              </a:solidFill>
                              <a:latin typeface="Cambria Math"/>
                            </a:rPr>
                          </m:ctrlPr>
                        </m:sSubPr>
                        <m:e>
                          <m:r>
                            <a:rPr lang="en-GB" b="1" i="1">
                              <a:solidFill>
                                <a:schemeClr val="tx1"/>
                              </a:solidFill>
                              <a:latin typeface="Cambria Math"/>
                            </a:rPr>
                            <m:t>𝑭</m:t>
                          </m:r>
                        </m:e>
                        <m:sub>
                          <m:r>
                            <a:rPr lang="en-GB" b="1" i="1">
                              <a:solidFill>
                                <a:schemeClr val="tx1"/>
                              </a:solidFill>
                              <a:latin typeface="Cambria Math"/>
                            </a:rPr>
                            <m:t>𝑻𝑶𝑨</m:t>
                          </m:r>
                        </m:sub>
                      </m:sSub>
                      <m:r>
                        <a:rPr lang="en-GB" b="1" i="1" smtClean="0">
                          <a:solidFill>
                            <a:schemeClr val="tx1"/>
                          </a:solidFill>
                          <a:latin typeface="Cambria Math"/>
                        </a:rPr>
                        <m:t> − </m:t>
                      </m:r>
                      <m:f>
                        <m:fPr>
                          <m:ctrlPr>
                            <a:rPr lang="en-GB" b="1" i="1" smtClean="0">
                              <a:solidFill>
                                <a:schemeClr val="tx1"/>
                              </a:solidFill>
                              <a:latin typeface="Cambria Math"/>
                              <a:ea typeface="Cambria Math"/>
                            </a:rPr>
                          </m:ctrlPr>
                        </m:fPr>
                        <m:num>
                          <m:r>
                            <a:rPr lang="en-GB" b="1" i="1">
                              <a:solidFill>
                                <a:schemeClr val="tx1"/>
                              </a:solidFill>
                              <a:latin typeface="Cambria Math"/>
                              <a:ea typeface="Cambria Math"/>
                            </a:rPr>
                            <m:t>𝝏</m:t>
                          </m:r>
                          <m:r>
                            <a:rPr lang="en-GB" b="1" i="1" smtClean="0">
                              <a:solidFill>
                                <a:schemeClr val="tx1"/>
                              </a:solidFill>
                              <a:latin typeface="Cambria Math"/>
                              <a:ea typeface="Cambria Math"/>
                            </a:rPr>
                            <m:t>𝑻𝑬</m:t>
                          </m:r>
                        </m:num>
                        <m:den>
                          <m:r>
                            <a:rPr lang="en-GB" b="1" i="1">
                              <a:solidFill>
                                <a:schemeClr val="tx1"/>
                              </a:solidFill>
                              <a:latin typeface="Cambria Math"/>
                              <a:ea typeface="Cambria Math"/>
                            </a:rPr>
                            <m:t>𝝏</m:t>
                          </m:r>
                          <m:r>
                            <a:rPr lang="en-GB" b="1" i="1" smtClean="0">
                              <a:solidFill>
                                <a:schemeClr val="tx1"/>
                              </a:solidFill>
                              <a:latin typeface="Cambria Math"/>
                              <a:ea typeface="Cambria Math"/>
                            </a:rPr>
                            <m:t>𝒕</m:t>
                          </m:r>
                        </m:den>
                      </m:f>
                      <m:r>
                        <a:rPr lang="el-GR" b="1" i="1">
                          <a:solidFill>
                            <a:schemeClr val="tx1"/>
                          </a:solidFill>
                          <a:latin typeface="Cambria Math"/>
                          <a:ea typeface="Cambria Math"/>
                        </a:rPr>
                        <m:t> </m:t>
                      </m:r>
                      <m:r>
                        <a:rPr lang="en-GB" b="1" i="1" smtClean="0">
                          <a:solidFill>
                            <a:schemeClr val="tx1"/>
                          </a:solidFill>
                          <a:latin typeface="Cambria Math"/>
                        </a:rPr>
                        <m:t>− </m:t>
                      </m:r>
                      <m:r>
                        <a:rPr lang="en-GB" b="1" i="1" smtClean="0">
                          <a:solidFill>
                            <a:schemeClr val="tx1"/>
                          </a:solidFill>
                          <a:latin typeface="Cambria Math"/>
                        </a:rPr>
                        <m:t>𝜵</m:t>
                      </m:r>
                      <m:r>
                        <a:rPr lang="en-GB" b="1" i="1" smtClean="0">
                          <a:solidFill>
                            <a:schemeClr val="tx1"/>
                          </a:solidFill>
                          <a:latin typeface="Cambria Math"/>
                        </a:rPr>
                        <m:t>∙</m:t>
                      </m:r>
                      <m:f>
                        <m:fPr>
                          <m:ctrlPr>
                            <a:rPr lang="en-GB" b="1" i="1" smtClean="0">
                              <a:solidFill>
                                <a:schemeClr val="tx1"/>
                              </a:solidFill>
                              <a:latin typeface="Cambria Math"/>
                            </a:rPr>
                          </m:ctrlPr>
                        </m:fPr>
                        <m:num>
                          <m:r>
                            <a:rPr lang="en-GB" b="1" i="1" smtClean="0">
                              <a:solidFill>
                                <a:schemeClr val="tx1"/>
                              </a:solidFill>
                              <a:latin typeface="Cambria Math"/>
                            </a:rPr>
                            <m:t>𝟏</m:t>
                          </m:r>
                        </m:num>
                        <m:den>
                          <m:r>
                            <a:rPr lang="en-GB" b="1" i="1" smtClean="0">
                              <a:solidFill>
                                <a:schemeClr val="tx1"/>
                              </a:solidFill>
                              <a:latin typeface="Cambria Math"/>
                            </a:rPr>
                            <m:t>𝒈</m:t>
                          </m:r>
                        </m:den>
                      </m:f>
                      <m:nary>
                        <m:naryPr>
                          <m:ctrlPr>
                            <a:rPr lang="en-GB" b="1" i="1">
                              <a:latin typeface="Cambria Math"/>
                            </a:rPr>
                          </m:ctrlPr>
                        </m:naryPr>
                        <m:sub>
                          <m:r>
                            <m:rPr>
                              <m:brk m:alnAt="23"/>
                            </m:rPr>
                            <a:rPr lang="en-GB" b="1" i="1">
                              <a:latin typeface="Cambria Math"/>
                            </a:rPr>
                            <m:t>𝟎</m:t>
                          </m:r>
                        </m:sub>
                        <m:sup>
                          <m:r>
                            <a:rPr lang="en-GB" b="1" i="1">
                              <a:latin typeface="Cambria Math"/>
                            </a:rPr>
                            <m:t>𝟏</m:t>
                          </m:r>
                        </m:sup>
                        <m:e>
                          <m:r>
                            <a:rPr lang="en-GB" b="1" i="1">
                              <a:latin typeface="Cambria Math"/>
                            </a:rPr>
                            <m:t> </m:t>
                          </m:r>
                          <m:r>
                            <a:rPr lang="en-GB" b="1" i="1">
                              <a:latin typeface="Cambria Math"/>
                            </a:rPr>
                            <m:t>𝑽</m:t>
                          </m:r>
                          <m:r>
                            <a:rPr lang="en-GB" b="1" i="1">
                              <a:latin typeface="Cambria Math"/>
                            </a:rPr>
                            <m:t>(</m:t>
                          </m:r>
                        </m:e>
                      </m:nary>
                      <m:r>
                        <a:rPr lang="en-GB" b="1" i="1">
                          <a:latin typeface="Cambria Math"/>
                        </a:rPr>
                        <m:t>𝑳𝒒</m:t>
                      </m:r>
                      <m:r>
                        <a:rPr lang="en-GB" b="1" i="1">
                          <a:latin typeface="Cambria Math"/>
                        </a:rPr>
                        <m:t>+</m:t>
                      </m:r>
                      <m:sSub>
                        <m:sSubPr>
                          <m:ctrlPr>
                            <a:rPr lang="en-GB" b="1" i="1">
                              <a:latin typeface="Cambria Math"/>
                            </a:rPr>
                          </m:ctrlPr>
                        </m:sSubPr>
                        <m:e>
                          <m:r>
                            <a:rPr lang="en-GB" b="1" i="1">
                              <a:latin typeface="Cambria Math"/>
                            </a:rPr>
                            <m:t>𝑪</m:t>
                          </m:r>
                        </m:e>
                        <m:sub>
                          <m:r>
                            <a:rPr lang="en-GB" b="1" i="1">
                              <a:latin typeface="Cambria Math"/>
                            </a:rPr>
                            <m:t>𝒑</m:t>
                          </m:r>
                        </m:sub>
                      </m:sSub>
                      <m:r>
                        <a:rPr lang="en-GB" b="1" i="1">
                          <a:latin typeface="Cambria Math"/>
                        </a:rPr>
                        <m:t>𝑻</m:t>
                      </m:r>
                      <m:r>
                        <a:rPr lang="en-GB" b="1" i="1">
                          <a:latin typeface="Cambria Math"/>
                        </a:rPr>
                        <m:t>+</m:t>
                      </m:r>
                      <m:sSub>
                        <m:sSubPr>
                          <m:ctrlPr>
                            <a:rPr lang="en-GB" b="1" i="1">
                              <a:latin typeface="Cambria Math"/>
                            </a:rPr>
                          </m:ctrlPr>
                        </m:sSubPr>
                        <m:e>
                          <m:r>
                            <a:rPr lang="en-GB" b="1" i="1">
                              <a:latin typeface="Cambria Math"/>
                              <a:ea typeface="Cambria Math"/>
                            </a:rPr>
                            <m:t>𝝋</m:t>
                          </m:r>
                        </m:e>
                        <m:sub>
                          <m:r>
                            <a:rPr lang="en-GB" b="1" i="1">
                              <a:latin typeface="Cambria Math"/>
                            </a:rPr>
                            <m:t>𝒔</m:t>
                          </m:r>
                        </m:sub>
                      </m:sSub>
                      <m:r>
                        <a:rPr lang="en-GB" b="1" i="1">
                          <a:latin typeface="Cambria Math"/>
                        </a:rPr>
                        <m:t>+</m:t>
                      </m:r>
                      <m:r>
                        <a:rPr lang="en-GB" b="1" i="1">
                          <a:latin typeface="Cambria Math"/>
                        </a:rPr>
                        <m:t>𝒌</m:t>
                      </m:r>
                      <m:r>
                        <a:rPr lang="en-GB" b="1" i="1" smtClean="0">
                          <a:latin typeface="Cambria Math"/>
                        </a:rPr>
                        <m:t>)</m:t>
                      </m:r>
                      <m:f>
                        <m:fPr>
                          <m:ctrlPr>
                            <a:rPr lang="en-GB" b="1" i="1" smtClean="0">
                              <a:solidFill>
                                <a:schemeClr val="tx1"/>
                              </a:solidFill>
                              <a:latin typeface="Cambria Math"/>
                              <a:ea typeface="Cambria Math"/>
                            </a:rPr>
                          </m:ctrlPr>
                        </m:fPr>
                        <m:num>
                          <m:r>
                            <a:rPr lang="en-GB" b="1" i="1" smtClean="0">
                              <a:solidFill>
                                <a:schemeClr val="tx1"/>
                              </a:solidFill>
                              <a:latin typeface="Cambria Math"/>
                              <a:ea typeface="Cambria Math"/>
                            </a:rPr>
                            <m:t>𝝏</m:t>
                          </m:r>
                          <m:r>
                            <a:rPr lang="en-GB" b="1" i="1" smtClean="0">
                              <a:solidFill>
                                <a:schemeClr val="tx1"/>
                              </a:solidFill>
                              <a:latin typeface="Cambria Math"/>
                              <a:ea typeface="Cambria Math"/>
                            </a:rPr>
                            <m:t>𝒑</m:t>
                          </m:r>
                        </m:num>
                        <m:den>
                          <m:r>
                            <a:rPr lang="en-GB" b="1" i="1" smtClean="0">
                              <a:solidFill>
                                <a:schemeClr val="tx1"/>
                              </a:solidFill>
                              <a:latin typeface="Cambria Math"/>
                              <a:ea typeface="Cambria Math"/>
                            </a:rPr>
                            <m:t>𝝏</m:t>
                          </m:r>
                          <m:r>
                            <a:rPr lang="el-GR" b="1" i="1" smtClean="0">
                              <a:solidFill>
                                <a:schemeClr val="tx1"/>
                              </a:solidFill>
                              <a:latin typeface="Cambria Math"/>
                              <a:ea typeface="Cambria Math"/>
                            </a:rPr>
                            <m:t>𝜼</m:t>
                          </m:r>
                        </m:den>
                      </m:f>
                      <m:r>
                        <a:rPr lang="en-GB" b="1" i="1" smtClean="0">
                          <a:solidFill>
                            <a:schemeClr val="tx1"/>
                          </a:solidFill>
                          <a:latin typeface="Cambria Math"/>
                          <a:ea typeface="Cambria Math"/>
                        </a:rPr>
                        <m:t>𝒅</m:t>
                      </m:r>
                      <m:r>
                        <a:rPr lang="el-GR" b="1" i="1">
                          <a:solidFill>
                            <a:schemeClr val="tx1"/>
                          </a:solidFill>
                          <a:latin typeface="Cambria Math"/>
                          <a:ea typeface="Cambria Math"/>
                        </a:rPr>
                        <m:t>𝜼</m:t>
                      </m:r>
                    </m:oMath>
                  </m:oMathPara>
                </a14:m>
                <a:endParaRPr lang="en-GB" dirty="0" smtClean="0">
                  <a:solidFill>
                    <a:srgbClr val="00B05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2604777" y="6019567"/>
                <a:ext cx="6539223" cy="721801"/>
              </a:xfrm>
              <a:prstGeom prst="rect">
                <a:avLst/>
              </a:prstGeom>
              <a:blipFill rotWithShape="1">
                <a:blip r:embed="rId4"/>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9463854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2574"/>
          <a:stretch/>
        </p:blipFill>
        <p:spPr bwMode="auto">
          <a:xfrm>
            <a:off x="251520" y="456991"/>
            <a:ext cx="7344816" cy="6212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03648" y="760090"/>
            <a:ext cx="2160240" cy="1200329"/>
          </a:xfrm>
          <a:prstGeom prst="rect">
            <a:avLst/>
          </a:prstGeom>
          <a:solidFill>
            <a:schemeClr val="bg1"/>
          </a:solidFill>
        </p:spPr>
        <p:txBody>
          <a:bodyPr wrap="square" rtlCol="0">
            <a:spAutoFit/>
          </a:bodyPr>
          <a:lstStyle/>
          <a:p>
            <a:pPr algn="l"/>
            <a:r>
              <a:rPr lang="en-GB" sz="2400" b="1" dirty="0" smtClean="0">
                <a:solidFill>
                  <a:srgbClr val="FF0000"/>
                </a:solidFill>
                <a:latin typeface="+mn-lt"/>
              </a:rPr>
              <a:t>+</a:t>
            </a:r>
            <a:r>
              <a:rPr lang="en-GB" sz="2400" b="1" dirty="0" err="1" smtClean="0">
                <a:solidFill>
                  <a:srgbClr val="FF0000"/>
                </a:solidFill>
                <a:latin typeface="+mn-lt"/>
              </a:rPr>
              <a:t>ve</a:t>
            </a:r>
            <a:r>
              <a:rPr lang="en-GB" sz="2400" b="1" dirty="0" smtClean="0">
                <a:solidFill>
                  <a:srgbClr val="FF0000"/>
                </a:solidFill>
                <a:latin typeface="+mn-lt"/>
              </a:rPr>
              <a:t> RF trend</a:t>
            </a:r>
          </a:p>
          <a:p>
            <a:pPr algn="l"/>
            <a:r>
              <a:rPr lang="en-GB" sz="2400" b="1" dirty="0" smtClean="0">
                <a:latin typeface="+mn-lt"/>
              </a:rPr>
              <a:t>    </a:t>
            </a:r>
            <a:r>
              <a:rPr lang="en-GB" sz="2400" b="1" dirty="0" smtClean="0">
                <a:solidFill>
                  <a:srgbClr val="00FFFF"/>
                </a:solidFill>
                <a:latin typeface="+mn-lt"/>
              </a:rPr>
              <a:t>0 RF trend</a:t>
            </a:r>
          </a:p>
          <a:p>
            <a:pPr algn="l"/>
            <a:r>
              <a:rPr lang="en-GB" sz="2400" b="1" dirty="0" smtClean="0">
                <a:solidFill>
                  <a:schemeClr val="accent2">
                    <a:lumMod val="75000"/>
                  </a:schemeClr>
                </a:solidFill>
                <a:latin typeface="+mn-lt"/>
              </a:rPr>
              <a:t>-</a:t>
            </a:r>
            <a:r>
              <a:rPr lang="en-GB" sz="2400" b="1" dirty="0" err="1" smtClean="0">
                <a:solidFill>
                  <a:schemeClr val="accent2">
                    <a:lumMod val="75000"/>
                  </a:schemeClr>
                </a:solidFill>
                <a:latin typeface="+mn-lt"/>
              </a:rPr>
              <a:t>ve</a:t>
            </a:r>
            <a:r>
              <a:rPr lang="en-GB" sz="2400" b="1" dirty="0" smtClean="0">
                <a:solidFill>
                  <a:schemeClr val="accent2">
                    <a:lumMod val="75000"/>
                  </a:schemeClr>
                </a:solidFill>
                <a:latin typeface="+mn-lt"/>
              </a:rPr>
              <a:t> RF trend</a:t>
            </a:r>
            <a:endParaRPr lang="en-GB" sz="2400" b="1" dirty="0">
              <a:solidFill>
                <a:schemeClr val="accent2">
                  <a:lumMod val="75000"/>
                </a:schemeClr>
              </a:solidFill>
              <a:latin typeface="+mn-lt"/>
            </a:endParaRPr>
          </a:p>
        </p:txBody>
      </p:sp>
      <p:sp>
        <p:nvSpPr>
          <p:cNvPr id="6" name="TextBox 5"/>
          <p:cNvSpPr txBox="1"/>
          <p:nvPr/>
        </p:nvSpPr>
        <p:spPr>
          <a:xfrm>
            <a:off x="1475656" y="3754809"/>
            <a:ext cx="1800200" cy="461665"/>
          </a:xfrm>
          <a:prstGeom prst="rect">
            <a:avLst/>
          </a:prstGeom>
          <a:solidFill>
            <a:schemeClr val="bg1"/>
          </a:solidFill>
        </p:spPr>
        <p:txBody>
          <a:bodyPr wrap="square" rtlCol="0">
            <a:spAutoFit/>
          </a:bodyPr>
          <a:lstStyle/>
          <a:p>
            <a:pPr algn="l"/>
            <a:r>
              <a:rPr lang="en-GB" sz="2400" b="1" dirty="0" smtClean="0">
                <a:solidFill>
                  <a:srgbClr val="66FF33"/>
                </a:solidFill>
                <a:latin typeface="+mn-lt"/>
              </a:rPr>
              <a:t>Use AR5 RF </a:t>
            </a:r>
            <a:endParaRPr lang="en-GB" sz="2400" b="1" dirty="0">
              <a:solidFill>
                <a:srgbClr val="66FF33"/>
              </a:solidFill>
              <a:latin typeface="+mn-lt"/>
            </a:endParaRPr>
          </a:p>
        </p:txBody>
      </p:sp>
      <p:sp>
        <p:nvSpPr>
          <p:cNvPr id="5" name="TextBox 4"/>
          <p:cNvSpPr txBox="1"/>
          <p:nvPr/>
        </p:nvSpPr>
        <p:spPr>
          <a:xfrm>
            <a:off x="7308304" y="548680"/>
            <a:ext cx="1547664" cy="2308324"/>
          </a:xfrm>
          <a:prstGeom prst="rect">
            <a:avLst/>
          </a:prstGeom>
          <a:noFill/>
        </p:spPr>
        <p:txBody>
          <a:bodyPr wrap="square" rtlCol="0">
            <a:spAutoFit/>
          </a:bodyPr>
          <a:lstStyle/>
          <a:p>
            <a:r>
              <a:rPr lang="en-GB" sz="2400" dirty="0" smtClean="0">
                <a:latin typeface="+mn-lt"/>
              </a:rPr>
              <a:t>Analysis using simple energy balance model</a:t>
            </a:r>
            <a:endParaRPr lang="en-GB" sz="2400" dirty="0">
              <a:latin typeface="+mn-lt"/>
            </a:endParaRPr>
          </a:p>
        </p:txBody>
      </p:sp>
      <p:sp>
        <p:nvSpPr>
          <p:cNvPr id="2" name="Rectangle 1"/>
          <p:cNvSpPr/>
          <p:nvPr/>
        </p:nvSpPr>
        <p:spPr bwMode="auto">
          <a:xfrm>
            <a:off x="7596336" y="3754809"/>
            <a:ext cx="1080120" cy="682303"/>
          </a:xfrm>
          <a:prstGeom prst="rect">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7596336" y="4437112"/>
            <a:ext cx="1080120" cy="1080120"/>
          </a:xfrm>
          <a:prstGeom prst="rect">
            <a:avLst/>
          </a:prstGeom>
          <a:solidFill>
            <a:schemeClr val="accent5">
              <a:lumMod val="50000"/>
            </a:schemeClr>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cxnSp>
        <p:nvCxnSpPr>
          <p:cNvPr id="8" name="Straight Arrow Connector 7"/>
          <p:cNvCxnSpPr/>
          <p:nvPr/>
        </p:nvCxnSpPr>
        <p:spPr bwMode="auto">
          <a:xfrm>
            <a:off x="8118648" y="4216474"/>
            <a:ext cx="0" cy="561789"/>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10" name="Straight Arrow Connector 9"/>
          <p:cNvCxnSpPr/>
          <p:nvPr/>
        </p:nvCxnSpPr>
        <p:spPr bwMode="auto">
          <a:xfrm>
            <a:off x="8100392" y="3515283"/>
            <a:ext cx="0" cy="561789"/>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9" name="TextBox 8"/>
          <p:cNvSpPr txBox="1"/>
          <p:nvPr/>
        </p:nvSpPr>
        <p:spPr>
          <a:xfrm>
            <a:off x="7344816" y="3140968"/>
            <a:ext cx="1547664" cy="400110"/>
          </a:xfrm>
          <a:prstGeom prst="rect">
            <a:avLst/>
          </a:prstGeom>
          <a:noFill/>
          <a:ln>
            <a:solidFill>
              <a:srgbClr val="FF0000"/>
            </a:solidFill>
          </a:ln>
        </p:spPr>
        <p:txBody>
          <a:bodyPr wrap="square" rtlCol="0">
            <a:spAutoFit/>
          </a:bodyPr>
          <a:lstStyle/>
          <a:p>
            <a:r>
              <a:rPr lang="en-GB" sz="2000" b="1" dirty="0" smtClean="0"/>
              <a:t>N=</a:t>
            </a:r>
            <a:r>
              <a:rPr lang="el-GR" sz="2000" b="1" dirty="0" smtClean="0"/>
              <a:t>Δ</a:t>
            </a:r>
            <a:r>
              <a:rPr lang="en-GB" sz="2000" b="1" dirty="0" smtClean="0"/>
              <a:t>F–Y</a:t>
            </a:r>
            <a:r>
              <a:rPr lang="el-GR" sz="2000" b="1" dirty="0" smtClean="0"/>
              <a:t>Δ</a:t>
            </a:r>
            <a:r>
              <a:rPr lang="en-GB" sz="2000" b="1" dirty="0" smtClean="0"/>
              <a:t>T</a:t>
            </a:r>
            <a:endParaRPr lang="en-GB" sz="2000" b="1" dirty="0"/>
          </a:p>
        </p:txBody>
      </p:sp>
      <p:sp>
        <p:nvSpPr>
          <p:cNvPr id="11" name="TextBox 10"/>
          <p:cNvSpPr txBox="1"/>
          <p:nvPr/>
        </p:nvSpPr>
        <p:spPr>
          <a:xfrm>
            <a:off x="8064388" y="4005064"/>
            <a:ext cx="540060" cy="523220"/>
          </a:xfrm>
          <a:prstGeom prst="rect">
            <a:avLst/>
          </a:prstGeom>
          <a:noFill/>
        </p:spPr>
        <p:txBody>
          <a:bodyPr wrap="square" rtlCol="0">
            <a:spAutoFit/>
          </a:bodyPr>
          <a:lstStyle/>
          <a:p>
            <a:r>
              <a:rPr lang="en-GB" sz="2800" b="1" dirty="0" smtClean="0"/>
              <a:t>D</a:t>
            </a:r>
            <a:endParaRPr lang="en-GB" sz="2800" b="1" dirty="0"/>
          </a:p>
        </p:txBody>
      </p:sp>
      <p:sp>
        <p:nvSpPr>
          <p:cNvPr id="13" name="TextBox 12"/>
          <p:cNvSpPr txBox="1"/>
          <p:nvPr/>
        </p:nvSpPr>
        <p:spPr>
          <a:xfrm flipH="1">
            <a:off x="107504" y="1537628"/>
            <a:ext cx="720080" cy="523220"/>
          </a:xfrm>
          <a:prstGeom prst="rect">
            <a:avLst/>
          </a:prstGeom>
          <a:noFill/>
        </p:spPr>
        <p:txBody>
          <a:bodyPr wrap="square" rtlCol="0">
            <a:spAutoFit/>
          </a:bodyPr>
          <a:lstStyle/>
          <a:p>
            <a:r>
              <a:rPr lang="en-GB" sz="2800" dirty="0" smtClean="0"/>
              <a:t>ΔT</a:t>
            </a:r>
            <a:endParaRPr lang="en-GB" sz="2800" dirty="0"/>
          </a:p>
        </p:txBody>
      </p:sp>
      <p:sp>
        <p:nvSpPr>
          <p:cNvPr id="14" name="TextBox 13"/>
          <p:cNvSpPr txBox="1"/>
          <p:nvPr/>
        </p:nvSpPr>
        <p:spPr>
          <a:xfrm flipH="1">
            <a:off x="16248" y="4596195"/>
            <a:ext cx="720080" cy="523220"/>
          </a:xfrm>
          <a:prstGeom prst="rect">
            <a:avLst/>
          </a:prstGeom>
          <a:noFill/>
        </p:spPr>
        <p:txBody>
          <a:bodyPr wrap="square" rtlCol="0">
            <a:spAutoFit/>
          </a:bodyPr>
          <a:lstStyle/>
          <a:p>
            <a:r>
              <a:rPr lang="en-GB" sz="2800" dirty="0"/>
              <a:t>N</a:t>
            </a:r>
          </a:p>
        </p:txBody>
      </p:sp>
      <p:sp>
        <p:nvSpPr>
          <p:cNvPr id="3" name="Rectangle 2"/>
          <p:cNvSpPr/>
          <p:nvPr/>
        </p:nvSpPr>
        <p:spPr>
          <a:xfrm>
            <a:off x="7626205" y="4031808"/>
            <a:ext cx="492443" cy="369332"/>
          </a:xfrm>
          <a:prstGeom prst="rect">
            <a:avLst/>
          </a:prstGeom>
        </p:spPr>
        <p:txBody>
          <a:bodyPr wrap="none">
            <a:spAutoFit/>
          </a:bodyPr>
          <a:lstStyle/>
          <a:p>
            <a:r>
              <a:rPr lang="el-GR" b="1" dirty="0"/>
              <a:t>Δ</a:t>
            </a:r>
            <a:r>
              <a:rPr lang="en-GB" b="1" dirty="0"/>
              <a:t>T</a:t>
            </a:r>
            <a:endParaRPr lang="en-GB" dirty="0"/>
          </a:p>
        </p:txBody>
      </p:sp>
      <p:sp>
        <p:nvSpPr>
          <p:cNvPr id="15" name="Rectangle 14"/>
          <p:cNvSpPr/>
          <p:nvPr/>
        </p:nvSpPr>
        <p:spPr>
          <a:xfrm>
            <a:off x="7632668" y="5003884"/>
            <a:ext cx="587020" cy="369332"/>
          </a:xfrm>
          <a:prstGeom prst="rect">
            <a:avLst/>
          </a:prstGeom>
        </p:spPr>
        <p:txBody>
          <a:bodyPr wrap="none">
            <a:spAutoFit/>
          </a:bodyPr>
          <a:lstStyle/>
          <a:p>
            <a:r>
              <a:rPr lang="el-GR" b="1" dirty="0">
                <a:solidFill>
                  <a:schemeClr val="bg1"/>
                </a:solidFill>
              </a:rPr>
              <a:t>Δ</a:t>
            </a:r>
            <a:r>
              <a:rPr lang="en-GB" b="1" dirty="0" smtClean="0">
                <a:solidFill>
                  <a:schemeClr val="bg1"/>
                </a:solidFill>
              </a:rPr>
              <a:t>T</a:t>
            </a:r>
            <a:r>
              <a:rPr lang="en-GB" b="1" baseline="-25000" dirty="0" smtClean="0">
                <a:solidFill>
                  <a:schemeClr val="bg1"/>
                </a:solidFill>
              </a:rPr>
              <a:t>d</a:t>
            </a:r>
            <a:endParaRPr lang="en-GB" baseline="-25000" dirty="0">
              <a:solidFill>
                <a:schemeClr val="bg1"/>
              </a:solidFill>
            </a:endParaRPr>
          </a:p>
        </p:txBody>
      </p:sp>
    </p:spTree>
    <p:extLst>
      <p:ext uri="{BB962C8B-B14F-4D97-AF65-F5344CB8AC3E}">
        <p14:creationId xmlns:p14="http://schemas.microsoft.com/office/powerpoint/2010/main" val="33174691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7568" y="274638"/>
            <a:ext cx="6499232" cy="850106"/>
          </a:xfrm>
        </p:spPr>
        <p:txBody>
          <a:bodyPr/>
          <a:lstStyle/>
          <a:p>
            <a:r>
              <a:rPr lang="en-GB" sz="3600" dirty="0" smtClean="0">
                <a:solidFill>
                  <a:srgbClr val="0B33B5"/>
                </a:solidFill>
                <a:latin typeface="Calibri" pitchFamily="34" charset="0"/>
                <a:cs typeface="Calibri" pitchFamily="34" charset="0"/>
              </a:rPr>
              <a:t>Updated CERES </a:t>
            </a:r>
            <a:r>
              <a:rPr lang="en-GB" sz="3600" dirty="0" smtClean="0">
                <a:solidFill>
                  <a:srgbClr val="0B33B5"/>
                </a:solidFill>
                <a:latin typeface="Calibri" pitchFamily="34" charset="0"/>
                <a:cs typeface="Calibri" pitchFamily="34" charset="0"/>
                <a:sym typeface="Wingdings" pitchFamily="2" charset="2"/>
              </a:rPr>
              <a:t>satellite data</a:t>
            </a:r>
            <a:endParaRPr lang="en-GB" sz="3600" dirty="0">
              <a:solidFill>
                <a:srgbClr val="0B33B5"/>
              </a:solidFill>
              <a:latin typeface="Calibri" pitchFamily="34" charset="0"/>
              <a:cs typeface="Calibri" pitchFamily="34" charset="0"/>
            </a:endParaRPr>
          </a:p>
        </p:txBody>
      </p:sp>
      <p:pic>
        <p:nvPicPr>
          <p:cNvPr id="535554" name="Picture 2"/>
          <p:cNvPicPr>
            <a:picLocks noChangeAspect="1" noChangeArrowheads="1"/>
          </p:cNvPicPr>
          <p:nvPr/>
        </p:nvPicPr>
        <p:blipFill>
          <a:blip r:embed="rId2" cstate="print"/>
          <a:srcRect/>
          <a:stretch>
            <a:fillRect/>
          </a:stretch>
        </p:blipFill>
        <p:spPr bwMode="auto">
          <a:xfrm>
            <a:off x="2987824" y="991424"/>
            <a:ext cx="6048672" cy="5352623"/>
          </a:xfrm>
          <a:prstGeom prst="rect">
            <a:avLst/>
          </a:prstGeom>
          <a:noFill/>
          <a:ln w="9525" cap="flat" cmpd="sng" algn="ctr">
            <a:noFill/>
            <a:prstDash val="solid"/>
            <a:miter lim="800000"/>
            <a:headEnd/>
            <a:tailEnd/>
          </a:ln>
        </p:spPr>
      </p:pic>
      <p:sp>
        <p:nvSpPr>
          <p:cNvPr id="6" name="TextBox 5"/>
          <p:cNvSpPr txBox="1"/>
          <p:nvPr/>
        </p:nvSpPr>
        <p:spPr>
          <a:xfrm>
            <a:off x="251520" y="1406381"/>
            <a:ext cx="2808312" cy="5324535"/>
          </a:xfrm>
          <a:prstGeom prst="rect">
            <a:avLst/>
          </a:prstGeom>
          <a:noFill/>
        </p:spPr>
        <p:txBody>
          <a:bodyPr wrap="square" rtlCol="0">
            <a:spAutoFit/>
          </a:bodyPr>
          <a:lstStyle/>
          <a:p>
            <a:pPr algn="l">
              <a:buFont typeface="Arial" pitchFamily="34" charset="0"/>
              <a:buChar char="•"/>
            </a:pPr>
            <a:r>
              <a:rPr lang="en-GB" sz="2400" dirty="0" smtClean="0">
                <a:solidFill>
                  <a:schemeClr val="tx1"/>
                </a:solidFill>
                <a:latin typeface="Calibri" pitchFamily="34" charset="0"/>
                <a:cs typeface="Calibri" pitchFamily="34" charset="0"/>
              </a:rPr>
              <a:t>  Issues with </a:t>
            </a:r>
            <a:r>
              <a:rPr lang="en-GB" sz="2400" dirty="0" smtClean="0">
                <a:latin typeface="Calibri" pitchFamily="34" charset="0"/>
                <a:cs typeface="Calibri" pitchFamily="34" charset="0"/>
              </a:rPr>
              <a:t>sampling, radiance to flux conversion, calibration, </a:t>
            </a:r>
            <a:r>
              <a:rPr lang="en-GB" sz="2400" dirty="0" err="1" smtClean="0">
                <a:latin typeface="Calibri" pitchFamily="34" charset="0"/>
                <a:cs typeface="Calibri" pitchFamily="34" charset="0"/>
              </a:rPr>
              <a:t>etc</a:t>
            </a:r>
            <a:endParaRPr lang="en-GB" sz="2400" dirty="0" smtClean="0">
              <a:latin typeface="Calibri" pitchFamily="34" charset="0"/>
              <a:cs typeface="Calibri" pitchFamily="34" charset="0"/>
            </a:endParaRPr>
          </a:p>
          <a:p>
            <a:pPr algn="l">
              <a:buFont typeface="Arial" pitchFamily="34" charset="0"/>
              <a:buChar char="•"/>
            </a:pPr>
            <a:endParaRPr lang="en-GB" sz="2400" dirty="0">
              <a:solidFill>
                <a:schemeClr val="tx1"/>
              </a:solidFill>
              <a:latin typeface="Calibri" pitchFamily="34" charset="0"/>
              <a:cs typeface="Calibri" pitchFamily="34" charset="0"/>
            </a:endParaRPr>
          </a:p>
          <a:p>
            <a:pPr algn="l">
              <a:buFont typeface="Arial" pitchFamily="34" charset="0"/>
              <a:buChar char="•"/>
            </a:pPr>
            <a:r>
              <a:rPr lang="en-GB" sz="2400" dirty="0" smtClean="0">
                <a:solidFill>
                  <a:schemeClr val="tx1"/>
                </a:solidFill>
                <a:latin typeface="Calibri" pitchFamily="34" charset="0"/>
                <a:cs typeface="Calibri" pitchFamily="34" charset="0"/>
              </a:rPr>
              <a:t>  Correction for degradation of shortwave filter</a:t>
            </a:r>
          </a:p>
          <a:p>
            <a:pPr algn="l">
              <a:buFont typeface="Arial" pitchFamily="34" charset="0"/>
              <a:buChar char="•"/>
            </a:pPr>
            <a:endParaRPr lang="en-GB" sz="2400" dirty="0" smtClean="0">
              <a:solidFill>
                <a:schemeClr val="tx1"/>
              </a:solidFill>
              <a:latin typeface="Calibri" pitchFamily="34" charset="0"/>
              <a:cs typeface="Calibri" pitchFamily="34" charset="0"/>
            </a:endParaRPr>
          </a:p>
          <a:p>
            <a:pPr algn="l">
              <a:buFont typeface="Arial" pitchFamily="34" charset="0"/>
              <a:buChar char="•"/>
            </a:pPr>
            <a:r>
              <a:rPr lang="en-GB" sz="2400" dirty="0" smtClean="0">
                <a:solidFill>
                  <a:schemeClr val="tx1"/>
                </a:solidFill>
                <a:latin typeface="Calibri" pitchFamily="34" charset="0"/>
                <a:cs typeface="Calibri" pitchFamily="34" charset="0"/>
              </a:rPr>
              <a:t>  Correction also improves physical consistency of  trends in daytime </a:t>
            </a:r>
            <a:r>
              <a:rPr lang="en-GB" sz="2400" dirty="0" err="1" smtClean="0">
                <a:solidFill>
                  <a:schemeClr val="tx1"/>
                </a:solidFill>
                <a:latin typeface="Calibri" pitchFamily="34" charset="0"/>
                <a:cs typeface="Calibri" pitchFamily="34" charset="0"/>
              </a:rPr>
              <a:t>longwave</a:t>
            </a:r>
            <a:endParaRPr lang="en-GB" sz="2400" dirty="0" smtClean="0">
              <a:solidFill>
                <a:schemeClr val="tx1"/>
              </a:solidFill>
              <a:latin typeface="Calibri" pitchFamily="34" charset="0"/>
              <a:cs typeface="Calibri" pitchFamily="34" charset="0"/>
            </a:endParaRPr>
          </a:p>
        </p:txBody>
      </p:sp>
      <p:pic>
        <p:nvPicPr>
          <p:cNvPr id="5" name="Picture 2" descr="Image: Terra Satellite"/>
          <p:cNvPicPr>
            <a:picLocks noChangeAspect="1" noChangeArrowheads="1"/>
          </p:cNvPicPr>
          <p:nvPr/>
        </p:nvPicPr>
        <p:blipFill>
          <a:blip r:embed="rId3" cstate="print"/>
          <a:srcRect/>
          <a:stretch>
            <a:fillRect/>
          </a:stretch>
        </p:blipFill>
        <p:spPr bwMode="auto">
          <a:xfrm>
            <a:off x="0" y="0"/>
            <a:ext cx="2187568" cy="1340768"/>
          </a:xfrm>
          <a:prstGeom prst="rect">
            <a:avLst/>
          </a:prstGeom>
          <a:noFill/>
        </p:spPr>
      </p:pic>
      <p:sp>
        <p:nvSpPr>
          <p:cNvPr id="3" name="TextBox 2"/>
          <p:cNvSpPr txBox="1"/>
          <p:nvPr/>
        </p:nvSpPr>
        <p:spPr>
          <a:xfrm>
            <a:off x="2987824" y="6344047"/>
            <a:ext cx="5688632" cy="338554"/>
          </a:xfrm>
          <a:prstGeom prst="rect">
            <a:avLst/>
          </a:prstGeom>
          <a:noFill/>
        </p:spPr>
        <p:txBody>
          <a:bodyPr wrap="square" rtlCol="0">
            <a:spAutoFit/>
          </a:bodyPr>
          <a:lstStyle/>
          <a:p>
            <a:r>
              <a:rPr lang="en-GB" sz="1600" dirty="0" smtClean="0">
                <a:solidFill>
                  <a:schemeClr val="bg1">
                    <a:lumMod val="50000"/>
                  </a:schemeClr>
                </a:solidFill>
              </a:rPr>
              <a:t>We used version CERES_EBAF-TOA_Ed2.6r; currently v2.8</a:t>
            </a:r>
            <a:endParaRPr lang="en-GB" sz="1600" dirty="0">
              <a:solidFill>
                <a:schemeClr val="bg1">
                  <a:lumMod val="50000"/>
                </a:schemeClr>
              </a:solidFill>
            </a:endParaRPr>
          </a:p>
        </p:txBody>
      </p:sp>
    </p:spTree>
    <p:extLst>
      <p:ext uri="{BB962C8B-B14F-4D97-AF65-F5344CB8AC3E}">
        <p14:creationId xmlns:p14="http://schemas.microsoft.com/office/powerpoint/2010/main" val="3254490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3600" dirty="0" smtClean="0">
                <a:solidFill>
                  <a:srgbClr val="002060"/>
                </a:solidFill>
              </a:rPr>
              <a:t>Is the temperature record wrong or are computer models inaccurate?</a:t>
            </a:r>
            <a:endParaRPr lang="en-GB" sz="3600" dirty="0">
              <a:solidFill>
                <a:srgbClr val="00206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28800"/>
            <a:ext cx="6558801"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bwMode="auto">
          <a:xfrm>
            <a:off x="4139952" y="2708920"/>
            <a:ext cx="1944216" cy="1080120"/>
          </a:xfrm>
          <a:prstGeom prst="ellipse">
            <a:avLst/>
          </a:prstGeom>
          <a:noFill/>
          <a:ln w="38100" cap="flat" cmpd="sng" algn="ctr">
            <a:solidFill>
              <a:srgbClr val="FF00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a:endParaRPr lang="en-GB" sz="8600">
              <a:solidFill>
                <a:srgbClr val="FFFFFF"/>
              </a:solidFill>
              <a:latin typeface="Rdg Vesta" pitchFamily="50" charset="0"/>
            </a:endParaRPr>
          </a:p>
        </p:txBody>
      </p:sp>
      <p:cxnSp>
        <p:nvCxnSpPr>
          <p:cNvPr id="6" name="Straight Arrow Connector 5"/>
          <p:cNvCxnSpPr/>
          <p:nvPr/>
        </p:nvCxnSpPr>
        <p:spPr bwMode="auto">
          <a:xfrm>
            <a:off x="6228184" y="1628800"/>
            <a:ext cx="0" cy="1620180"/>
          </a:xfrm>
          <a:prstGeom prst="straightConnector1">
            <a:avLst/>
          </a:prstGeom>
          <a:solidFill>
            <a:schemeClr val="accent1"/>
          </a:solidFill>
          <a:ln w="76200" cap="flat" cmpd="sng" algn="ctr">
            <a:solidFill>
              <a:schemeClr val="accent5">
                <a:lumMod val="75000"/>
              </a:schemeClr>
            </a:solidFill>
            <a:prstDash val="solid"/>
            <a:round/>
            <a:headEnd type="arrow"/>
            <a:tailEnd type="arrow"/>
          </a:ln>
          <a:effectLst/>
        </p:spPr>
      </p:cxnSp>
      <p:sp>
        <p:nvSpPr>
          <p:cNvPr id="8" name="TextBox 7"/>
          <p:cNvSpPr txBox="1"/>
          <p:nvPr/>
        </p:nvSpPr>
        <p:spPr>
          <a:xfrm>
            <a:off x="6516216" y="1268760"/>
            <a:ext cx="2304256" cy="1938992"/>
          </a:xfrm>
          <a:prstGeom prst="rect">
            <a:avLst/>
          </a:prstGeom>
          <a:noFill/>
          <a:ln>
            <a:solidFill>
              <a:schemeClr val="accent5">
                <a:lumMod val="75000"/>
              </a:schemeClr>
            </a:solidFill>
          </a:ln>
        </p:spPr>
        <p:txBody>
          <a:bodyPr wrap="square" rtlCol="0">
            <a:spAutoFit/>
          </a:bodyPr>
          <a:lstStyle/>
          <a:p>
            <a:pPr algn="l"/>
            <a:r>
              <a:rPr lang="en-GB" sz="2000" dirty="0" smtClean="0">
                <a:latin typeface="+mn-lt"/>
              </a:rPr>
              <a:t>Can comparisons tell us about how sensitive climate is to radiative forcing? e.g. </a:t>
            </a:r>
            <a:r>
              <a:rPr lang="en-GB" sz="2000" dirty="0" smtClean="0">
                <a:latin typeface="+mn-lt"/>
                <a:hlinkClick r:id="rId3"/>
              </a:rPr>
              <a:t>Otto et al. (2013) </a:t>
            </a:r>
            <a:r>
              <a:rPr lang="en-GB" dirty="0" smtClean="0">
                <a:latin typeface="+mn-lt"/>
                <a:hlinkClick r:id="rId3"/>
              </a:rPr>
              <a:t>Nature </a:t>
            </a:r>
            <a:r>
              <a:rPr lang="en-GB" dirty="0" err="1" smtClean="0">
                <a:latin typeface="+mn-lt"/>
                <a:hlinkClick r:id="rId3"/>
              </a:rPr>
              <a:t>Geosci</a:t>
            </a:r>
            <a:endParaRPr lang="en-GB" dirty="0">
              <a:latin typeface="+mn-lt"/>
            </a:endParaRPr>
          </a:p>
        </p:txBody>
      </p:sp>
      <p:sp>
        <p:nvSpPr>
          <p:cNvPr id="10" name="TextBox 9"/>
          <p:cNvSpPr txBox="1"/>
          <p:nvPr/>
        </p:nvSpPr>
        <p:spPr>
          <a:xfrm>
            <a:off x="6515040" y="3429000"/>
            <a:ext cx="2304256" cy="2862322"/>
          </a:xfrm>
          <a:prstGeom prst="rect">
            <a:avLst/>
          </a:prstGeom>
          <a:noFill/>
          <a:ln>
            <a:solidFill>
              <a:srgbClr val="FF0000"/>
            </a:solidFill>
          </a:ln>
        </p:spPr>
        <p:txBody>
          <a:bodyPr wrap="square" rtlCol="0">
            <a:spAutoFit/>
          </a:bodyPr>
          <a:lstStyle/>
          <a:p>
            <a:pPr algn="l"/>
            <a:r>
              <a:rPr lang="en-GB" sz="2000" dirty="0" smtClean="0">
                <a:latin typeface="+mn-lt"/>
              </a:rPr>
              <a:t>Spatial infilling of data gaps influences trends in surface temperature (</a:t>
            </a:r>
            <a:r>
              <a:rPr lang="en-GB" sz="2000" dirty="0" err="1" smtClean="0">
                <a:latin typeface="+mn-lt"/>
                <a:hlinkClick r:id="rId4"/>
              </a:rPr>
              <a:t>Cowtan</a:t>
            </a:r>
            <a:r>
              <a:rPr lang="en-GB" sz="2000" dirty="0" smtClean="0">
                <a:latin typeface="+mn-lt"/>
                <a:hlinkClick r:id="rId4"/>
              </a:rPr>
              <a:t> </a:t>
            </a:r>
            <a:r>
              <a:rPr lang="en-GB" sz="2000" dirty="0">
                <a:latin typeface="+mn-lt"/>
                <a:hlinkClick r:id="rId4"/>
              </a:rPr>
              <a:t>&amp;</a:t>
            </a:r>
            <a:r>
              <a:rPr lang="en-GB" sz="2000" dirty="0" smtClean="0">
                <a:latin typeface="+mn-lt"/>
                <a:hlinkClick r:id="rId4"/>
              </a:rPr>
              <a:t> Way, 2013 QJRMS</a:t>
            </a:r>
            <a:r>
              <a:rPr lang="en-GB" sz="2000" dirty="0" smtClean="0">
                <a:latin typeface="+mn-lt"/>
              </a:rPr>
              <a:t>) and ocean heat content (</a:t>
            </a:r>
            <a:r>
              <a:rPr lang="en-GB" sz="2000" dirty="0" smtClean="0">
                <a:latin typeface="+mn-lt"/>
                <a:hlinkClick r:id="rId5"/>
              </a:rPr>
              <a:t>Lyman &amp; Johnson 2014 J. </a:t>
            </a:r>
            <a:r>
              <a:rPr lang="en-GB" sz="2000" dirty="0" err="1" smtClean="0">
                <a:latin typeface="+mn-lt"/>
                <a:hlinkClick r:id="rId5"/>
              </a:rPr>
              <a:t>Clim</a:t>
            </a:r>
            <a:r>
              <a:rPr lang="en-GB" sz="2000" dirty="0" smtClean="0">
                <a:latin typeface="+mn-lt"/>
                <a:hlinkClick r:id="rId5"/>
              </a:rPr>
              <a:t>.) </a:t>
            </a:r>
            <a:endParaRPr lang="en-GB" sz="2000" dirty="0">
              <a:latin typeface="+mn-lt"/>
            </a:endParaRPr>
          </a:p>
        </p:txBody>
      </p:sp>
      <p:cxnSp>
        <p:nvCxnSpPr>
          <p:cNvPr id="11" name="Straight Arrow Connector 10"/>
          <p:cNvCxnSpPr/>
          <p:nvPr/>
        </p:nvCxnSpPr>
        <p:spPr bwMode="auto">
          <a:xfrm flipH="1" flipV="1">
            <a:off x="5940152" y="3645024"/>
            <a:ext cx="574888" cy="504056"/>
          </a:xfrm>
          <a:prstGeom prst="straightConnector1">
            <a:avLst/>
          </a:prstGeom>
          <a:solidFill>
            <a:schemeClr val="accent1"/>
          </a:solidFill>
          <a:ln w="25400" cap="flat" cmpd="sng" algn="ctr">
            <a:solidFill>
              <a:srgbClr val="FF0000"/>
            </a:solidFill>
            <a:prstDash val="solid"/>
            <a:round/>
            <a:headEnd type="none" w="med" len="med"/>
            <a:tailEnd type="arrow"/>
          </a:ln>
          <a:effectLst/>
        </p:spPr>
      </p:cxnSp>
      <p:sp>
        <p:nvSpPr>
          <p:cNvPr id="14" name="TextBox 13"/>
          <p:cNvSpPr txBox="1"/>
          <p:nvPr/>
        </p:nvSpPr>
        <p:spPr>
          <a:xfrm>
            <a:off x="2915817" y="4797152"/>
            <a:ext cx="3168352" cy="369332"/>
          </a:xfrm>
          <a:prstGeom prst="rect">
            <a:avLst/>
          </a:prstGeom>
          <a:solidFill>
            <a:schemeClr val="bg1"/>
          </a:solidFill>
        </p:spPr>
        <p:txBody>
          <a:bodyPr wrap="square" rtlCol="0">
            <a:spAutoFit/>
          </a:bodyPr>
          <a:lstStyle/>
          <a:p>
            <a:r>
              <a:rPr lang="en-GB" dirty="0" smtClean="0"/>
              <a:t>           Graph by </a:t>
            </a:r>
            <a:r>
              <a:rPr lang="en-GB" dirty="0" err="1" smtClean="0"/>
              <a:t>Chunlei</a:t>
            </a:r>
            <a:r>
              <a:rPr lang="en-GB" dirty="0" smtClean="0"/>
              <a:t> Liu</a:t>
            </a:r>
            <a:endParaRPr lang="en-GB" dirty="0"/>
          </a:p>
        </p:txBody>
      </p:sp>
    </p:spTree>
    <p:extLst>
      <p:ext uri="{BB962C8B-B14F-4D97-AF65-F5344CB8AC3E}">
        <p14:creationId xmlns:p14="http://schemas.microsoft.com/office/powerpoint/2010/main" val="82759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descr="http://journals.ametsoc.org/na101/home/literatum/publisher/ams/journals/content/clim/2006/15200442-19.16/jcli3838.1/production/images/large/i1520-0442-19-16-4028-f07.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27570"/>
            <a:ext cx="5472608" cy="37857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55776" y="4869160"/>
            <a:ext cx="3024336" cy="369332"/>
          </a:xfrm>
          <a:prstGeom prst="rect">
            <a:avLst/>
          </a:prstGeom>
          <a:noFill/>
        </p:spPr>
        <p:txBody>
          <a:bodyPr wrap="square" rtlCol="0">
            <a:spAutoFit/>
          </a:bodyPr>
          <a:lstStyle/>
          <a:p>
            <a:r>
              <a:rPr lang="en-GB" dirty="0" smtClean="0">
                <a:hlinkClick r:id="rId3"/>
              </a:rPr>
              <a:t>Wong et al. (2006) J </a:t>
            </a:r>
            <a:r>
              <a:rPr lang="en-GB" dirty="0" err="1" smtClean="0">
                <a:hlinkClick r:id="rId3"/>
              </a:rPr>
              <a:t>Clim</a:t>
            </a:r>
            <a:endParaRPr lang="en-GB" dirty="0"/>
          </a:p>
        </p:txBody>
      </p:sp>
    </p:spTree>
    <p:extLst>
      <p:ext uri="{BB962C8B-B14F-4D97-AF65-F5344CB8AC3E}">
        <p14:creationId xmlns:p14="http://schemas.microsoft.com/office/powerpoint/2010/main" val="33774046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67544" y="152400"/>
            <a:ext cx="7416824" cy="584775"/>
          </a:xfrm>
          <a:prstGeom prst="rect">
            <a:avLst/>
          </a:prstGeom>
          <a:noFill/>
          <a:ln w="9525">
            <a:noFill/>
            <a:miter lim="800000"/>
            <a:headEnd/>
            <a:tailEnd/>
          </a:ln>
        </p:spPr>
        <p:txBody>
          <a:bodyPr wrap="square">
            <a:spAutoFit/>
          </a:bodyPr>
          <a:lstStyle/>
          <a:p>
            <a:pPr>
              <a:spcBef>
                <a:spcPct val="50000"/>
              </a:spcBef>
            </a:pPr>
            <a:r>
              <a:rPr lang="en-GB" sz="3200" dirty="0" smtClean="0">
                <a:solidFill>
                  <a:srgbClr val="0070C0"/>
                </a:solidFill>
                <a:latin typeface="Calibri" pitchFamily="34" charset="0"/>
                <a:cs typeface="Calibri" pitchFamily="34" charset="0"/>
              </a:rPr>
              <a:t>Simple model for global precipitation</a:t>
            </a:r>
            <a:endParaRPr lang="en-GB" sz="3200" dirty="0">
              <a:solidFill>
                <a:srgbClr val="0070C0"/>
              </a:solidFill>
              <a:latin typeface="Calibri" pitchFamily="34" charset="0"/>
              <a:cs typeface="Calibri" pitchFamily="34" charset="0"/>
            </a:endParaRP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70364" y="1403234"/>
            <a:ext cx="1435100" cy="65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4"/>
          <a:srcRect/>
          <a:stretch>
            <a:fillRect/>
          </a:stretch>
        </p:blipFill>
        <p:spPr bwMode="auto">
          <a:xfrm>
            <a:off x="971600" y="1340768"/>
            <a:ext cx="6120680" cy="5194118"/>
          </a:xfrm>
          <a:prstGeom prst="rect">
            <a:avLst/>
          </a:prstGeom>
          <a:noFill/>
          <a:ln w="9525">
            <a:noFill/>
            <a:miter lim="800000"/>
            <a:headEnd/>
            <a:tailEnd/>
          </a:ln>
        </p:spPr>
      </p:pic>
      <p:sp>
        <p:nvSpPr>
          <p:cNvPr id="3" name="TextBox 2"/>
          <p:cNvSpPr txBox="1"/>
          <p:nvPr/>
        </p:nvSpPr>
        <p:spPr>
          <a:xfrm>
            <a:off x="1979712" y="1543432"/>
            <a:ext cx="2448272" cy="2677656"/>
          </a:xfrm>
          <a:prstGeom prst="rect">
            <a:avLst/>
          </a:prstGeom>
          <a:solidFill>
            <a:schemeClr val="bg1"/>
          </a:solidFill>
          <a:ln w="19050">
            <a:solidFill>
              <a:schemeClr val="bg1"/>
            </a:solidFill>
          </a:ln>
        </p:spPr>
        <p:txBody>
          <a:bodyPr wrap="square" rtlCol="0">
            <a:spAutoFit/>
          </a:bodyPr>
          <a:lstStyle/>
          <a:p>
            <a:r>
              <a:rPr lang="en-GB" sz="2400" b="1" dirty="0" smtClean="0">
                <a:solidFill>
                  <a:srgbClr val="FF0000"/>
                </a:solidFill>
                <a:latin typeface="Calibri" pitchFamily="34" charset="0"/>
              </a:rPr>
              <a:t>Observations</a:t>
            </a:r>
          </a:p>
          <a:p>
            <a:r>
              <a:rPr lang="en-GB" sz="2400" dirty="0" smtClean="0">
                <a:latin typeface="Calibri" pitchFamily="34" charset="0"/>
              </a:rPr>
              <a:t>Simulations:</a:t>
            </a:r>
          </a:p>
          <a:p>
            <a:endParaRPr lang="en-GB" sz="2400" b="1" dirty="0" smtClean="0">
              <a:solidFill>
                <a:schemeClr val="tx1">
                  <a:lumMod val="65000"/>
                  <a:lumOff val="35000"/>
                </a:schemeClr>
              </a:solidFill>
              <a:latin typeface="Calibri" pitchFamily="34" charset="0"/>
            </a:endParaRPr>
          </a:p>
          <a:p>
            <a:r>
              <a:rPr lang="en-GB" sz="2400" b="1" dirty="0" smtClean="0">
                <a:solidFill>
                  <a:schemeClr val="tx1">
                    <a:lumMod val="65000"/>
                    <a:lumOff val="35000"/>
                  </a:schemeClr>
                </a:solidFill>
                <a:latin typeface="Calibri" pitchFamily="34" charset="0"/>
              </a:rPr>
              <a:t>Simulations:</a:t>
            </a:r>
          </a:p>
          <a:p>
            <a:pPr algn="r"/>
            <a:r>
              <a:rPr lang="en-GB" sz="2400" b="1" dirty="0" smtClean="0">
                <a:solidFill>
                  <a:srgbClr val="0000FF"/>
                </a:solidFill>
                <a:latin typeface="Calibri" pitchFamily="34" charset="0"/>
              </a:rPr>
              <a:t>RCP 8.5</a:t>
            </a:r>
          </a:p>
          <a:p>
            <a:r>
              <a:rPr lang="en-GB" sz="2400" b="1" dirty="0" smtClean="0">
                <a:solidFill>
                  <a:schemeClr val="tx1"/>
                </a:solidFill>
                <a:latin typeface="Calibri" pitchFamily="34" charset="0"/>
              </a:rPr>
              <a:t>Historical</a:t>
            </a:r>
            <a:endParaRPr lang="en-GB" sz="2400" b="1" dirty="0" smtClean="0">
              <a:solidFill>
                <a:srgbClr val="0000FF"/>
              </a:solidFill>
              <a:latin typeface="Calibri" pitchFamily="34" charset="0"/>
            </a:endParaRPr>
          </a:p>
          <a:p>
            <a:pPr algn="r"/>
            <a:r>
              <a:rPr lang="en-GB" sz="2400" b="1" dirty="0" smtClean="0">
                <a:solidFill>
                  <a:srgbClr val="008000"/>
                </a:solidFill>
                <a:latin typeface="Calibri" pitchFamily="34" charset="0"/>
              </a:rPr>
              <a:t>RCP 4.5</a:t>
            </a:r>
            <a:endParaRPr lang="en-GB" sz="2400" b="1" dirty="0">
              <a:solidFill>
                <a:srgbClr val="008000"/>
              </a:solidFill>
              <a:latin typeface="Calibri" pitchFamily="34" charset="0"/>
            </a:endParaRPr>
          </a:p>
        </p:txBody>
      </p:sp>
      <p:pic>
        <p:nvPicPr>
          <p:cNvPr id="8" name="Picture 6" descr="noaaSu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0282" y="836712"/>
            <a:ext cx="1745117" cy="1708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0283" y="2836168"/>
            <a:ext cx="1734983" cy="16009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8" descr="smo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6976"/>
          <a:stretch/>
        </p:blipFill>
        <p:spPr bwMode="auto">
          <a:xfrm>
            <a:off x="7170283" y="4725144"/>
            <a:ext cx="1770518" cy="1584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013715" y="5661248"/>
            <a:ext cx="3286477" cy="369332"/>
          </a:xfrm>
          <a:prstGeom prst="rect">
            <a:avLst/>
          </a:prstGeom>
          <a:solidFill>
            <a:schemeClr val="bg1"/>
          </a:solidFill>
        </p:spPr>
        <p:txBody>
          <a:bodyPr wrap="none">
            <a:spAutoFit/>
          </a:bodyPr>
          <a:lstStyle/>
          <a:p>
            <a:r>
              <a:rPr lang="en-GB" sz="1800" kern="0" dirty="0">
                <a:solidFill>
                  <a:srgbClr val="000000"/>
                </a:solidFill>
                <a:latin typeface="Calibri" pitchFamily="34" charset="0"/>
                <a:hlinkClick r:id="rId8"/>
              </a:rPr>
              <a:t>Allan et al. (2013) </a:t>
            </a:r>
            <a:r>
              <a:rPr lang="en-GB" sz="1800" kern="0" dirty="0" err="1">
                <a:solidFill>
                  <a:srgbClr val="000000"/>
                </a:solidFill>
                <a:latin typeface="Calibri" pitchFamily="34" charset="0"/>
                <a:hlinkClick r:id="rId8"/>
              </a:rPr>
              <a:t>Surv</a:t>
            </a:r>
            <a:r>
              <a:rPr lang="en-GB" sz="1800" kern="0" dirty="0">
                <a:solidFill>
                  <a:srgbClr val="000000"/>
                </a:solidFill>
                <a:latin typeface="Calibri" pitchFamily="34" charset="0"/>
                <a:hlinkClick r:id="rId8"/>
              </a:rPr>
              <a:t>. </a:t>
            </a:r>
            <a:r>
              <a:rPr lang="en-GB" sz="1800" kern="0" dirty="0" err="1">
                <a:solidFill>
                  <a:srgbClr val="000000"/>
                </a:solidFill>
                <a:latin typeface="Calibri" pitchFamily="34" charset="0"/>
                <a:hlinkClick r:id="rId8"/>
              </a:rPr>
              <a:t>Geophys</a:t>
            </a:r>
            <a:r>
              <a:rPr lang="en-GB" sz="1800" kern="0" dirty="0">
                <a:solidFill>
                  <a:srgbClr val="000000"/>
                </a:solidFill>
                <a:latin typeface="Calibri" pitchFamily="34" charset="0"/>
                <a:hlinkClick r:id="rId8"/>
              </a:rPr>
              <a:t> </a:t>
            </a:r>
            <a:endParaRPr lang="en-GB" sz="1800" dirty="0"/>
          </a:p>
        </p:txBody>
      </p:sp>
      <p:sp>
        <p:nvSpPr>
          <p:cNvPr id="2" name="TextBox 1"/>
          <p:cNvSpPr txBox="1"/>
          <p:nvPr/>
        </p:nvSpPr>
        <p:spPr>
          <a:xfrm>
            <a:off x="-1116632" y="3471391"/>
            <a:ext cx="5040560"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400" dirty="0" smtClean="0">
                <a:solidFill>
                  <a:schemeClr val="tx1"/>
                </a:solidFill>
                <a:latin typeface="Calibri" pitchFamily="34" charset="0"/>
              </a:rPr>
              <a:t>Global mean Precipitation change (%)</a:t>
            </a:r>
            <a:endParaRPr lang="en-GB" sz="2400" dirty="0">
              <a:solidFill>
                <a:schemeClr val="tx1"/>
              </a:solidFill>
              <a:latin typeface="Calibri" pitchFamily="34" charset="0"/>
            </a:endParaRPr>
          </a:p>
        </p:txBody>
      </p:sp>
      <p:pic>
        <p:nvPicPr>
          <p:cNvPr id="5122"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9387" t="18072" b="19323"/>
          <a:stretch/>
        </p:blipFill>
        <p:spPr bwMode="auto">
          <a:xfrm>
            <a:off x="1864894" y="1403234"/>
            <a:ext cx="5031627" cy="5454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99592" y="836712"/>
            <a:ext cx="5256584" cy="461665"/>
          </a:xfrm>
          <a:prstGeom prst="rect">
            <a:avLst/>
          </a:prstGeom>
          <a:noFill/>
        </p:spPr>
        <p:txBody>
          <a:bodyPr wrap="square" rtlCol="0">
            <a:spAutoFit/>
          </a:bodyPr>
          <a:lstStyle/>
          <a:p>
            <a:r>
              <a:rPr lang="en-GB" sz="2400" dirty="0" smtClean="0">
                <a:solidFill>
                  <a:srgbClr val="00B050"/>
                </a:solidFill>
                <a:latin typeface="Calibri" pitchFamily="34" charset="0"/>
              </a:rPr>
              <a:t>Using simple model: </a:t>
            </a:r>
            <a:r>
              <a:rPr lang="en-GB" sz="2400" dirty="0">
                <a:solidFill>
                  <a:srgbClr val="00B050"/>
                </a:solidFill>
                <a:latin typeface="Calibri" pitchFamily="34" charset="0"/>
              </a:rPr>
              <a:t>Δ</a:t>
            </a:r>
            <a:r>
              <a:rPr lang="en-GB" sz="2400" dirty="0" smtClean="0">
                <a:solidFill>
                  <a:srgbClr val="00B050"/>
                </a:solidFill>
                <a:latin typeface="Calibri" pitchFamily="34" charset="0"/>
              </a:rPr>
              <a:t>P </a:t>
            </a:r>
            <a:r>
              <a:rPr lang="en-GB" sz="2400" dirty="0">
                <a:solidFill>
                  <a:srgbClr val="00B050"/>
                </a:solidFill>
                <a:latin typeface="Calibri" pitchFamily="34" charset="0"/>
              </a:rPr>
              <a:t>= </a:t>
            </a:r>
            <a:r>
              <a:rPr lang="en-GB" sz="2400" dirty="0" err="1">
                <a:solidFill>
                  <a:srgbClr val="00B050"/>
                </a:solidFill>
                <a:latin typeface="Calibri" pitchFamily="34" charset="0"/>
              </a:rPr>
              <a:t>kΔT</a:t>
            </a:r>
            <a:r>
              <a:rPr lang="en-GB" sz="2400" dirty="0">
                <a:solidFill>
                  <a:srgbClr val="00B050"/>
                </a:solidFill>
                <a:latin typeface="Calibri" pitchFamily="34" charset="0"/>
              </a:rPr>
              <a:t> –</a:t>
            </a:r>
            <a:r>
              <a:rPr lang="en-GB" sz="2400" dirty="0" smtClean="0">
                <a:solidFill>
                  <a:srgbClr val="00B050"/>
                </a:solidFill>
                <a:latin typeface="Calibri" pitchFamily="34" charset="0"/>
              </a:rPr>
              <a:t> </a:t>
            </a:r>
            <a:r>
              <a:rPr lang="en-GB" sz="2400" dirty="0" err="1">
                <a:solidFill>
                  <a:srgbClr val="00B050"/>
                </a:solidFill>
                <a:latin typeface="Calibri" pitchFamily="34" charset="0"/>
              </a:rPr>
              <a:t>fΔF</a:t>
            </a:r>
            <a:endParaRPr lang="en-GB" sz="2400" dirty="0" smtClean="0">
              <a:solidFill>
                <a:srgbClr val="00B050"/>
              </a:solidFill>
              <a:latin typeface="Calibri" pitchFamily="34" charset="0"/>
            </a:endParaRPr>
          </a:p>
        </p:txBody>
      </p:sp>
      <p:cxnSp>
        <p:nvCxnSpPr>
          <p:cNvPr id="14" name="Straight Connector 13"/>
          <p:cNvCxnSpPr/>
          <p:nvPr/>
        </p:nvCxnSpPr>
        <p:spPr bwMode="auto">
          <a:xfrm>
            <a:off x="3863752" y="1340768"/>
            <a:ext cx="420216" cy="0"/>
          </a:xfrm>
          <a:prstGeom prst="line">
            <a:avLst/>
          </a:prstGeom>
          <a:solidFill>
            <a:schemeClr val="accent1"/>
          </a:solidFill>
          <a:ln w="38100" cap="flat" cmpd="sng" algn="ctr">
            <a:solidFill>
              <a:srgbClr val="00B050"/>
            </a:solidFill>
            <a:prstDash val="solid"/>
            <a:round/>
            <a:headEnd type="none" w="med" len="med"/>
            <a:tailEnd type="none" w="med" len="med"/>
          </a:ln>
          <a:effectLst/>
        </p:spPr>
      </p:cxnSp>
      <p:cxnSp>
        <p:nvCxnSpPr>
          <p:cNvPr id="18" name="Straight Connector 17"/>
          <p:cNvCxnSpPr/>
          <p:nvPr/>
        </p:nvCxnSpPr>
        <p:spPr bwMode="auto">
          <a:xfrm>
            <a:off x="4583832" y="1340768"/>
            <a:ext cx="420216" cy="0"/>
          </a:xfrm>
          <a:prstGeom prst="line">
            <a:avLst/>
          </a:prstGeom>
          <a:solidFill>
            <a:schemeClr val="accent1"/>
          </a:solidFill>
          <a:ln w="38100" cap="flat" cmpd="sng" algn="ctr">
            <a:solidFill>
              <a:srgbClr val="00B050"/>
            </a:solidFill>
            <a:prstDash val="dash"/>
            <a:round/>
            <a:headEnd type="none" w="med" len="med"/>
            <a:tailEnd type="none" w="med" len="med"/>
          </a:ln>
          <a:effectLst/>
        </p:spPr>
      </p:cxnSp>
      <p:cxnSp>
        <p:nvCxnSpPr>
          <p:cNvPr id="19" name="Straight Connector 18"/>
          <p:cNvCxnSpPr/>
          <p:nvPr/>
        </p:nvCxnSpPr>
        <p:spPr bwMode="auto">
          <a:xfrm>
            <a:off x="5292080" y="1340768"/>
            <a:ext cx="420216" cy="0"/>
          </a:xfrm>
          <a:prstGeom prst="line">
            <a:avLst/>
          </a:prstGeom>
          <a:solidFill>
            <a:schemeClr val="accent1"/>
          </a:solidFill>
          <a:ln w="38100" cap="flat" cmpd="sng" algn="ctr">
            <a:solidFill>
              <a:srgbClr val="00B050"/>
            </a:solidFill>
            <a:prstDash val="sysDot"/>
            <a:round/>
            <a:headEnd type="none" w="med" len="med"/>
            <a:tailEnd type="none" w="med" len="med"/>
          </a:ln>
          <a:effectLst/>
        </p:spPr>
      </p:cxnSp>
      <p:sp>
        <p:nvSpPr>
          <p:cNvPr id="15" name="TextBox 14"/>
          <p:cNvSpPr txBox="1"/>
          <p:nvPr/>
        </p:nvSpPr>
        <p:spPr>
          <a:xfrm>
            <a:off x="107504" y="3702223"/>
            <a:ext cx="1152128" cy="1815882"/>
          </a:xfrm>
          <a:prstGeom prst="rect">
            <a:avLst/>
          </a:prstGeom>
          <a:noFill/>
        </p:spPr>
        <p:txBody>
          <a:bodyPr wrap="square" rtlCol="0">
            <a:spAutoFit/>
          </a:bodyPr>
          <a:lstStyle/>
          <a:p>
            <a:r>
              <a:rPr lang="en-GB" sz="1600" dirty="0" smtClean="0">
                <a:solidFill>
                  <a:srgbClr val="00B050"/>
                </a:solidFill>
                <a:latin typeface="Calibri" pitchFamily="34" charset="0"/>
              </a:rPr>
              <a:t>From Thorpe &amp; Andrews. Also Zahra </a:t>
            </a:r>
            <a:r>
              <a:rPr lang="en-GB" sz="1600" dirty="0" err="1" smtClean="0">
                <a:solidFill>
                  <a:srgbClr val="00B050"/>
                </a:solidFill>
                <a:latin typeface="Calibri" pitchFamily="34" charset="0"/>
              </a:rPr>
              <a:t>Mousavi</a:t>
            </a:r>
            <a:r>
              <a:rPr lang="en-GB" sz="1600" dirty="0" smtClean="0">
                <a:solidFill>
                  <a:srgbClr val="00B050"/>
                </a:solidFill>
                <a:latin typeface="Calibri" pitchFamily="34" charset="0"/>
              </a:rPr>
              <a:t> (PhD student)</a:t>
            </a:r>
          </a:p>
        </p:txBody>
      </p:sp>
      <p:sp>
        <p:nvSpPr>
          <p:cNvPr id="11" name="TextBox 5"/>
          <p:cNvSpPr txBox="1">
            <a:spLocks noChangeArrowheads="1"/>
          </p:cNvSpPr>
          <p:nvPr/>
        </p:nvSpPr>
        <p:spPr bwMode="auto">
          <a:xfrm>
            <a:off x="107504" y="6381328"/>
            <a:ext cx="8856984" cy="400110"/>
          </a:xfrm>
          <a:prstGeom prst="rect">
            <a:avLst/>
          </a:prstGeom>
          <a:noFill/>
          <a:ln w="9525">
            <a:noFill/>
            <a:miter lim="800000"/>
            <a:headEnd/>
            <a:tailEnd/>
          </a:ln>
        </p:spPr>
        <p:txBody>
          <a:bodyPr wrap="square">
            <a:spAutoFit/>
          </a:bodyPr>
          <a:lstStyle/>
          <a:p>
            <a:pPr algn="r">
              <a:spcBef>
                <a:spcPct val="50000"/>
              </a:spcBef>
            </a:pPr>
            <a:r>
              <a:rPr lang="en-GB" sz="2000" dirty="0" smtClean="0">
                <a:solidFill>
                  <a:srgbClr val="000000"/>
                </a:solidFill>
                <a:latin typeface="Calibri" pitchFamily="34" charset="0"/>
              </a:rPr>
              <a:t>See also </a:t>
            </a:r>
            <a:r>
              <a:rPr lang="en-GB" sz="2000" dirty="0" smtClean="0">
                <a:solidFill>
                  <a:srgbClr val="000000"/>
                </a:solidFill>
                <a:latin typeface="Calibri" pitchFamily="34" charset="0"/>
                <a:hlinkClick r:id="rId10"/>
              </a:rPr>
              <a:t>Andrews et al. </a:t>
            </a:r>
            <a:r>
              <a:rPr lang="en-GB" sz="2000" dirty="0">
                <a:solidFill>
                  <a:srgbClr val="000000"/>
                </a:solidFill>
                <a:latin typeface="Calibri" pitchFamily="34" charset="0"/>
                <a:hlinkClick r:id="rId10"/>
              </a:rPr>
              <a:t>(</a:t>
            </a:r>
            <a:r>
              <a:rPr lang="en-GB" sz="2000" dirty="0" smtClean="0">
                <a:solidFill>
                  <a:srgbClr val="000000"/>
                </a:solidFill>
                <a:latin typeface="Calibri" pitchFamily="34" charset="0"/>
                <a:hlinkClick r:id="rId10"/>
              </a:rPr>
              <a:t>2010)</a:t>
            </a:r>
            <a:r>
              <a:rPr lang="en-GB" sz="2000" dirty="0" smtClean="0">
                <a:solidFill>
                  <a:srgbClr val="000000"/>
                </a:solidFill>
                <a:latin typeface="Calibri" pitchFamily="34" charset="0"/>
              </a:rPr>
              <a:t> ; </a:t>
            </a:r>
            <a:r>
              <a:rPr lang="en-GB" sz="2000" dirty="0" smtClean="0">
                <a:solidFill>
                  <a:srgbClr val="808080"/>
                </a:solidFill>
                <a:latin typeface="Calibri" pitchFamily="34" charset="0"/>
                <a:hlinkClick r:id="rId11"/>
              </a:rPr>
              <a:t>Allen </a:t>
            </a:r>
            <a:r>
              <a:rPr lang="en-GB" sz="2000" dirty="0">
                <a:solidFill>
                  <a:srgbClr val="808080"/>
                </a:solidFill>
                <a:latin typeface="Calibri" pitchFamily="34" charset="0"/>
                <a:hlinkClick r:id="rId11"/>
              </a:rPr>
              <a:t>and Ingram (</a:t>
            </a:r>
            <a:r>
              <a:rPr lang="en-GB" sz="2000" dirty="0" smtClean="0">
                <a:solidFill>
                  <a:srgbClr val="808080"/>
                </a:solidFill>
                <a:latin typeface="Calibri" pitchFamily="34" charset="0"/>
                <a:hlinkClick r:id="rId11"/>
              </a:rPr>
              <a:t>2002)</a:t>
            </a:r>
            <a:r>
              <a:rPr lang="en-GB" sz="2000" dirty="0" smtClean="0">
                <a:solidFill>
                  <a:srgbClr val="000000"/>
                </a:solidFill>
                <a:latin typeface="Calibri" pitchFamily="34" charset="0"/>
              </a:rPr>
              <a:t> </a:t>
            </a:r>
            <a:r>
              <a:rPr lang="en-GB" sz="2000" dirty="0" smtClean="0">
                <a:solidFill>
                  <a:srgbClr val="000000"/>
                </a:solidFill>
                <a:latin typeface="Calibri" pitchFamily="34" charset="0"/>
                <a:hlinkClick r:id="rId12"/>
              </a:rPr>
              <a:t>Stephens and Ellis (2008)</a:t>
            </a:r>
            <a:r>
              <a:rPr lang="en-GB" sz="2000" dirty="0" smtClean="0">
                <a:solidFill>
                  <a:srgbClr val="000000"/>
                </a:solidFill>
                <a:latin typeface="Calibri" pitchFamily="34" charset="0"/>
              </a:rPr>
              <a:t> </a:t>
            </a:r>
            <a:endParaRPr lang="en-GB" sz="2000" dirty="0">
              <a:solidFill>
                <a:srgbClr val="000000"/>
              </a:solidFill>
              <a:latin typeface="Calibri" pitchFamily="34" charset="0"/>
            </a:endParaRPr>
          </a:p>
        </p:txBody>
      </p:sp>
    </p:spTree>
    <p:extLst>
      <p:ext uri="{BB962C8B-B14F-4D97-AF65-F5344CB8AC3E}">
        <p14:creationId xmlns:p14="http://schemas.microsoft.com/office/powerpoint/2010/main" val="3813507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et.reading.ac.uk/~sgs02rpa/MISC/GERB_201201.gif">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502" y="3204145"/>
            <a:ext cx="3933791" cy="59134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91680" y="6237312"/>
            <a:ext cx="3384376" cy="338554"/>
          </a:xfrm>
          <a:prstGeom prst="rect">
            <a:avLst/>
          </a:prstGeom>
          <a:noFill/>
        </p:spPr>
        <p:txBody>
          <a:bodyPr wrap="square" rtlCol="0">
            <a:spAutoFit/>
          </a:bodyPr>
          <a:lstStyle/>
          <a:p>
            <a:r>
              <a:rPr lang="en-GB" sz="1600" dirty="0" smtClean="0">
                <a:hlinkClick r:id="rId5"/>
              </a:rPr>
              <a:t>Allan et al. (2007) QJRMS</a:t>
            </a:r>
            <a:endParaRPr lang="en-GB" sz="1600" dirty="0"/>
          </a:p>
        </p:txBody>
      </p:sp>
      <p:grpSp>
        <p:nvGrpSpPr>
          <p:cNvPr id="3" name="Group 2"/>
          <p:cNvGrpSpPr/>
          <p:nvPr/>
        </p:nvGrpSpPr>
        <p:grpSpPr>
          <a:xfrm>
            <a:off x="7070490" y="3386380"/>
            <a:ext cx="1728192" cy="2562900"/>
            <a:chOff x="7020272" y="1700808"/>
            <a:chExt cx="1728192" cy="2562900"/>
          </a:xfrm>
        </p:grpSpPr>
        <p:sp>
          <p:nvSpPr>
            <p:cNvPr id="5" name="Rectangle 4"/>
            <p:cNvSpPr/>
            <p:nvPr/>
          </p:nvSpPr>
          <p:spPr bwMode="auto">
            <a:xfrm>
              <a:off x="7380312" y="2789317"/>
              <a:ext cx="1080120" cy="682303"/>
            </a:xfrm>
            <a:prstGeom prst="rect">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7380312" y="3183588"/>
              <a:ext cx="1080120" cy="1080120"/>
            </a:xfrm>
            <a:prstGeom prst="rect">
              <a:avLst/>
            </a:prstGeom>
            <a:solidFill>
              <a:schemeClr val="accent5">
                <a:lumMod val="50000"/>
              </a:schemeClr>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cxnSp>
          <p:nvCxnSpPr>
            <p:cNvPr id="7" name="Straight Arrow Connector 6"/>
            <p:cNvCxnSpPr/>
            <p:nvPr/>
          </p:nvCxnSpPr>
          <p:spPr bwMode="auto">
            <a:xfrm>
              <a:off x="7902624" y="2962950"/>
              <a:ext cx="0" cy="561789"/>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8" name="Straight Arrow Connector 7"/>
            <p:cNvCxnSpPr/>
            <p:nvPr/>
          </p:nvCxnSpPr>
          <p:spPr bwMode="auto">
            <a:xfrm flipH="1">
              <a:off x="7884368" y="2162473"/>
              <a:ext cx="9129" cy="661075"/>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9" name="TextBox 8"/>
            <p:cNvSpPr txBox="1"/>
            <p:nvPr/>
          </p:nvSpPr>
          <p:spPr>
            <a:xfrm>
              <a:off x="7020272" y="1700808"/>
              <a:ext cx="1728192" cy="461665"/>
            </a:xfrm>
            <a:prstGeom prst="rect">
              <a:avLst/>
            </a:prstGeom>
            <a:noFill/>
            <a:ln>
              <a:solidFill>
                <a:srgbClr val="FF0000"/>
              </a:solidFill>
            </a:ln>
          </p:spPr>
          <p:txBody>
            <a:bodyPr wrap="square" rtlCol="0">
              <a:spAutoFit/>
            </a:bodyPr>
            <a:lstStyle/>
            <a:p>
              <a:r>
                <a:rPr lang="en-GB" sz="2400" b="1" dirty="0" smtClean="0">
                  <a:latin typeface="+mn-lt"/>
                  <a:ea typeface="Verdana" panose="020B0604030504040204" pitchFamily="34" charset="0"/>
                  <a:cs typeface="Verdana" panose="020B0604030504040204" pitchFamily="34" charset="0"/>
                </a:rPr>
                <a:t>N=</a:t>
              </a:r>
              <a:r>
                <a:rPr lang="el-GR" sz="2400" b="1" dirty="0" smtClean="0">
                  <a:latin typeface="+mn-lt"/>
                  <a:ea typeface="Verdana" panose="020B0604030504040204" pitchFamily="34" charset="0"/>
                  <a:cs typeface="Verdana" panose="020B0604030504040204" pitchFamily="34" charset="0"/>
                </a:rPr>
                <a:t>Δ</a:t>
              </a:r>
              <a:r>
                <a:rPr lang="en-GB" sz="2400" b="1" dirty="0" smtClean="0">
                  <a:latin typeface="+mn-lt"/>
                  <a:ea typeface="Verdana" panose="020B0604030504040204" pitchFamily="34" charset="0"/>
                  <a:cs typeface="Verdana" panose="020B0604030504040204" pitchFamily="34" charset="0"/>
                </a:rPr>
                <a:t>F–</a:t>
              </a:r>
              <a:r>
                <a:rPr lang="el-GR" sz="2400" b="1" dirty="0" smtClean="0">
                  <a:latin typeface="+mn-lt"/>
                  <a:ea typeface="Verdana" panose="020B0604030504040204" pitchFamily="34" charset="0"/>
                  <a:cs typeface="Verdana" panose="020B0604030504040204" pitchFamily="34" charset="0"/>
                </a:rPr>
                <a:t>Δ</a:t>
              </a:r>
              <a:r>
                <a:rPr lang="en-GB" sz="2400" b="1" dirty="0" smtClean="0">
                  <a:latin typeface="+mn-lt"/>
                  <a:ea typeface="Verdana" panose="020B0604030504040204" pitchFamily="34" charset="0"/>
                  <a:cs typeface="Verdana" panose="020B0604030504040204" pitchFamily="34" charset="0"/>
                </a:rPr>
                <a:t>T/</a:t>
              </a:r>
              <a:r>
                <a:rPr lang="el-GR" sz="2400" b="1" dirty="0" smtClean="0">
                  <a:latin typeface="+mn-lt"/>
                  <a:ea typeface="Verdana" panose="020B0604030504040204" pitchFamily="34" charset="0"/>
                  <a:cs typeface="Verdana" panose="020B0604030504040204" pitchFamily="34" charset="0"/>
                </a:rPr>
                <a:t>λ</a:t>
              </a:r>
              <a:endParaRPr lang="en-GB" sz="2400" b="1" dirty="0">
                <a:latin typeface="+mn-lt"/>
                <a:ea typeface="Verdana" panose="020B0604030504040204" pitchFamily="34" charset="0"/>
                <a:cs typeface="Verdana" panose="020B0604030504040204" pitchFamily="34" charset="0"/>
              </a:endParaRPr>
            </a:p>
          </p:txBody>
        </p:sp>
        <p:sp>
          <p:nvSpPr>
            <p:cNvPr id="10" name="TextBox 9"/>
            <p:cNvSpPr txBox="1"/>
            <p:nvPr/>
          </p:nvSpPr>
          <p:spPr>
            <a:xfrm>
              <a:off x="7812360" y="2823548"/>
              <a:ext cx="540060" cy="461665"/>
            </a:xfrm>
            <a:prstGeom prst="rect">
              <a:avLst/>
            </a:prstGeom>
            <a:noFill/>
          </p:spPr>
          <p:txBody>
            <a:bodyPr wrap="square" rtlCol="0">
              <a:spAutoFit/>
            </a:bodyPr>
            <a:lstStyle/>
            <a:p>
              <a:r>
                <a:rPr lang="en-GB" sz="2400" b="1" dirty="0" smtClean="0"/>
                <a:t>D</a:t>
              </a:r>
              <a:endParaRPr lang="en-GB" sz="2400" b="1" dirty="0"/>
            </a:p>
          </p:txBody>
        </p:sp>
        <p:sp>
          <p:nvSpPr>
            <p:cNvPr id="11" name="Rectangle 10"/>
            <p:cNvSpPr/>
            <p:nvPr/>
          </p:nvSpPr>
          <p:spPr>
            <a:xfrm>
              <a:off x="7410181" y="2778284"/>
              <a:ext cx="492443" cy="369332"/>
            </a:xfrm>
            <a:prstGeom prst="rect">
              <a:avLst/>
            </a:prstGeom>
          </p:spPr>
          <p:txBody>
            <a:bodyPr wrap="none">
              <a:spAutoFit/>
            </a:bodyPr>
            <a:lstStyle/>
            <a:p>
              <a:r>
                <a:rPr lang="el-GR" b="1" dirty="0"/>
                <a:t>Δ</a:t>
              </a:r>
              <a:r>
                <a:rPr lang="en-GB" b="1" dirty="0"/>
                <a:t>T</a:t>
              </a:r>
              <a:endParaRPr lang="en-GB" dirty="0"/>
            </a:p>
          </p:txBody>
        </p:sp>
        <p:sp>
          <p:nvSpPr>
            <p:cNvPr id="12" name="Freeform 11"/>
            <p:cNvSpPr/>
            <p:nvPr/>
          </p:nvSpPr>
          <p:spPr bwMode="auto">
            <a:xfrm>
              <a:off x="7471135" y="3815209"/>
              <a:ext cx="573438" cy="232475"/>
            </a:xfrm>
            <a:custGeom>
              <a:avLst/>
              <a:gdLst>
                <a:gd name="connsiteX0" fmla="*/ 433953 w 573438"/>
                <a:gd name="connsiteY0" fmla="*/ 123987 h 232475"/>
                <a:gd name="connsiteX1" fmla="*/ 309966 w 573438"/>
                <a:gd name="connsiteY1" fmla="*/ 77492 h 232475"/>
                <a:gd name="connsiteX2" fmla="*/ 216977 w 573438"/>
                <a:gd name="connsiteY2" fmla="*/ 46495 h 232475"/>
                <a:gd name="connsiteX3" fmla="*/ 77492 w 573438"/>
                <a:gd name="connsiteY3" fmla="*/ 77492 h 232475"/>
                <a:gd name="connsiteX4" fmla="*/ 0 w 573438"/>
                <a:gd name="connsiteY4" fmla="*/ 170482 h 232475"/>
                <a:gd name="connsiteX5" fmla="*/ 46495 w 573438"/>
                <a:gd name="connsiteY5" fmla="*/ 201478 h 232475"/>
                <a:gd name="connsiteX6" fmla="*/ 139485 w 573438"/>
                <a:gd name="connsiteY6" fmla="*/ 232475 h 232475"/>
                <a:gd name="connsiteX7" fmla="*/ 247973 w 573438"/>
                <a:gd name="connsiteY7" fmla="*/ 216977 h 232475"/>
                <a:gd name="connsiteX8" fmla="*/ 340963 w 573438"/>
                <a:gd name="connsiteY8" fmla="*/ 185980 h 232475"/>
                <a:gd name="connsiteX9" fmla="*/ 371960 w 573438"/>
                <a:gd name="connsiteY9" fmla="*/ 139485 h 232475"/>
                <a:gd name="connsiteX10" fmla="*/ 418455 w 573438"/>
                <a:gd name="connsiteY10" fmla="*/ 108488 h 232475"/>
                <a:gd name="connsiteX11" fmla="*/ 526943 w 573438"/>
                <a:gd name="connsiteY11" fmla="*/ 0 h 232475"/>
                <a:gd name="connsiteX12" fmla="*/ 557939 w 573438"/>
                <a:gd name="connsiteY12" fmla="*/ 92990 h 232475"/>
                <a:gd name="connsiteX13" fmla="*/ 573438 w 573438"/>
                <a:gd name="connsiteY13" fmla="*/ 139485 h 232475"/>
                <a:gd name="connsiteX14" fmla="*/ 526943 w 573438"/>
                <a:gd name="connsiteY14" fmla="*/ 154983 h 232475"/>
                <a:gd name="connsiteX15" fmla="*/ 464949 w 573438"/>
                <a:gd name="connsiteY15" fmla="*/ 123987 h 232475"/>
                <a:gd name="connsiteX16" fmla="*/ 433953 w 573438"/>
                <a:gd name="connsiteY16" fmla="*/ 123987 h 2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3438" h="232475">
                  <a:moveTo>
                    <a:pt x="433953" y="123987"/>
                  </a:moveTo>
                  <a:cubicBezTo>
                    <a:pt x="408122" y="116238"/>
                    <a:pt x="440571" y="135539"/>
                    <a:pt x="309966" y="77492"/>
                  </a:cubicBezTo>
                  <a:cubicBezTo>
                    <a:pt x="280109" y="64222"/>
                    <a:pt x="216977" y="46495"/>
                    <a:pt x="216977" y="46495"/>
                  </a:cubicBezTo>
                  <a:cubicBezTo>
                    <a:pt x="205729" y="48370"/>
                    <a:pt x="102926" y="60536"/>
                    <a:pt x="77492" y="77492"/>
                  </a:cubicBezTo>
                  <a:cubicBezTo>
                    <a:pt x="41693" y="101358"/>
                    <a:pt x="22872" y="136175"/>
                    <a:pt x="0" y="170482"/>
                  </a:cubicBezTo>
                  <a:cubicBezTo>
                    <a:pt x="15498" y="180814"/>
                    <a:pt x="29474" y="193913"/>
                    <a:pt x="46495" y="201478"/>
                  </a:cubicBezTo>
                  <a:cubicBezTo>
                    <a:pt x="76352" y="214748"/>
                    <a:pt x="139485" y="232475"/>
                    <a:pt x="139485" y="232475"/>
                  </a:cubicBezTo>
                  <a:cubicBezTo>
                    <a:pt x="175648" y="227309"/>
                    <a:pt x="212379" y="225191"/>
                    <a:pt x="247973" y="216977"/>
                  </a:cubicBezTo>
                  <a:cubicBezTo>
                    <a:pt x="279810" y="209630"/>
                    <a:pt x="340963" y="185980"/>
                    <a:pt x="340963" y="185980"/>
                  </a:cubicBezTo>
                  <a:cubicBezTo>
                    <a:pt x="351295" y="170482"/>
                    <a:pt x="358789" y="152656"/>
                    <a:pt x="371960" y="139485"/>
                  </a:cubicBezTo>
                  <a:cubicBezTo>
                    <a:pt x="385131" y="126314"/>
                    <a:pt x="406189" y="122506"/>
                    <a:pt x="418455" y="108488"/>
                  </a:cubicBezTo>
                  <a:cubicBezTo>
                    <a:pt x="520858" y="-8544"/>
                    <a:pt x="431360" y="31862"/>
                    <a:pt x="526943" y="0"/>
                  </a:cubicBezTo>
                  <a:lnTo>
                    <a:pt x="557939" y="92990"/>
                  </a:lnTo>
                  <a:lnTo>
                    <a:pt x="573438" y="139485"/>
                  </a:lnTo>
                  <a:cubicBezTo>
                    <a:pt x="557940" y="144651"/>
                    <a:pt x="543115" y="157293"/>
                    <a:pt x="526943" y="154983"/>
                  </a:cubicBezTo>
                  <a:cubicBezTo>
                    <a:pt x="504072" y="151716"/>
                    <a:pt x="485009" y="135450"/>
                    <a:pt x="464949" y="123987"/>
                  </a:cubicBezTo>
                  <a:cubicBezTo>
                    <a:pt x="405689" y="90124"/>
                    <a:pt x="459784" y="131736"/>
                    <a:pt x="433953" y="123987"/>
                  </a:cubicBezTo>
                  <a:close/>
                </a:path>
              </a:pathLst>
            </a:custGeom>
            <a:gradFill>
              <a:gsLst>
                <a:gs pos="0">
                  <a:schemeClr val="accent4">
                    <a:lumMod val="50000"/>
                    <a:lumOff val="50000"/>
                  </a:schemeClr>
                </a:gs>
                <a:gs pos="100000">
                  <a:schemeClr val="accent1">
                    <a:lumMod val="45000"/>
                    <a:lumOff val="55000"/>
                  </a:schemeClr>
                </a:gs>
                <a:gs pos="100000">
                  <a:schemeClr val="accent1">
                    <a:lumMod val="45000"/>
                    <a:lumOff val="55000"/>
                  </a:schemeClr>
                </a:gs>
                <a:gs pos="100000">
                  <a:schemeClr val="accent3">
                    <a:lumMod val="85000"/>
                  </a:schemeClr>
                </a:gs>
              </a:gsLst>
              <a:lin ang="5400000" scaled="1"/>
            </a:gradFill>
            <a:ln w="3810" cap="flat" cmpd="sng" algn="ctr">
              <a:solidFill>
                <a:schemeClr val="accent4">
                  <a:lumMod val="85000"/>
                  <a:lumOff val="1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7596336" y="3903668"/>
              <a:ext cx="50400" cy="50400"/>
            </a:xfrm>
            <a:prstGeom prst="ellipse">
              <a:avLst/>
            </a:prstGeom>
            <a:solidFill>
              <a:schemeClr val="accent4">
                <a:lumMod val="85000"/>
                <a:lumOff val="15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smtClean="0">
                <a:ln>
                  <a:noFill/>
                </a:ln>
                <a:solidFill>
                  <a:schemeClr val="tx1"/>
                </a:solidFill>
                <a:effectLst/>
                <a:latin typeface="Arial" charset="0"/>
              </a:endParaRPr>
            </a:p>
          </p:txBody>
        </p:sp>
      </p:grpSp>
      <p:sp>
        <p:nvSpPr>
          <p:cNvPr id="15" name="Title 1"/>
          <p:cNvSpPr>
            <a:spLocks noGrp="1"/>
          </p:cNvSpPr>
          <p:nvPr>
            <p:ph type="title"/>
          </p:nvPr>
        </p:nvSpPr>
        <p:spPr>
          <a:xfrm>
            <a:off x="733332" y="404664"/>
            <a:ext cx="8015132" cy="720080"/>
          </a:xfrm>
        </p:spPr>
        <p:txBody>
          <a:bodyPr/>
          <a:lstStyle/>
          <a:p>
            <a:pPr algn="l"/>
            <a:r>
              <a:rPr lang="en-GB" sz="3200" dirty="0" smtClean="0">
                <a:solidFill>
                  <a:srgbClr val="0070C0"/>
                </a:solidFill>
              </a:rPr>
              <a:t>Earth’s Energy budget: a key variable…</a:t>
            </a:r>
            <a:endParaRPr lang="en-GB" sz="3200" dirty="0">
              <a:solidFill>
                <a:srgbClr val="0070C0"/>
              </a:solidFill>
            </a:endParaRPr>
          </a:p>
        </p:txBody>
      </p:sp>
      <p:sp>
        <p:nvSpPr>
          <p:cNvPr id="16" name="Content Placeholder 2"/>
          <p:cNvSpPr>
            <a:spLocks noGrp="1"/>
          </p:cNvSpPr>
          <p:nvPr>
            <p:ph idx="1"/>
          </p:nvPr>
        </p:nvSpPr>
        <p:spPr>
          <a:xfrm>
            <a:off x="395537" y="1325472"/>
            <a:ext cx="8064896" cy="4525963"/>
          </a:xfrm>
        </p:spPr>
        <p:txBody>
          <a:bodyPr/>
          <a:lstStyle/>
          <a:p>
            <a:r>
              <a:rPr lang="en-GB" sz="2800" dirty="0" smtClean="0"/>
              <a:t>Evaluation of weather and climate model processes</a:t>
            </a:r>
          </a:p>
          <a:p>
            <a:r>
              <a:rPr lang="en-GB" sz="2800" dirty="0"/>
              <a:t>R</a:t>
            </a:r>
            <a:r>
              <a:rPr lang="en-GB" sz="2800" dirty="0" smtClean="0"/>
              <a:t>adiative forcing/feedbacks and ocean heat uptake</a:t>
            </a:r>
          </a:p>
          <a:p>
            <a:r>
              <a:rPr lang="en-GB" sz="2800" dirty="0" smtClean="0"/>
              <a:t>Coupling of global energy and water cycle</a:t>
            </a:r>
          </a:p>
          <a:p>
            <a:endParaRPr lang="en-GB" sz="2800" dirty="0" smtClean="0"/>
          </a:p>
          <a:p>
            <a:pPr lvl="1"/>
            <a:endParaRPr lang="en-GB" dirty="0" smtClean="0"/>
          </a:p>
        </p:txBody>
      </p:sp>
      <p:pic>
        <p:nvPicPr>
          <p:cNvPr id="1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24" r="20818"/>
          <a:stretch/>
        </p:blipFill>
        <p:spPr bwMode="auto">
          <a:xfrm>
            <a:off x="5004048" y="4612283"/>
            <a:ext cx="1918891" cy="143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sc_kilimanjaro_oct99"/>
          <p:cNvPicPr>
            <a:picLocks noChangeAspect="1" noChangeArrowheads="1"/>
          </p:cNvPicPr>
          <p:nvPr/>
        </p:nvPicPr>
        <p:blipFill rotWithShape="1">
          <a:blip r:embed="rId7">
            <a:extLst>
              <a:ext uri="{28A0092B-C50C-407E-A947-70E740481C1C}">
                <a14:useLocalDpi xmlns:a14="http://schemas.microsoft.com/office/drawing/2010/main" val="0"/>
              </a:ext>
            </a:extLst>
          </a:blip>
          <a:srcRect l="1" r="-3960"/>
          <a:stretch/>
        </p:blipFill>
        <p:spPr bwMode="auto">
          <a:xfrm>
            <a:off x="5009672" y="3204145"/>
            <a:ext cx="2000932" cy="1261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253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4"/>
          <p:cNvSpPr>
            <a:spLocks noGrp="1" noChangeArrowheads="1"/>
          </p:cNvSpPr>
          <p:nvPr>
            <p:ph idx="1"/>
          </p:nvPr>
        </p:nvSpPr>
        <p:spPr>
          <a:xfrm>
            <a:off x="4572000" y="993775"/>
            <a:ext cx="4191000" cy="1935163"/>
          </a:xfrm>
        </p:spPr>
        <p:txBody>
          <a:bodyPr/>
          <a:lstStyle/>
          <a:p>
            <a:pPr eaLnBrk="1" hangingPunct="1">
              <a:lnSpc>
                <a:spcPct val="80000"/>
              </a:lnSpc>
            </a:pPr>
            <a:r>
              <a:rPr lang="en-GB" sz="2800" dirty="0" smtClean="0">
                <a:latin typeface="Calibri" pitchFamily="34" charset="0"/>
                <a:cs typeface="Calibri" pitchFamily="34" charset="0"/>
              </a:rPr>
              <a:t>Increased Precipitation</a:t>
            </a:r>
          </a:p>
          <a:p>
            <a:pPr eaLnBrk="1" hangingPunct="1">
              <a:lnSpc>
                <a:spcPct val="80000"/>
              </a:lnSpc>
            </a:pPr>
            <a:r>
              <a:rPr lang="en-GB" sz="2800" dirty="0" smtClean="0">
                <a:latin typeface="Calibri" pitchFamily="34" charset="0"/>
                <a:cs typeface="Calibri" pitchFamily="34" charset="0"/>
              </a:rPr>
              <a:t>More Intense Rainfall</a:t>
            </a:r>
          </a:p>
          <a:p>
            <a:pPr eaLnBrk="1" hangingPunct="1">
              <a:lnSpc>
                <a:spcPct val="80000"/>
              </a:lnSpc>
            </a:pPr>
            <a:r>
              <a:rPr lang="en-GB" sz="2800" dirty="0" smtClean="0">
                <a:latin typeface="Calibri" pitchFamily="34" charset="0"/>
                <a:cs typeface="Calibri" pitchFamily="34" charset="0"/>
              </a:rPr>
              <a:t>More droughts</a:t>
            </a:r>
          </a:p>
          <a:p>
            <a:pPr eaLnBrk="1" hangingPunct="1">
              <a:lnSpc>
                <a:spcPct val="80000"/>
              </a:lnSpc>
            </a:pPr>
            <a:r>
              <a:rPr lang="en-GB" sz="2800" dirty="0" smtClean="0">
                <a:latin typeface="Calibri" pitchFamily="34" charset="0"/>
                <a:cs typeface="Calibri" pitchFamily="34" charset="0"/>
              </a:rPr>
              <a:t>Wet regions get wetter, dry regions get drier?</a:t>
            </a:r>
          </a:p>
          <a:p>
            <a:pPr eaLnBrk="1" hangingPunct="1">
              <a:lnSpc>
                <a:spcPct val="80000"/>
              </a:lnSpc>
            </a:pPr>
            <a:endParaRPr lang="en-GB" sz="2800" dirty="0" smtClean="0">
              <a:latin typeface="Calibri" pitchFamily="34" charset="0"/>
              <a:cs typeface="Calibri" pitchFamily="34" charset="0"/>
            </a:endParaRPr>
          </a:p>
          <a:p>
            <a:pPr eaLnBrk="1" hangingPunct="1">
              <a:lnSpc>
                <a:spcPct val="80000"/>
              </a:lnSpc>
            </a:pPr>
            <a:r>
              <a:rPr lang="en-GB" sz="2800" dirty="0" smtClean="0">
                <a:latin typeface="Calibri" pitchFamily="34" charset="0"/>
                <a:cs typeface="Calibri" pitchFamily="34" charset="0"/>
              </a:rPr>
              <a:t>Regional projections??</a:t>
            </a:r>
            <a:endParaRPr lang="en-US" sz="2800" dirty="0" smtClean="0">
              <a:latin typeface="Calibri" pitchFamily="34" charset="0"/>
              <a:cs typeface="Calibri" pitchFamily="34" charset="0"/>
            </a:endParaRPr>
          </a:p>
        </p:txBody>
      </p:sp>
      <p:pic>
        <p:nvPicPr>
          <p:cNvPr id="12" name="Picture 8" descr="http://www.cl.cam.ac.uk/research/srg/netos/molten/images/reading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77448" y="147407"/>
            <a:ext cx="1663353" cy="60515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3487328"/>
            <a:ext cx="4392488" cy="324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70" r="2077"/>
          <a:stretch/>
        </p:blipFill>
        <p:spPr bwMode="auto">
          <a:xfrm>
            <a:off x="93177" y="3717032"/>
            <a:ext cx="4046775" cy="3057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707904" y="5817458"/>
            <a:ext cx="1425614" cy="707886"/>
          </a:xfrm>
          <a:prstGeom prst="rect">
            <a:avLst/>
          </a:prstGeom>
          <a:noFill/>
        </p:spPr>
        <p:txBody>
          <a:bodyPr wrap="square" rtlCol="0">
            <a:spAutoFit/>
          </a:bodyPr>
          <a:lstStyle/>
          <a:p>
            <a:r>
              <a:rPr lang="en-GB" sz="2000" b="1" dirty="0" smtClean="0">
                <a:solidFill>
                  <a:schemeClr val="accent3">
                    <a:lumMod val="65000"/>
                  </a:schemeClr>
                </a:solidFill>
                <a:latin typeface="Arial" charset="0"/>
              </a:rPr>
              <a:t>IPCC WGI (2013)</a:t>
            </a:r>
            <a:endParaRPr lang="en-GB" sz="2000" b="1" dirty="0">
              <a:solidFill>
                <a:schemeClr val="accent3">
                  <a:lumMod val="65000"/>
                </a:schemeClr>
              </a:solidFill>
              <a:latin typeface="Arial" charset="0"/>
            </a:endParaRP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4115" t="8665" b="-666"/>
          <a:stretch/>
        </p:blipFill>
        <p:spPr bwMode="auto">
          <a:xfrm>
            <a:off x="102755" y="1245919"/>
            <a:ext cx="4037197" cy="2471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966851" y="971436"/>
            <a:ext cx="2376264" cy="338554"/>
          </a:xfrm>
          <a:prstGeom prst="rect">
            <a:avLst/>
          </a:prstGeom>
          <a:noFill/>
        </p:spPr>
        <p:txBody>
          <a:bodyPr wrap="square" rtlCol="0">
            <a:spAutoFit/>
          </a:bodyPr>
          <a:lstStyle/>
          <a:p>
            <a:r>
              <a:rPr lang="en-GB" sz="1600" b="1" dirty="0" smtClean="0">
                <a:solidFill>
                  <a:schemeClr val="tx1">
                    <a:lumMod val="65000"/>
                    <a:lumOff val="35000"/>
                  </a:schemeClr>
                </a:solidFill>
                <a:latin typeface="+mn-lt"/>
              </a:rPr>
              <a:t>Precipitation intensity</a:t>
            </a:r>
          </a:p>
        </p:txBody>
      </p:sp>
      <p:sp>
        <p:nvSpPr>
          <p:cNvPr id="19461" name="Text Box 6"/>
          <p:cNvSpPr txBox="1">
            <a:spLocks noChangeArrowheads="1"/>
          </p:cNvSpPr>
          <p:nvPr/>
        </p:nvSpPr>
        <p:spPr bwMode="auto">
          <a:xfrm>
            <a:off x="453008" y="200834"/>
            <a:ext cx="8439472" cy="584775"/>
          </a:xfrm>
          <a:prstGeom prst="rect">
            <a:avLst/>
          </a:prstGeom>
          <a:solidFill>
            <a:schemeClr val="bg1"/>
          </a:solidFill>
          <a:ln w="9525">
            <a:noFill/>
            <a:miter lim="800000"/>
            <a:headEnd/>
            <a:tailEnd/>
          </a:ln>
        </p:spPr>
        <p:txBody>
          <a:bodyPr wrap="square">
            <a:spAutoFit/>
          </a:bodyPr>
          <a:lstStyle/>
          <a:p>
            <a:pPr algn="l" eaLnBrk="0" hangingPunct="0">
              <a:spcBef>
                <a:spcPct val="50000"/>
              </a:spcBef>
            </a:pPr>
            <a:r>
              <a:rPr lang="en-US" sz="3200" dirty="0">
                <a:solidFill>
                  <a:srgbClr val="0070C0"/>
                </a:solidFill>
                <a:latin typeface="Calibri" pitchFamily="34" charset="0"/>
                <a:cs typeface="Calibri" pitchFamily="34" charset="0"/>
              </a:rPr>
              <a:t>H</a:t>
            </a:r>
            <a:r>
              <a:rPr lang="en-US" sz="3200" dirty="0" smtClean="0">
                <a:solidFill>
                  <a:srgbClr val="0070C0"/>
                </a:solidFill>
                <a:latin typeface="Calibri" pitchFamily="34" charset="0"/>
                <a:cs typeface="Calibri" pitchFamily="34" charset="0"/>
              </a:rPr>
              <a:t>ow will the water cycle change?</a:t>
            </a:r>
            <a:endParaRPr lang="en-US" sz="3200" dirty="0">
              <a:solidFill>
                <a:srgbClr val="0070C0"/>
              </a:solidFill>
              <a:latin typeface="Calibri" pitchFamily="34" charset="0"/>
              <a:cs typeface="Calibri" pitchFamily="34" charset="0"/>
            </a:endParaRPr>
          </a:p>
        </p:txBody>
      </p:sp>
      <p:sp>
        <p:nvSpPr>
          <p:cNvPr id="10" name="Rectangle 9"/>
          <p:cNvSpPr/>
          <p:nvPr/>
        </p:nvSpPr>
        <p:spPr>
          <a:xfrm>
            <a:off x="4932040" y="2956882"/>
            <a:ext cx="2952328" cy="400110"/>
          </a:xfrm>
          <a:prstGeom prst="rect">
            <a:avLst/>
          </a:prstGeom>
        </p:spPr>
        <p:txBody>
          <a:bodyPr wrap="square">
            <a:spAutoFit/>
          </a:bodyPr>
          <a:lstStyle/>
          <a:p>
            <a:r>
              <a:rPr lang="en-US" sz="2000" dirty="0" smtClean="0">
                <a:solidFill>
                  <a:srgbClr val="000000"/>
                </a:solidFill>
                <a:latin typeface="Calibri" pitchFamily="34" charset="0"/>
                <a:hlinkClick r:id="rId7"/>
              </a:rPr>
              <a:t>e.g. Liu </a:t>
            </a:r>
            <a:r>
              <a:rPr lang="en-US" sz="2000" dirty="0">
                <a:solidFill>
                  <a:srgbClr val="000000"/>
                </a:solidFill>
                <a:latin typeface="Calibri" pitchFamily="34" charset="0"/>
                <a:hlinkClick r:id="rId7"/>
              </a:rPr>
              <a:t>&amp;</a:t>
            </a:r>
            <a:r>
              <a:rPr lang="en-US" sz="2000" dirty="0" smtClean="0">
                <a:solidFill>
                  <a:srgbClr val="000000"/>
                </a:solidFill>
                <a:latin typeface="Calibri" pitchFamily="34" charset="0"/>
                <a:hlinkClick r:id="rId7"/>
              </a:rPr>
              <a:t> </a:t>
            </a:r>
            <a:r>
              <a:rPr lang="en-US" sz="2000" dirty="0">
                <a:solidFill>
                  <a:srgbClr val="000000"/>
                </a:solidFill>
                <a:latin typeface="Calibri" pitchFamily="34" charset="0"/>
                <a:hlinkClick r:id="rId7"/>
              </a:rPr>
              <a:t>Allan (2013) </a:t>
            </a:r>
            <a:r>
              <a:rPr lang="en-US" sz="2000" dirty="0" smtClean="0">
                <a:solidFill>
                  <a:srgbClr val="000000"/>
                </a:solidFill>
                <a:latin typeface="Calibri" pitchFamily="34" charset="0"/>
                <a:hlinkClick r:id="rId7"/>
              </a:rPr>
              <a:t>ERL</a:t>
            </a:r>
            <a:r>
              <a:rPr lang="en-US" sz="2000" i="1" dirty="0" smtClean="0">
                <a:solidFill>
                  <a:srgbClr val="000000"/>
                </a:solidFill>
                <a:latin typeface="Calibri" pitchFamily="34" charset="0"/>
              </a:rPr>
              <a:t> </a:t>
            </a:r>
            <a:endParaRPr lang="en-GB" sz="2000" dirty="0"/>
          </a:p>
        </p:txBody>
      </p:sp>
    </p:spTree>
    <p:extLst>
      <p:ext uri="{BB962C8B-B14F-4D97-AF65-F5344CB8AC3E}">
        <p14:creationId xmlns:p14="http://schemas.microsoft.com/office/powerpoint/2010/main" val="8332362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journals.ametsoc.org/na101/home/literatum/publisher/ams/journals/content/clim/2009/15200442-22.10/2008jcli2759.1/production/images/medium/i1520-0442-22-10-2557-f07.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344367"/>
            <a:ext cx="6120680" cy="4100857"/>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4"/>
          <p:cNvSpPr txBox="1">
            <a:spLocks noChangeArrowheads="1"/>
          </p:cNvSpPr>
          <p:nvPr/>
        </p:nvSpPr>
        <p:spPr bwMode="auto">
          <a:xfrm>
            <a:off x="251520" y="5486400"/>
            <a:ext cx="655272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spcBef>
                <a:spcPct val="50000"/>
              </a:spcBef>
            </a:pPr>
            <a:r>
              <a:rPr lang="en-GB" sz="2000" dirty="0">
                <a:latin typeface="Calibri" pitchFamily="34" charset="0"/>
                <a:hlinkClick r:id="rId4"/>
              </a:rPr>
              <a:t>Andrews et al. (2009) J </a:t>
            </a:r>
            <a:r>
              <a:rPr lang="en-GB" sz="2000" dirty="0" smtClean="0">
                <a:latin typeface="Calibri" pitchFamily="34" charset="0"/>
                <a:hlinkClick r:id="rId4"/>
              </a:rPr>
              <a:t>Climate</a:t>
            </a:r>
            <a:endParaRPr lang="en-GB" sz="2000" dirty="0" smtClean="0">
              <a:latin typeface="Calibri" pitchFamily="34" charset="0"/>
            </a:endParaRPr>
          </a:p>
          <a:p>
            <a:pPr algn="r">
              <a:spcBef>
                <a:spcPct val="50000"/>
              </a:spcBef>
            </a:pPr>
            <a:r>
              <a:rPr lang="en-GB" sz="2000" dirty="0" smtClean="0">
                <a:latin typeface="Calibri" pitchFamily="34" charset="0"/>
              </a:rPr>
              <a:t>See also: </a:t>
            </a:r>
            <a:r>
              <a:rPr lang="en-GB" sz="2000" dirty="0">
                <a:solidFill>
                  <a:srgbClr val="808080"/>
                </a:solidFill>
                <a:latin typeface="Calibri" pitchFamily="34" charset="0"/>
                <a:hlinkClick r:id="rId5"/>
              </a:rPr>
              <a:t>Allen and Ingram (2002) </a:t>
            </a:r>
            <a:r>
              <a:rPr lang="en-GB" sz="2000" i="1" dirty="0">
                <a:solidFill>
                  <a:srgbClr val="808080"/>
                </a:solidFill>
                <a:latin typeface="Calibri" pitchFamily="34" charset="0"/>
                <a:hlinkClick r:id="rId5"/>
              </a:rPr>
              <a:t>Nature</a:t>
            </a:r>
            <a:r>
              <a:rPr lang="en-GB" sz="2000" i="1" dirty="0">
                <a:solidFill>
                  <a:srgbClr val="808080"/>
                </a:solidFill>
                <a:latin typeface="Calibri" pitchFamily="34" charset="0"/>
              </a:rPr>
              <a:t> </a:t>
            </a:r>
            <a:r>
              <a:rPr lang="en-GB" sz="2000" i="1" dirty="0" smtClean="0">
                <a:solidFill>
                  <a:srgbClr val="808080"/>
                </a:solidFill>
                <a:latin typeface="Calibri" pitchFamily="34" charset="0"/>
              </a:rPr>
              <a:t>; </a:t>
            </a:r>
            <a:r>
              <a:rPr lang="en-GB" sz="2000" dirty="0" smtClean="0">
                <a:latin typeface="Calibri" pitchFamily="34" charset="0"/>
                <a:hlinkClick r:id="rId6"/>
              </a:rPr>
              <a:t>O’Gorman </a:t>
            </a:r>
            <a:r>
              <a:rPr lang="en-GB" sz="2000" dirty="0">
                <a:latin typeface="Calibri" pitchFamily="34" charset="0"/>
                <a:hlinkClick r:id="rId6"/>
              </a:rPr>
              <a:t>et al. (2012) </a:t>
            </a:r>
            <a:r>
              <a:rPr lang="en-GB" sz="2000" dirty="0" err="1">
                <a:latin typeface="Calibri" pitchFamily="34" charset="0"/>
                <a:hlinkClick r:id="rId6"/>
              </a:rPr>
              <a:t>Surv</a:t>
            </a:r>
            <a:r>
              <a:rPr lang="en-GB" sz="2000" dirty="0">
                <a:latin typeface="Calibri" pitchFamily="34" charset="0"/>
                <a:hlinkClick r:id="rId6"/>
              </a:rPr>
              <a:t>. </a:t>
            </a:r>
            <a:r>
              <a:rPr lang="en-GB" sz="2000" dirty="0" err="1" smtClean="0">
                <a:latin typeface="Calibri" pitchFamily="34" charset="0"/>
                <a:hlinkClick r:id="rId6"/>
              </a:rPr>
              <a:t>Geophys</a:t>
            </a:r>
            <a:r>
              <a:rPr lang="en-GB" sz="2000" dirty="0" smtClean="0">
                <a:latin typeface="Calibri" pitchFamily="34" charset="0"/>
              </a:rPr>
              <a:t> ; </a:t>
            </a:r>
            <a:r>
              <a:rPr lang="en-GB" sz="2000" dirty="0">
                <a:latin typeface="Calibri" pitchFamily="34" charset="0"/>
                <a:hlinkClick r:id="rId7"/>
              </a:rPr>
              <a:t>Pendergrass &amp; Hartmann (2012) GRL</a:t>
            </a:r>
            <a:endParaRPr lang="en-US" sz="2000" dirty="0">
              <a:latin typeface="Calibri" pitchFamily="34" charset="0"/>
            </a:endParaRPr>
          </a:p>
        </p:txBody>
      </p:sp>
      <p:pic>
        <p:nvPicPr>
          <p:cNvPr id="36868" name="Picture 6" descr="noaaSun"/>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206" b="1316"/>
          <a:stretch/>
        </p:blipFill>
        <p:spPr bwMode="auto">
          <a:xfrm>
            <a:off x="7086600" y="1344367"/>
            <a:ext cx="1828800" cy="16560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69"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6600" y="3124200"/>
            <a:ext cx="1828800" cy="1687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8" descr="smo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4742"/>
          <a:stretch/>
        </p:blipFill>
        <p:spPr bwMode="auto">
          <a:xfrm>
            <a:off x="7086600" y="4943475"/>
            <a:ext cx="18542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8"/>
          <p:cNvSpPr>
            <a:spLocks noChangeArrowheads="1"/>
          </p:cNvSpPr>
          <p:nvPr/>
        </p:nvSpPr>
        <p:spPr bwMode="auto">
          <a:xfrm>
            <a:off x="457200" y="260574"/>
            <a:ext cx="8147248" cy="792162"/>
          </a:xfrm>
          <a:prstGeom prst="rect">
            <a:avLst/>
          </a:prstGeom>
          <a:solidFill>
            <a:schemeClr val="bg1"/>
          </a:solidFill>
          <a:ln>
            <a:noFill/>
          </a:ln>
          <a:extLst/>
        </p:spPr>
        <p:txBody>
          <a:bodyPr anchor="ctr"/>
          <a:lstStyle/>
          <a:p>
            <a:pPr algn="l"/>
            <a:r>
              <a:rPr lang="en-GB" sz="3200" dirty="0" smtClean="0">
                <a:solidFill>
                  <a:srgbClr val="0070C0"/>
                </a:solidFill>
                <a:latin typeface="Calibri" pitchFamily="34" charset="0"/>
              </a:rPr>
              <a:t>Improved understanding: </a:t>
            </a:r>
          </a:p>
          <a:p>
            <a:pPr algn="l"/>
            <a:r>
              <a:rPr lang="en-GB" sz="3200" dirty="0" smtClean="0">
                <a:solidFill>
                  <a:srgbClr val="0070C0"/>
                </a:solidFill>
                <a:latin typeface="Calibri" pitchFamily="34" charset="0"/>
              </a:rPr>
              <a:t>radiative forcing &amp; global precipitation response </a:t>
            </a:r>
          </a:p>
        </p:txBody>
      </p:sp>
    </p:spTree>
    <p:extLst>
      <p:ext uri="{BB962C8B-B14F-4D97-AF65-F5344CB8AC3E}">
        <p14:creationId xmlns:p14="http://schemas.microsoft.com/office/powerpoint/2010/main" val="27612051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2840" y="274638"/>
            <a:ext cx="8229600" cy="1143000"/>
          </a:xfrm>
        </p:spPr>
        <p:txBody>
          <a:bodyPr/>
          <a:lstStyle/>
          <a:p>
            <a:pPr algn="l"/>
            <a:r>
              <a:rPr lang="en-GB" sz="3200" dirty="0" smtClean="0">
                <a:solidFill>
                  <a:srgbClr val="0070C0"/>
                </a:solidFill>
              </a:rPr>
              <a:t>Radiative energy budget of the atmosphere and hydrological response</a:t>
            </a:r>
            <a:endParaRPr lang="en-GB" sz="3200" dirty="0">
              <a:solidFill>
                <a:srgbClr val="0070C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421" y="1872208"/>
            <a:ext cx="517207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063336" y="5221649"/>
            <a:ext cx="4464496" cy="1015663"/>
          </a:xfrm>
          <a:prstGeom prst="rect">
            <a:avLst/>
          </a:prstGeom>
          <a:noFill/>
        </p:spPr>
        <p:txBody>
          <a:bodyPr wrap="square" rtlCol="0">
            <a:spAutoFit/>
          </a:bodyPr>
          <a:lstStyle/>
          <a:p>
            <a:pPr algn="l"/>
            <a:r>
              <a:rPr lang="en-GB" sz="2000" dirty="0">
                <a:solidFill>
                  <a:schemeClr val="tx1"/>
                </a:solidFill>
                <a:latin typeface="Calibri" pitchFamily="34" charset="0"/>
                <a:hlinkClick r:id="rId3"/>
              </a:rPr>
              <a:t>O’Gorman et al. (2012) </a:t>
            </a:r>
            <a:r>
              <a:rPr lang="en-GB" sz="2000" dirty="0" err="1">
                <a:solidFill>
                  <a:schemeClr val="tx1"/>
                </a:solidFill>
                <a:latin typeface="Calibri" pitchFamily="34" charset="0"/>
                <a:hlinkClick r:id="rId3"/>
              </a:rPr>
              <a:t>Surv</a:t>
            </a:r>
            <a:r>
              <a:rPr lang="en-GB" sz="2000" dirty="0">
                <a:solidFill>
                  <a:schemeClr val="tx1"/>
                </a:solidFill>
                <a:latin typeface="Calibri" pitchFamily="34" charset="0"/>
                <a:hlinkClick r:id="rId3"/>
              </a:rPr>
              <a:t>. </a:t>
            </a:r>
            <a:r>
              <a:rPr lang="en-GB" sz="2000" dirty="0" err="1" smtClean="0">
                <a:solidFill>
                  <a:schemeClr val="tx1"/>
                </a:solidFill>
                <a:latin typeface="Calibri" pitchFamily="34" charset="0"/>
                <a:hlinkClick r:id="rId3"/>
              </a:rPr>
              <a:t>Geophys</a:t>
            </a:r>
            <a:endParaRPr lang="en-GB" sz="2000" dirty="0">
              <a:latin typeface="Calibri" pitchFamily="34" charset="0"/>
            </a:endParaRPr>
          </a:p>
          <a:p>
            <a:pPr algn="l"/>
            <a:r>
              <a:rPr lang="en-GB" sz="2000" dirty="0" smtClean="0">
                <a:solidFill>
                  <a:schemeClr val="tx1"/>
                </a:solidFill>
                <a:latin typeface="Calibri" pitchFamily="34" charset="0"/>
              </a:rPr>
              <a:t>After </a:t>
            </a:r>
            <a:r>
              <a:rPr lang="en-GB" sz="2000" dirty="0">
                <a:solidFill>
                  <a:schemeClr val="tx1"/>
                </a:solidFill>
                <a:latin typeface="Calibri" pitchFamily="34" charset="0"/>
                <a:hlinkClick r:id="rId4"/>
              </a:rPr>
              <a:t>Takahashi (2009) </a:t>
            </a:r>
            <a:r>
              <a:rPr lang="en-GB" sz="2000" dirty="0" smtClean="0">
                <a:solidFill>
                  <a:schemeClr val="tx1"/>
                </a:solidFill>
                <a:latin typeface="Calibri" pitchFamily="34" charset="0"/>
                <a:hlinkClick r:id="rId4"/>
              </a:rPr>
              <a:t>JAS</a:t>
            </a:r>
            <a:r>
              <a:rPr lang="en-GB" sz="2000" dirty="0" smtClean="0">
                <a:solidFill>
                  <a:schemeClr val="tx1"/>
                </a:solidFill>
                <a:latin typeface="Calibri" pitchFamily="34" charset="0"/>
              </a:rPr>
              <a:t>.</a:t>
            </a:r>
          </a:p>
          <a:p>
            <a:pPr algn="l"/>
            <a:r>
              <a:rPr lang="en-GB" sz="2000" dirty="0" smtClean="0">
                <a:solidFill>
                  <a:schemeClr val="tx1"/>
                </a:solidFill>
                <a:latin typeface="Calibri" pitchFamily="34" charset="0"/>
              </a:rPr>
              <a:t>See also </a:t>
            </a:r>
            <a:r>
              <a:rPr lang="en-GB" sz="2000" dirty="0" smtClean="0">
                <a:solidFill>
                  <a:schemeClr val="tx1"/>
                </a:solidFill>
                <a:latin typeface="Calibri" pitchFamily="34" charset="0"/>
                <a:hlinkClick r:id="rId5"/>
              </a:rPr>
              <a:t>Manabe &amp; </a:t>
            </a:r>
            <a:r>
              <a:rPr lang="en-GB" sz="2000" dirty="0" err="1" smtClean="0">
                <a:solidFill>
                  <a:schemeClr val="tx1"/>
                </a:solidFill>
                <a:latin typeface="Calibri" pitchFamily="34" charset="0"/>
                <a:hlinkClick r:id="rId5"/>
              </a:rPr>
              <a:t>Wetherald</a:t>
            </a:r>
            <a:r>
              <a:rPr lang="en-GB" sz="2000" dirty="0" smtClean="0">
                <a:solidFill>
                  <a:schemeClr val="tx1"/>
                </a:solidFill>
                <a:latin typeface="Calibri" pitchFamily="34" charset="0"/>
                <a:hlinkClick r:id="rId5"/>
              </a:rPr>
              <a:t> (1975) JAS</a:t>
            </a:r>
            <a:endParaRPr lang="en-GB" sz="2000" dirty="0">
              <a:solidFill>
                <a:schemeClr val="tx1"/>
              </a:solidFill>
              <a:latin typeface="Calibri" pitchFamily="34" charset="0"/>
            </a:endParaRPr>
          </a:p>
        </p:txBody>
      </p:sp>
      <p:sp>
        <p:nvSpPr>
          <p:cNvPr id="7" name="Content Placeholder 4"/>
          <p:cNvSpPr txBox="1">
            <a:spLocks/>
          </p:cNvSpPr>
          <p:nvPr/>
        </p:nvSpPr>
        <p:spPr>
          <a:xfrm>
            <a:off x="251520" y="1844824"/>
            <a:ext cx="3682752" cy="45259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400" kern="0" dirty="0" smtClean="0"/>
              <a:t>Adjustments in latent heating LP (precipitation) balance change in radiative energy budget ΔR above LCL (lifting condensation level) </a:t>
            </a:r>
          </a:p>
          <a:p>
            <a:r>
              <a:rPr lang="en-GB" sz="2400" kern="0" dirty="0" smtClean="0"/>
              <a:t>ΔR below LCL </a:t>
            </a:r>
            <a:r>
              <a:rPr lang="en-GB" sz="2400" kern="0" dirty="0" smtClean="0">
                <a:sym typeface="Wingdings" pitchFamily="2" charset="2"/>
              </a:rPr>
              <a:t> </a:t>
            </a:r>
            <a:r>
              <a:rPr lang="en-GB" sz="2400" kern="0" dirty="0" smtClean="0"/>
              <a:t>adjustments in SH (sensible heat flux) important </a:t>
            </a:r>
            <a:r>
              <a:rPr lang="en-GB" sz="2400" kern="0" dirty="0"/>
              <a:t> </a:t>
            </a:r>
            <a:r>
              <a:rPr lang="en-GB" sz="2400" kern="0" dirty="0" smtClean="0"/>
              <a:t>                     </a:t>
            </a:r>
            <a:r>
              <a:rPr lang="en-GB" sz="2000" kern="0" dirty="0" smtClean="0"/>
              <a:t>e.g. </a:t>
            </a:r>
            <a:r>
              <a:rPr lang="en-GB" sz="2000" dirty="0" smtClean="0">
                <a:solidFill>
                  <a:srgbClr val="000000"/>
                </a:solidFill>
                <a:latin typeface="Calibri" pitchFamily="34" charset="0"/>
                <a:hlinkClick r:id="rId6"/>
              </a:rPr>
              <a:t>Ming </a:t>
            </a:r>
            <a:r>
              <a:rPr lang="en-GB" sz="2000" dirty="0">
                <a:solidFill>
                  <a:srgbClr val="000000"/>
                </a:solidFill>
                <a:latin typeface="Calibri" pitchFamily="34" charset="0"/>
                <a:hlinkClick r:id="rId6"/>
              </a:rPr>
              <a:t>et al. (2010) GRL</a:t>
            </a:r>
            <a:endParaRPr lang="en-GB" sz="2000" dirty="0">
              <a:latin typeface="Calibri" pitchFamily="34" charset="0"/>
            </a:endParaRPr>
          </a:p>
          <a:p>
            <a:pPr marL="0" indent="0">
              <a:buNone/>
            </a:pPr>
            <a:endParaRPr lang="en-GB" sz="2400" kern="0" dirty="0" smtClean="0"/>
          </a:p>
        </p:txBody>
      </p:sp>
    </p:spTree>
    <p:extLst>
      <p:ext uri="{BB962C8B-B14F-4D97-AF65-F5344CB8AC3E}">
        <p14:creationId xmlns:p14="http://schemas.microsoft.com/office/powerpoint/2010/main" val="18036600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64704" y="4581128"/>
            <a:ext cx="4032448" cy="461665"/>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400" dirty="0" smtClean="0">
                <a:solidFill>
                  <a:schemeClr val="tx1"/>
                </a:solidFill>
                <a:latin typeface="Calibri" pitchFamily="34" charset="0"/>
              </a:rPr>
              <a:t>Increased Precipitation</a:t>
            </a:r>
            <a:endParaRPr lang="en-GB" sz="2400" dirty="0">
              <a:solidFill>
                <a:schemeClr val="tx1"/>
              </a:solidFill>
              <a:latin typeface="Calibri" pitchFamily="34" charset="0"/>
            </a:endParaRPr>
          </a:p>
        </p:txBody>
      </p:sp>
      <p:pic>
        <p:nvPicPr>
          <p:cNvPr id="2" name="Picture 1"/>
          <p:cNvPicPr>
            <a:picLocks noChangeAspect="1"/>
          </p:cNvPicPr>
          <p:nvPr/>
        </p:nvPicPr>
        <p:blipFill rotWithShape="1">
          <a:blip r:embed="rId2"/>
          <a:srcRect l="4529"/>
          <a:stretch/>
        </p:blipFill>
        <p:spPr>
          <a:xfrm>
            <a:off x="611560" y="2595862"/>
            <a:ext cx="6072403" cy="4226769"/>
          </a:xfrm>
          <a:prstGeom prst="rect">
            <a:avLst/>
          </a:prstGeom>
        </p:spPr>
      </p:pic>
      <p:pic>
        <p:nvPicPr>
          <p:cNvPr id="3" name="Picture 2" descr="Fig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3522"/>
          <a:stretch/>
        </p:blipFill>
        <p:spPr bwMode="auto">
          <a:xfrm>
            <a:off x="467544" y="188641"/>
            <a:ext cx="3319393" cy="203658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4"/>
          <p:cNvCxnSpPr>
            <a:cxnSpLocks noChangeShapeType="1"/>
          </p:cNvCxnSpPr>
          <p:nvPr/>
        </p:nvCxnSpPr>
        <p:spPr bwMode="auto">
          <a:xfrm flipH="1">
            <a:off x="526626" y="4005064"/>
            <a:ext cx="12926" cy="2028613"/>
          </a:xfrm>
          <a:prstGeom prst="straightConnector1">
            <a:avLst/>
          </a:prstGeom>
          <a:noFill/>
          <a:ln w="41275" algn="ctr">
            <a:solidFill>
              <a:schemeClr val="tx1"/>
            </a:solidFill>
            <a:round/>
            <a:headEnd/>
            <a:tailEnd type="arrow" w="med" len="med"/>
          </a:ln>
        </p:spPr>
      </p:cxnSp>
      <p:cxnSp>
        <p:nvCxnSpPr>
          <p:cNvPr id="9" name="Straight Arrow Connector 4"/>
          <p:cNvCxnSpPr>
            <a:cxnSpLocks noChangeShapeType="1"/>
          </p:cNvCxnSpPr>
          <p:nvPr/>
        </p:nvCxnSpPr>
        <p:spPr bwMode="auto">
          <a:xfrm flipH="1">
            <a:off x="1763688" y="2225227"/>
            <a:ext cx="288032" cy="771725"/>
          </a:xfrm>
          <a:prstGeom prst="straightConnector1">
            <a:avLst/>
          </a:prstGeom>
          <a:noFill/>
          <a:ln w="41275" algn="ctr">
            <a:solidFill>
              <a:schemeClr val="tx1"/>
            </a:solidFill>
            <a:round/>
            <a:headEnd/>
            <a:tailEnd type="arrow" w="med" len="med"/>
          </a:ln>
        </p:spPr>
      </p:cxnSp>
      <p:pic>
        <p:nvPicPr>
          <p:cNvPr id="12" name="Picture 6" descr="Figure 1"/>
          <p:cNvPicPr>
            <a:picLocks noChangeAspect="1" noChangeArrowheads="1"/>
          </p:cNvPicPr>
          <p:nvPr/>
        </p:nvPicPr>
        <p:blipFill rotWithShape="1">
          <a:blip r:embed="rId4">
            <a:extLst>
              <a:ext uri="{28A0092B-C50C-407E-A947-70E740481C1C}">
                <a14:useLocalDpi xmlns:a14="http://schemas.microsoft.com/office/drawing/2010/main" val="0"/>
              </a:ext>
            </a:extLst>
          </a:blip>
          <a:srcRect b="66062"/>
          <a:stretch/>
        </p:blipFill>
        <p:spPr bwMode="auto">
          <a:xfrm>
            <a:off x="3830569" y="188641"/>
            <a:ext cx="3405727" cy="200415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4"/>
          <p:cNvCxnSpPr>
            <a:cxnSpLocks noChangeShapeType="1"/>
          </p:cNvCxnSpPr>
          <p:nvPr/>
        </p:nvCxnSpPr>
        <p:spPr bwMode="auto">
          <a:xfrm flipH="1">
            <a:off x="3319254" y="2243049"/>
            <a:ext cx="1174892" cy="1257959"/>
          </a:xfrm>
          <a:prstGeom prst="straightConnector1">
            <a:avLst/>
          </a:prstGeom>
          <a:noFill/>
          <a:ln w="41275" algn="ctr">
            <a:solidFill>
              <a:schemeClr val="tx1"/>
            </a:solidFill>
            <a:round/>
            <a:headEnd/>
            <a:tailEnd type="arrow" w="med" len="med"/>
          </a:ln>
        </p:spPr>
      </p:cxnSp>
      <p:cxnSp>
        <p:nvCxnSpPr>
          <p:cNvPr id="15" name="Straight Arrow Connector 4"/>
          <p:cNvCxnSpPr>
            <a:cxnSpLocks noChangeShapeType="1"/>
          </p:cNvCxnSpPr>
          <p:nvPr/>
        </p:nvCxnSpPr>
        <p:spPr bwMode="auto">
          <a:xfrm>
            <a:off x="2699792" y="2190529"/>
            <a:ext cx="302821" cy="1310479"/>
          </a:xfrm>
          <a:prstGeom prst="straightConnector1">
            <a:avLst/>
          </a:prstGeom>
          <a:noFill/>
          <a:ln w="41275" algn="ctr">
            <a:solidFill>
              <a:schemeClr val="tx1"/>
            </a:solidFill>
            <a:round/>
            <a:headEnd/>
            <a:tailEnd type="arrow" w="med" len="med"/>
          </a:ln>
        </p:spPr>
      </p:cxnSp>
      <p:sp>
        <p:nvSpPr>
          <p:cNvPr id="19" name="TextBox 18"/>
          <p:cNvSpPr txBox="1"/>
          <p:nvPr/>
        </p:nvSpPr>
        <p:spPr>
          <a:xfrm>
            <a:off x="5090845" y="2194101"/>
            <a:ext cx="2592288" cy="369332"/>
          </a:xfrm>
          <a:prstGeom prst="rect">
            <a:avLst/>
          </a:prstGeom>
          <a:noFill/>
        </p:spPr>
        <p:txBody>
          <a:bodyPr wrap="square" rtlCol="0">
            <a:spAutoFit/>
          </a:bodyPr>
          <a:lstStyle/>
          <a:p>
            <a:r>
              <a:rPr lang="en-GB" dirty="0" err="1" smtClean="0">
                <a:solidFill>
                  <a:schemeClr val="tx1"/>
                </a:solidFill>
                <a:latin typeface="Calibri" pitchFamily="34" charset="0"/>
                <a:hlinkClick r:id="rId5"/>
              </a:rPr>
              <a:t>Previdi</a:t>
            </a:r>
            <a:r>
              <a:rPr lang="en-GB" dirty="0" smtClean="0">
                <a:solidFill>
                  <a:schemeClr val="tx1"/>
                </a:solidFill>
                <a:latin typeface="Calibri" pitchFamily="34" charset="0"/>
                <a:hlinkClick r:id="rId5"/>
              </a:rPr>
              <a:t> (2010) ERL</a:t>
            </a:r>
            <a:endParaRPr lang="en-GB" dirty="0">
              <a:solidFill>
                <a:schemeClr val="tx1"/>
              </a:solidFill>
              <a:latin typeface="Calibri" pitchFamily="34" charset="0"/>
            </a:endParaRPr>
          </a:p>
        </p:txBody>
      </p:sp>
      <p:sp>
        <p:nvSpPr>
          <p:cNvPr id="20" name="TextBox 19"/>
          <p:cNvSpPr txBox="1"/>
          <p:nvPr/>
        </p:nvSpPr>
        <p:spPr>
          <a:xfrm>
            <a:off x="4255740" y="2996952"/>
            <a:ext cx="4032448" cy="369332"/>
          </a:xfrm>
          <a:prstGeom prst="rect">
            <a:avLst/>
          </a:prstGeom>
          <a:noFill/>
        </p:spPr>
        <p:txBody>
          <a:bodyPr wrap="square" rtlCol="0">
            <a:spAutoFit/>
          </a:bodyPr>
          <a:lstStyle/>
          <a:p>
            <a:r>
              <a:rPr lang="en-GB" dirty="0" smtClean="0">
                <a:solidFill>
                  <a:schemeClr val="tx1"/>
                </a:solidFill>
                <a:latin typeface="Calibri" pitchFamily="34" charset="0"/>
                <a:hlinkClick r:id="rId6"/>
              </a:rPr>
              <a:t>O’Gorman et al. (2012) </a:t>
            </a:r>
            <a:r>
              <a:rPr lang="en-GB" dirty="0" err="1" smtClean="0">
                <a:solidFill>
                  <a:schemeClr val="tx1"/>
                </a:solidFill>
                <a:latin typeface="Calibri" pitchFamily="34" charset="0"/>
                <a:hlinkClick r:id="rId6"/>
              </a:rPr>
              <a:t>Surv</a:t>
            </a:r>
            <a:r>
              <a:rPr lang="en-GB" dirty="0" smtClean="0">
                <a:solidFill>
                  <a:schemeClr val="tx1"/>
                </a:solidFill>
                <a:latin typeface="Calibri" pitchFamily="34" charset="0"/>
                <a:hlinkClick r:id="rId6"/>
              </a:rPr>
              <a:t>. </a:t>
            </a:r>
            <a:r>
              <a:rPr lang="en-GB" dirty="0" err="1" smtClean="0">
                <a:solidFill>
                  <a:schemeClr val="tx1"/>
                </a:solidFill>
                <a:latin typeface="Calibri" pitchFamily="34" charset="0"/>
                <a:hlinkClick r:id="rId6"/>
              </a:rPr>
              <a:t>Geophys</a:t>
            </a:r>
            <a:endParaRPr lang="en-GB" dirty="0">
              <a:solidFill>
                <a:schemeClr val="tx1"/>
              </a:solidFill>
              <a:latin typeface="Calibri" pitchFamily="34" charset="0"/>
            </a:endParaRPr>
          </a:p>
        </p:txBody>
      </p:sp>
      <p:cxnSp>
        <p:nvCxnSpPr>
          <p:cNvPr id="21" name="Straight Arrow Connector 4"/>
          <p:cNvCxnSpPr>
            <a:cxnSpLocks noChangeShapeType="1"/>
          </p:cNvCxnSpPr>
          <p:nvPr/>
        </p:nvCxnSpPr>
        <p:spPr bwMode="auto">
          <a:xfrm>
            <a:off x="4139324" y="5733256"/>
            <a:ext cx="1394108" cy="0"/>
          </a:xfrm>
          <a:prstGeom prst="straightConnector1">
            <a:avLst/>
          </a:prstGeom>
          <a:noFill/>
          <a:ln w="41275" algn="ctr">
            <a:solidFill>
              <a:schemeClr val="tx1"/>
            </a:solidFill>
            <a:round/>
            <a:headEnd/>
            <a:tailEnd type="arrow" w="med" len="med"/>
          </a:ln>
        </p:spPr>
      </p:cxnSp>
      <p:sp>
        <p:nvSpPr>
          <p:cNvPr id="5" name="Title 4"/>
          <p:cNvSpPr>
            <a:spLocks noGrp="1"/>
          </p:cNvSpPr>
          <p:nvPr>
            <p:ph type="title"/>
          </p:nvPr>
        </p:nvSpPr>
        <p:spPr>
          <a:xfrm>
            <a:off x="6505540" y="3767374"/>
            <a:ext cx="2602964" cy="2397930"/>
          </a:xfrm>
        </p:spPr>
        <p:txBody>
          <a:bodyPr/>
          <a:lstStyle/>
          <a:p>
            <a:pPr algn="l"/>
            <a:r>
              <a:rPr lang="en-GB" sz="2800" dirty="0" smtClean="0"/>
              <a:t>Radiative constraint on precipitation:</a:t>
            </a:r>
            <a:br>
              <a:rPr lang="en-GB" sz="2800" dirty="0" smtClean="0"/>
            </a:br>
            <a:r>
              <a:rPr lang="en-GB" sz="2800" dirty="0" smtClean="0"/>
              <a:t>≈ 2 Wm</a:t>
            </a:r>
            <a:r>
              <a:rPr lang="en-GB" sz="2800" baseline="30000" dirty="0" smtClean="0"/>
              <a:t>-2</a:t>
            </a:r>
            <a:r>
              <a:rPr lang="en-GB" sz="2800" dirty="0" smtClean="0"/>
              <a:t>K</a:t>
            </a:r>
            <a:r>
              <a:rPr lang="en-GB" sz="2800" baseline="30000" dirty="0" smtClean="0"/>
              <a:t>-1</a:t>
            </a:r>
            <a:r>
              <a:rPr lang="en-GB" sz="2800" dirty="0" smtClean="0"/>
              <a:t> </a:t>
            </a:r>
            <a:br>
              <a:rPr lang="en-GB" sz="2800" dirty="0" smtClean="0"/>
            </a:br>
            <a:r>
              <a:rPr lang="en-GB" sz="2800" dirty="0" smtClean="0"/>
              <a:t>≈ 2-3%/K</a:t>
            </a:r>
            <a:endParaRPr lang="en-GB" sz="2800" dirty="0"/>
          </a:p>
        </p:txBody>
      </p:sp>
      <p:sp>
        <p:nvSpPr>
          <p:cNvPr id="6" name="TextBox 5"/>
          <p:cNvSpPr txBox="1"/>
          <p:nvPr/>
        </p:nvSpPr>
        <p:spPr>
          <a:xfrm>
            <a:off x="7236296" y="908720"/>
            <a:ext cx="1512168" cy="646331"/>
          </a:xfrm>
          <a:prstGeom prst="rect">
            <a:avLst/>
          </a:prstGeom>
          <a:noFill/>
        </p:spPr>
        <p:txBody>
          <a:bodyPr wrap="square" rtlCol="0">
            <a:spAutoFit/>
          </a:bodyPr>
          <a:lstStyle/>
          <a:p>
            <a:r>
              <a:rPr lang="en-GB" dirty="0" smtClean="0"/>
              <a:t>Radiative </a:t>
            </a:r>
            <a:r>
              <a:rPr lang="en-GB" dirty="0" err="1" smtClean="0"/>
              <a:t>kernals</a:t>
            </a:r>
            <a:endParaRPr lang="en-GB" dirty="0"/>
          </a:p>
        </p:txBody>
      </p:sp>
    </p:spTree>
    <p:extLst>
      <p:ext uri="{BB962C8B-B14F-4D97-AF65-F5344CB8AC3E}">
        <p14:creationId xmlns:p14="http://schemas.microsoft.com/office/powerpoint/2010/main" val="2530991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9123" r="8107"/>
          <a:stretch/>
        </p:blipFill>
        <p:spPr>
          <a:xfrm>
            <a:off x="559919" y="1340768"/>
            <a:ext cx="6628453" cy="4523075"/>
          </a:xfrm>
          <a:prstGeom prst="rect">
            <a:avLst/>
          </a:prstGeom>
        </p:spPr>
      </p:pic>
      <p:sp>
        <p:nvSpPr>
          <p:cNvPr id="2050" name="Text Box 2"/>
          <p:cNvSpPr txBox="1">
            <a:spLocks noChangeArrowheads="1"/>
          </p:cNvSpPr>
          <p:nvPr/>
        </p:nvSpPr>
        <p:spPr bwMode="auto">
          <a:xfrm>
            <a:off x="107504" y="228641"/>
            <a:ext cx="7056784" cy="584775"/>
          </a:xfrm>
          <a:prstGeom prst="rect">
            <a:avLst/>
          </a:prstGeom>
          <a:noFill/>
          <a:ln w="9525">
            <a:noFill/>
            <a:miter lim="800000"/>
            <a:headEnd/>
            <a:tailEnd/>
          </a:ln>
        </p:spPr>
        <p:txBody>
          <a:bodyPr wrap="square">
            <a:spAutoFit/>
          </a:bodyPr>
          <a:lstStyle/>
          <a:p>
            <a:pPr>
              <a:spcBef>
                <a:spcPct val="50000"/>
              </a:spcBef>
            </a:pPr>
            <a:r>
              <a:rPr lang="en-GB" sz="3200" dirty="0" smtClean="0">
                <a:solidFill>
                  <a:srgbClr val="0070C0"/>
                </a:solidFill>
                <a:latin typeface="Calibri" pitchFamily="34" charset="0"/>
                <a:cs typeface="Calibri" pitchFamily="34" charset="0"/>
              </a:rPr>
              <a:t>Simple model for global precipitation</a:t>
            </a:r>
            <a:endParaRPr lang="en-GB" sz="3200" dirty="0">
              <a:solidFill>
                <a:srgbClr val="0070C0"/>
              </a:solidFill>
              <a:latin typeface="Calibri" pitchFamily="34" charset="0"/>
              <a:cs typeface="Calibri" pitchFamily="34" charset="0"/>
            </a:endParaRPr>
          </a:p>
        </p:txBody>
      </p:sp>
      <p:sp>
        <p:nvSpPr>
          <p:cNvPr id="3" name="TextBox 2"/>
          <p:cNvSpPr txBox="1"/>
          <p:nvPr/>
        </p:nvSpPr>
        <p:spPr>
          <a:xfrm>
            <a:off x="1028180" y="4691240"/>
            <a:ext cx="2751732" cy="461665"/>
          </a:xfrm>
          <a:prstGeom prst="rect">
            <a:avLst/>
          </a:prstGeom>
          <a:solidFill>
            <a:schemeClr val="bg1"/>
          </a:solidFill>
          <a:ln w="19050">
            <a:solidFill>
              <a:schemeClr val="bg1"/>
            </a:solidFill>
          </a:ln>
        </p:spPr>
        <p:txBody>
          <a:bodyPr wrap="square" rtlCol="0">
            <a:spAutoFit/>
          </a:bodyPr>
          <a:lstStyle/>
          <a:p>
            <a:r>
              <a:rPr lang="en-GB" sz="2400" b="1" dirty="0" smtClean="0">
                <a:solidFill>
                  <a:srgbClr val="000000"/>
                </a:solidFill>
                <a:latin typeface="Calibri" pitchFamily="34" charset="0"/>
              </a:rPr>
              <a:t>CMIP5 </a:t>
            </a:r>
            <a:r>
              <a:rPr lang="en-GB" dirty="0" smtClean="0">
                <a:solidFill>
                  <a:srgbClr val="000000"/>
                </a:solidFill>
                <a:latin typeface="Calibri" pitchFamily="34" charset="0"/>
              </a:rPr>
              <a:t>historical/RCP8.5</a:t>
            </a:r>
          </a:p>
        </p:txBody>
      </p:sp>
      <p:sp>
        <p:nvSpPr>
          <p:cNvPr id="12" name="Rectangle 11"/>
          <p:cNvSpPr/>
          <p:nvPr/>
        </p:nvSpPr>
        <p:spPr>
          <a:xfrm>
            <a:off x="107504" y="5661248"/>
            <a:ext cx="8691178" cy="400110"/>
          </a:xfrm>
          <a:prstGeom prst="rect">
            <a:avLst/>
          </a:prstGeom>
          <a:solidFill>
            <a:schemeClr val="bg1"/>
          </a:solidFill>
        </p:spPr>
        <p:txBody>
          <a:bodyPr wrap="square">
            <a:spAutoFit/>
          </a:bodyPr>
          <a:lstStyle/>
          <a:p>
            <a:r>
              <a:rPr lang="en-GB" sz="2000" dirty="0" smtClean="0">
                <a:solidFill>
                  <a:srgbClr val="000000"/>
                </a:solidFill>
                <a:latin typeface="Calibri" pitchFamily="34" charset="0"/>
              </a:rPr>
              <a:t>After </a:t>
            </a:r>
            <a:r>
              <a:rPr lang="en-GB" sz="2000" kern="0" dirty="0" smtClean="0">
                <a:solidFill>
                  <a:srgbClr val="000000"/>
                </a:solidFill>
                <a:latin typeface="Calibri" pitchFamily="34" charset="0"/>
                <a:hlinkClick r:id="rId4"/>
              </a:rPr>
              <a:t>Allan </a:t>
            </a:r>
            <a:r>
              <a:rPr lang="en-GB" sz="2000" kern="0" dirty="0">
                <a:solidFill>
                  <a:srgbClr val="000000"/>
                </a:solidFill>
                <a:latin typeface="Calibri" pitchFamily="34" charset="0"/>
                <a:hlinkClick r:id="rId4"/>
              </a:rPr>
              <a:t>et al. (2013) </a:t>
            </a:r>
            <a:r>
              <a:rPr lang="en-GB" sz="2000" kern="0" dirty="0" err="1">
                <a:solidFill>
                  <a:srgbClr val="000000"/>
                </a:solidFill>
                <a:latin typeface="Calibri" pitchFamily="34" charset="0"/>
                <a:hlinkClick r:id="rId4"/>
              </a:rPr>
              <a:t>Surv</a:t>
            </a:r>
            <a:r>
              <a:rPr lang="en-GB" sz="2000" kern="0" dirty="0">
                <a:solidFill>
                  <a:srgbClr val="000000"/>
                </a:solidFill>
                <a:latin typeface="Calibri" pitchFamily="34" charset="0"/>
                <a:hlinkClick r:id="rId4"/>
              </a:rPr>
              <a:t>. </a:t>
            </a:r>
            <a:r>
              <a:rPr lang="en-GB" sz="2000" kern="0" dirty="0" err="1">
                <a:solidFill>
                  <a:srgbClr val="000000"/>
                </a:solidFill>
                <a:latin typeface="Calibri" pitchFamily="34" charset="0"/>
                <a:hlinkClick r:id="rId4"/>
              </a:rPr>
              <a:t>Geophys</a:t>
            </a:r>
            <a:r>
              <a:rPr lang="en-GB" sz="2000" kern="0" dirty="0">
                <a:solidFill>
                  <a:srgbClr val="000000"/>
                </a:solidFill>
                <a:latin typeface="Calibri" pitchFamily="34" charset="0"/>
                <a:hlinkClick r:id="rId4"/>
              </a:rPr>
              <a:t> </a:t>
            </a:r>
            <a:r>
              <a:rPr lang="en-GB" sz="2000" kern="0" dirty="0" smtClean="0">
                <a:solidFill>
                  <a:srgbClr val="000000"/>
                </a:solidFill>
                <a:latin typeface="Calibri" pitchFamily="34" charset="0"/>
              </a:rPr>
              <a:t> and </a:t>
            </a:r>
            <a:r>
              <a:rPr lang="en-GB" sz="2000" kern="0" dirty="0" smtClean="0">
                <a:solidFill>
                  <a:srgbClr val="000000"/>
                </a:solidFill>
                <a:latin typeface="Calibri" pitchFamily="34" charset="0"/>
                <a:hlinkClick r:id="rId5"/>
              </a:rPr>
              <a:t>Thorpe and Andrews (2014) ERL</a:t>
            </a:r>
            <a:endParaRPr lang="en-GB" sz="2000" dirty="0">
              <a:solidFill>
                <a:srgbClr val="000000"/>
              </a:solidFill>
            </a:endParaRPr>
          </a:p>
        </p:txBody>
      </p:sp>
      <p:sp>
        <p:nvSpPr>
          <p:cNvPr id="2" name="TextBox 1"/>
          <p:cNvSpPr txBox="1"/>
          <p:nvPr/>
        </p:nvSpPr>
        <p:spPr>
          <a:xfrm>
            <a:off x="-1476272" y="3471391"/>
            <a:ext cx="3600000" cy="400110"/>
          </a:xfrm>
          <a:prstGeom prst="rect">
            <a:avLst/>
          </a:prstGeom>
          <a:solidFill>
            <a:schemeClr val="bg1"/>
          </a:solidFill>
          <a:scene3d>
            <a:camera prst="orthographicFront">
              <a:rot lat="0" lon="0" rev="5400000"/>
            </a:camera>
            <a:lightRig rig="threePt" dir="t"/>
          </a:scene3d>
        </p:spPr>
        <p:txBody>
          <a:bodyPr wrap="square" rtlCol="0">
            <a:spAutoFit/>
          </a:bodyPr>
          <a:lstStyle/>
          <a:p>
            <a:r>
              <a:rPr lang="en-GB" sz="2000" dirty="0" smtClean="0">
                <a:solidFill>
                  <a:srgbClr val="000000"/>
                </a:solidFill>
                <a:latin typeface="Calibri" pitchFamily="34" charset="0"/>
              </a:rPr>
              <a:t>Precipitation change (mm/day)</a:t>
            </a:r>
            <a:endParaRPr lang="en-GB" sz="2000" dirty="0">
              <a:solidFill>
                <a:srgbClr val="000000"/>
              </a:solidFill>
              <a:latin typeface="Calibri" pitchFamily="34" charset="0"/>
            </a:endParaRPr>
          </a:p>
        </p:txBody>
      </p:sp>
      <p:sp>
        <p:nvSpPr>
          <p:cNvPr id="4" name="TextBox 3"/>
          <p:cNvSpPr txBox="1"/>
          <p:nvPr/>
        </p:nvSpPr>
        <p:spPr>
          <a:xfrm>
            <a:off x="186203" y="836712"/>
            <a:ext cx="5256584" cy="461665"/>
          </a:xfrm>
          <a:prstGeom prst="rect">
            <a:avLst/>
          </a:prstGeom>
          <a:noFill/>
        </p:spPr>
        <p:txBody>
          <a:bodyPr wrap="square" rtlCol="0">
            <a:spAutoFit/>
          </a:bodyPr>
          <a:lstStyle/>
          <a:p>
            <a:r>
              <a:rPr lang="en-GB" sz="2400" dirty="0" smtClean="0">
                <a:solidFill>
                  <a:srgbClr val="000000"/>
                </a:solidFill>
                <a:latin typeface="Calibri" pitchFamily="34" charset="0"/>
              </a:rPr>
              <a:t>Using simple model</a:t>
            </a:r>
            <a:r>
              <a:rPr lang="en-GB" sz="2400" b="1" dirty="0" smtClean="0">
                <a:solidFill>
                  <a:srgbClr val="000000"/>
                </a:solidFill>
                <a:latin typeface="Calibri" pitchFamily="34" charset="0"/>
              </a:rPr>
              <a:t>: LΔP </a:t>
            </a:r>
            <a:r>
              <a:rPr lang="en-GB" sz="2400" b="1" dirty="0">
                <a:solidFill>
                  <a:srgbClr val="000000"/>
                </a:solidFill>
                <a:latin typeface="Calibri" pitchFamily="34" charset="0"/>
              </a:rPr>
              <a:t>= </a:t>
            </a:r>
            <a:r>
              <a:rPr lang="en-GB" sz="2400" b="1" dirty="0" err="1">
                <a:solidFill>
                  <a:srgbClr val="000000"/>
                </a:solidFill>
                <a:latin typeface="Calibri" pitchFamily="34" charset="0"/>
              </a:rPr>
              <a:t>kΔT</a:t>
            </a:r>
            <a:r>
              <a:rPr lang="en-GB" sz="2400" b="1" dirty="0">
                <a:solidFill>
                  <a:srgbClr val="000000"/>
                </a:solidFill>
                <a:latin typeface="Calibri" pitchFamily="34" charset="0"/>
              </a:rPr>
              <a:t> –</a:t>
            </a:r>
            <a:r>
              <a:rPr lang="en-GB" sz="2400" b="1" dirty="0" smtClean="0">
                <a:solidFill>
                  <a:srgbClr val="000000"/>
                </a:solidFill>
                <a:latin typeface="Calibri" pitchFamily="34" charset="0"/>
              </a:rPr>
              <a:t> f</a:t>
            </a:r>
            <a:r>
              <a:rPr lang="en-GB" sz="2400" b="1" baseline="-25000" dirty="0" smtClean="0">
                <a:solidFill>
                  <a:srgbClr val="000000"/>
                </a:solidFill>
                <a:latin typeface="Calibri" pitchFamily="34" charset="0"/>
              </a:rPr>
              <a:t>F</a:t>
            </a:r>
            <a:r>
              <a:rPr lang="en-GB" sz="2400" b="1" dirty="0" smtClean="0">
                <a:solidFill>
                  <a:srgbClr val="000000"/>
                </a:solidFill>
                <a:latin typeface="Calibri" pitchFamily="34" charset="0"/>
              </a:rPr>
              <a:t>ΔF</a:t>
            </a:r>
          </a:p>
        </p:txBody>
      </p:sp>
      <p:cxnSp>
        <p:nvCxnSpPr>
          <p:cNvPr id="14" name="Straight Connector 13"/>
          <p:cNvCxnSpPr/>
          <p:nvPr/>
        </p:nvCxnSpPr>
        <p:spPr bwMode="auto">
          <a:xfrm>
            <a:off x="3059832" y="1340768"/>
            <a:ext cx="420216" cy="0"/>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4572000" y="1340768"/>
            <a:ext cx="504056" cy="0"/>
          </a:xfrm>
          <a:prstGeom prst="line">
            <a:avLst/>
          </a:prstGeom>
          <a:solidFill>
            <a:schemeClr val="accent1"/>
          </a:solidFill>
          <a:ln w="38100" cap="flat" cmpd="sng" algn="ctr">
            <a:solidFill>
              <a:srgbClr val="FF0000"/>
            </a:solidFill>
            <a:prstDash val="dash"/>
            <a:round/>
            <a:headEnd type="none" w="med" len="med"/>
            <a:tailEnd type="none" w="med" len="med"/>
          </a:ln>
          <a:effectLst/>
        </p:spPr>
      </p:cxnSp>
      <p:cxnSp>
        <p:nvCxnSpPr>
          <p:cNvPr id="19" name="Straight Connector 18"/>
          <p:cNvCxnSpPr/>
          <p:nvPr/>
        </p:nvCxnSpPr>
        <p:spPr bwMode="auto">
          <a:xfrm>
            <a:off x="3851920" y="1340768"/>
            <a:ext cx="420216" cy="0"/>
          </a:xfrm>
          <a:prstGeom prst="line">
            <a:avLst/>
          </a:prstGeom>
          <a:solidFill>
            <a:schemeClr val="accent1"/>
          </a:solidFill>
          <a:ln w="38100" cap="flat" cmpd="sng" algn="ctr">
            <a:solidFill>
              <a:srgbClr val="FF0000"/>
            </a:solidFill>
            <a:prstDash val="sysDot"/>
            <a:round/>
            <a:headEnd type="none" w="med" len="med"/>
            <a:tailEnd type="none" w="med" len="med"/>
          </a:ln>
          <a:effectLst/>
        </p:spPr>
      </p:cxnSp>
      <p:sp>
        <p:nvSpPr>
          <p:cNvPr id="11" name="TextBox 5"/>
          <p:cNvSpPr txBox="1">
            <a:spLocks noChangeArrowheads="1"/>
          </p:cNvSpPr>
          <p:nvPr/>
        </p:nvSpPr>
        <p:spPr bwMode="auto">
          <a:xfrm>
            <a:off x="107504" y="6237312"/>
            <a:ext cx="8856984" cy="400110"/>
          </a:xfrm>
          <a:prstGeom prst="rect">
            <a:avLst/>
          </a:prstGeom>
          <a:noFill/>
          <a:ln w="9525">
            <a:noFill/>
            <a:miter lim="800000"/>
            <a:headEnd/>
            <a:tailEnd/>
          </a:ln>
        </p:spPr>
        <p:txBody>
          <a:bodyPr wrap="square">
            <a:spAutoFit/>
          </a:bodyPr>
          <a:lstStyle/>
          <a:p>
            <a:pPr algn="r">
              <a:spcBef>
                <a:spcPct val="50000"/>
              </a:spcBef>
            </a:pPr>
            <a:r>
              <a:rPr lang="en-GB" sz="2000" dirty="0" smtClean="0">
                <a:solidFill>
                  <a:srgbClr val="000000"/>
                </a:solidFill>
                <a:latin typeface="Calibri" pitchFamily="34" charset="0"/>
              </a:rPr>
              <a:t>See also </a:t>
            </a:r>
            <a:r>
              <a:rPr lang="en-GB" sz="2000" dirty="0" smtClean="0">
                <a:solidFill>
                  <a:srgbClr val="000000"/>
                </a:solidFill>
                <a:latin typeface="Calibri" pitchFamily="34" charset="0"/>
                <a:hlinkClick r:id="rId6"/>
              </a:rPr>
              <a:t>Andrews et al. </a:t>
            </a:r>
            <a:r>
              <a:rPr lang="en-GB" sz="2000" dirty="0">
                <a:solidFill>
                  <a:srgbClr val="000000"/>
                </a:solidFill>
                <a:latin typeface="Calibri" pitchFamily="34" charset="0"/>
                <a:hlinkClick r:id="rId6"/>
              </a:rPr>
              <a:t>(</a:t>
            </a:r>
            <a:r>
              <a:rPr lang="en-GB" sz="2000" dirty="0" smtClean="0">
                <a:solidFill>
                  <a:srgbClr val="000000"/>
                </a:solidFill>
                <a:latin typeface="Calibri" pitchFamily="34" charset="0"/>
                <a:hlinkClick r:id="rId6"/>
              </a:rPr>
              <a:t>2010)</a:t>
            </a:r>
            <a:r>
              <a:rPr lang="en-GB" sz="2000" dirty="0" smtClean="0">
                <a:solidFill>
                  <a:srgbClr val="000000"/>
                </a:solidFill>
                <a:latin typeface="Calibri" pitchFamily="34" charset="0"/>
              </a:rPr>
              <a:t> ; </a:t>
            </a:r>
            <a:r>
              <a:rPr lang="en-GB" sz="2000" dirty="0" smtClean="0">
                <a:solidFill>
                  <a:srgbClr val="808080"/>
                </a:solidFill>
                <a:latin typeface="Calibri" pitchFamily="34" charset="0"/>
                <a:hlinkClick r:id="rId7"/>
              </a:rPr>
              <a:t>Allen </a:t>
            </a:r>
            <a:r>
              <a:rPr lang="en-GB" sz="2000" dirty="0">
                <a:solidFill>
                  <a:srgbClr val="808080"/>
                </a:solidFill>
                <a:latin typeface="Calibri" pitchFamily="34" charset="0"/>
                <a:hlinkClick r:id="rId7"/>
              </a:rPr>
              <a:t>and Ingram (</a:t>
            </a:r>
            <a:r>
              <a:rPr lang="en-GB" sz="2000" dirty="0" smtClean="0">
                <a:solidFill>
                  <a:srgbClr val="808080"/>
                </a:solidFill>
                <a:latin typeface="Calibri" pitchFamily="34" charset="0"/>
                <a:hlinkClick r:id="rId7"/>
              </a:rPr>
              <a:t>2002)</a:t>
            </a:r>
            <a:r>
              <a:rPr lang="en-GB" sz="2000" dirty="0" smtClean="0">
                <a:solidFill>
                  <a:srgbClr val="808080"/>
                </a:solidFill>
                <a:latin typeface="Calibri" pitchFamily="34" charset="0"/>
              </a:rPr>
              <a:t> ;</a:t>
            </a:r>
            <a:r>
              <a:rPr lang="en-GB" sz="2000" dirty="0" smtClean="0">
                <a:solidFill>
                  <a:srgbClr val="000000"/>
                </a:solidFill>
                <a:latin typeface="Calibri" pitchFamily="34" charset="0"/>
              </a:rPr>
              <a:t> </a:t>
            </a:r>
            <a:r>
              <a:rPr lang="en-GB" sz="2000" dirty="0" smtClean="0">
                <a:solidFill>
                  <a:srgbClr val="000000"/>
                </a:solidFill>
                <a:latin typeface="Calibri" pitchFamily="34" charset="0"/>
                <a:hlinkClick r:id="rId8"/>
              </a:rPr>
              <a:t>Stephens and Ellis (2008)</a:t>
            </a:r>
            <a:r>
              <a:rPr lang="en-GB" sz="2000" dirty="0" smtClean="0">
                <a:solidFill>
                  <a:srgbClr val="000000"/>
                </a:solidFill>
                <a:latin typeface="Calibri" pitchFamily="34" charset="0"/>
              </a:rPr>
              <a:t> </a:t>
            </a:r>
            <a:endParaRPr lang="en-GB" sz="2000" dirty="0">
              <a:solidFill>
                <a:srgbClr val="000000"/>
              </a:solidFill>
              <a:latin typeface="Calibri" pitchFamily="34" charset="0"/>
            </a:endParaRPr>
          </a:p>
        </p:txBody>
      </p:sp>
      <p:grpSp>
        <p:nvGrpSpPr>
          <p:cNvPr id="21" name="Group 20"/>
          <p:cNvGrpSpPr/>
          <p:nvPr/>
        </p:nvGrpSpPr>
        <p:grpSpPr>
          <a:xfrm>
            <a:off x="7070490" y="434052"/>
            <a:ext cx="1728192" cy="2562900"/>
            <a:chOff x="7020272" y="1700808"/>
            <a:chExt cx="1728192" cy="2562900"/>
          </a:xfrm>
        </p:grpSpPr>
        <p:sp>
          <p:nvSpPr>
            <p:cNvPr id="22" name="Rectangle 21"/>
            <p:cNvSpPr/>
            <p:nvPr/>
          </p:nvSpPr>
          <p:spPr bwMode="auto">
            <a:xfrm>
              <a:off x="7380312" y="2789317"/>
              <a:ext cx="1080120" cy="682303"/>
            </a:xfrm>
            <a:prstGeom prst="rect">
              <a:avLst/>
            </a:prstGeom>
            <a:solidFill>
              <a:schemeClr val="accent1"/>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GB" smtClean="0">
                <a:solidFill>
                  <a:srgbClr val="000000"/>
                </a:solidFill>
              </a:endParaRPr>
            </a:p>
          </p:txBody>
        </p:sp>
        <p:sp>
          <p:nvSpPr>
            <p:cNvPr id="23" name="Rectangle 22"/>
            <p:cNvSpPr/>
            <p:nvPr/>
          </p:nvSpPr>
          <p:spPr bwMode="auto">
            <a:xfrm>
              <a:off x="7380312" y="3183588"/>
              <a:ext cx="1080120" cy="1080120"/>
            </a:xfrm>
            <a:prstGeom prst="rect">
              <a:avLst/>
            </a:prstGeom>
            <a:solidFill>
              <a:schemeClr val="accent5">
                <a:lumMod val="50000"/>
              </a:schemeClr>
            </a:solidFill>
            <a:ln w="1270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GB" smtClean="0">
                <a:solidFill>
                  <a:srgbClr val="000000"/>
                </a:solidFill>
              </a:endParaRPr>
            </a:p>
          </p:txBody>
        </p:sp>
        <p:cxnSp>
          <p:nvCxnSpPr>
            <p:cNvPr id="24" name="Straight Arrow Connector 23"/>
            <p:cNvCxnSpPr/>
            <p:nvPr/>
          </p:nvCxnSpPr>
          <p:spPr bwMode="auto">
            <a:xfrm>
              <a:off x="7902624" y="2962950"/>
              <a:ext cx="0" cy="561789"/>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cxnSp>
          <p:nvCxnSpPr>
            <p:cNvPr id="25" name="Straight Arrow Connector 24"/>
            <p:cNvCxnSpPr/>
            <p:nvPr/>
          </p:nvCxnSpPr>
          <p:spPr bwMode="auto">
            <a:xfrm flipH="1">
              <a:off x="7884368" y="2162473"/>
              <a:ext cx="9129" cy="661075"/>
            </a:xfrm>
            <a:prstGeom prst="straightConnector1">
              <a:avLst/>
            </a:prstGeom>
            <a:solidFill>
              <a:schemeClr val="accent1"/>
            </a:solidFill>
            <a:ln w="76200" cap="flat" cmpd="sng" algn="ctr">
              <a:solidFill>
                <a:srgbClr val="FF0000"/>
              </a:solidFill>
              <a:prstDash val="solid"/>
              <a:round/>
              <a:headEnd type="none" w="med" len="med"/>
              <a:tailEnd type="triangle"/>
            </a:ln>
            <a:effectLst/>
          </p:spPr>
        </p:cxnSp>
        <p:sp>
          <p:nvSpPr>
            <p:cNvPr id="26" name="TextBox 25"/>
            <p:cNvSpPr txBox="1"/>
            <p:nvPr/>
          </p:nvSpPr>
          <p:spPr>
            <a:xfrm>
              <a:off x="7020272" y="1700808"/>
              <a:ext cx="1728192" cy="461665"/>
            </a:xfrm>
            <a:prstGeom prst="rect">
              <a:avLst/>
            </a:prstGeom>
            <a:noFill/>
            <a:ln>
              <a:solidFill>
                <a:srgbClr val="FF0000"/>
              </a:solidFill>
            </a:ln>
          </p:spPr>
          <p:txBody>
            <a:bodyPr wrap="square" rtlCol="0">
              <a:spAutoFit/>
            </a:bodyPr>
            <a:lstStyle/>
            <a:p>
              <a:r>
                <a:rPr lang="en-GB" sz="2400" b="1" dirty="0" smtClean="0">
                  <a:solidFill>
                    <a:srgbClr val="000000"/>
                  </a:solidFill>
                  <a:latin typeface="Calibri"/>
                  <a:ea typeface="Verdana" panose="020B0604030504040204" pitchFamily="34" charset="0"/>
                  <a:cs typeface="Verdana" panose="020B0604030504040204" pitchFamily="34" charset="0"/>
                </a:rPr>
                <a:t>N=</a:t>
              </a:r>
              <a:r>
                <a:rPr lang="el-GR" sz="2400" b="1" dirty="0" smtClean="0">
                  <a:solidFill>
                    <a:srgbClr val="000000"/>
                  </a:solidFill>
                  <a:latin typeface="Calibri"/>
                  <a:ea typeface="Verdana" panose="020B0604030504040204" pitchFamily="34" charset="0"/>
                  <a:cs typeface="Verdana" panose="020B0604030504040204" pitchFamily="34" charset="0"/>
                </a:rPr>
                <a:t>Δ</a:t>
              </a:r>
              <a:r>
                <a:rPr lang="en-GB" sz="2400" b="1" dirty="0" smtClean="0">
                  <a:solidFill>
                    <a:srgbClr val="000000"/>
                  </a:solidFill>
                  <a:latin typeface="Calibri"/>
                  <a:ea typeface="Verdana" panose="020B0604030504040204" pitchFamily="34" charset="0"/>
                  <a:cs typeface="Verdana" panose="020B0604030504040204" pitchFamily="34" charset="0"/>
                </a:rPr>
                <a:t>F–</a:t>
              </a:r>
              <a:r>
                <a:rPr lang="el-GR" sz="2400" b="1" dirty="0" smtClean="0">
                  <a:solidFill>
                    <a:srgbClr val="000000"/>
                  </a:solidFill>
                  <a:latin typeface="Calibri"/>
                  <a:ea typeface="Verdana" panose="020B0604030504040204" pitchFamily="34" charset="0"/>
                  <a:cs typeface="Verdana" panose="020B0604030504040204" pitchFamily="34" charset="0"/>
                </a:rPr>
                <a:t>Δ</a:t>
              </a:r>
              <a:r>
                <a:rPr lang="en-GB" sz="2400" b="1" dirty="0" smtClean="0">
                  <a:solidFill>
                    <a:srgbClr val="000000"/>
                  </a:solidFill>
                  <a:latin typeface="Calibri"/>
                  <a:ea typeface="Verdana" panose="020B0604030504040204" pitchFamily="34" charset="0"/>
                  <a:cs typeface="Verdana" panose="020B0604030504040204" pitchFamily="34" charset="0"/>
                </a:rPr>
                <a:t>T/</a:t>
              </a:r>
              <a:r>
                <a:rPr lang="el-GR" sz="2400" b="1" dirty="0" smtClean="0">
                  <a:solidFill>
                    <a:srgbClr val="000000"/>
                  </a:solidFill>
                  <a:latin typeface="Calibri"/>
                  <a:ea typeface="Verdana" panose="020B0604030504040204" pitchFamily="34" charset="0"/>
                  <a:cs typeface="Verdana" panose="020B0604030504040204" pitchFamily="34" charset="0"/>
                </a:rPr>
                <a:t>λ</a:t>
              </a:r>
              <a:endParaRPr lang="en-GB" sz="2400" b="1" dirty="0">
                <a:solidFill>
                  <a:srgbClr val="000000"/>
                </a:solidFill>
                <a:latin typeface="Calibri"/>
                <a:ea typeface="Verdana" panose="020B0604030504040204" pitchFamily="34" charset="0"/>
                <a:cs typeface="Verdana" panose="020B0604030504040204" pitchFamily="34" charset="0"/>
              </a:endParaRPr>
            </a:p>
          </p:txBody>
        </p:sp>
        <p:sp>
          <p:nvSpPr>
            <p:cNvPr id="27" name="TextBox 26"/>
            <p:cNvSpPr txBox="1"/>
            <p:nvPr/>
          </p:nvSpPr>
          <p:spPr>
            <a:xfrm>
              <a:off x="7812360" y="2823548"/>
              <a:ext cx="540060" cy="461665"/>
            </a:xfrm>
            <a:prstGeom prst="rect">
              <a:avLst/>
            </a:prstGeom>
            <a:noFill/>
          </p:spPr>
          <p:txBody>
            <a:bodyPr wrap="square" rtlCol="0">
              <a:spAutoFit/>
            </a:bodyPr>
            <a:lstStyle/>
            <a:p>
              <a:r>
                <a:rPr lang="en-GB" sz="2400" b="1" dirty="0" smtClean="0">
                  <a:solidFill>
                    <a:srgbClr val="000000"/>
                  </a:solidFill>
                </a:rPr>
                <a:t>D</a:t>
              </a:r>
              <a:endParaRPr lang="en-GB" sz="2400" b="1" dirty="0">
                <a:solidFill>
                  <a:srgbClr val="000000"/>
                </a:solidFill>
              </a:endParaRPr>
            </a:p>
          </p:txBody>
        </p:sp>
        <p:sp>
          <p:nvSpPr>
            <p:cNvPr id="28" name="Rectangle 27"/>
            <p:cNvSpPr/>
            <p:nvPr/>
          </p:nvSpPr>
          <p:spPr>
            <a:xfrm>
              <a:off x="7410181" y="2778284"/>
              <a:ext cx="492443" cy="369332"/>
            </a:xfrm>
            <a:prstGeom prst="rect">
              <a:avLst/>
            </a:prstGeom>
          </p:spPr>
          <p:txBody>
            <a:bodyPr wrap="none">
              <a:spAutoFit/>
            </a:bodyPr>
            <a:lstStyle/>
            <a:p>
              <a:r>
                <a:rPr lang="el-GR" b="1" dirty="0">
                  <a:solidFill>
                    <a:srgbClr val="000000"/>
                  </a:solidFill>
                </a:rPr>
                <a:t>Δ</a:t>
              </a:r>
              <a:r>
                <a:rPr lang="en-GB" b="1" dirty="0">
                  <a:solidFill>
                    <a:srgbClr val="000000"/>
                  </a:solidFill>
                </a:rPr>
                <a:t>T</a:t>
              </a:r>
              <a:endParaRPr lang="en-GB" dirty="0">
                <a:solidFill>
                  <a:srgbClr val="000000"/>
                </a:solidFill>
              </a:endParaRPr>
            </a:p>
          </p:txBody>
        </p:sp>
        <p:sp>
          <p:nvSpPr>
            <p:cNvPr id="29" name="Freeform 28"/>
            <p:cNvSpPr/>
            <p:nvPr/>
          </p:nvSpPr>
          <p:spPr bwMode="auto">
            <a:xfrm>
              <a:off x="7471135" y="3815209"/>
              <a:ext cx="573438" cy="232475"/>
            </a:xfrm>
            <a:custGeom>
              <a:avLst/>
              <a:gdLst>
                <a:gd name="connsiteX0" fmla="*/ 433953 w 573438"/>
                <a:gd name="connsiteY0" fmla="*/ 123987 h 232475"/>
                <a:gd name="connsiteX1" fmla="*/ 309966 w 573438"/>
                <a:gd name="connsiteY1" fmla="*/ 77492 h 232475"/>
                <a:gd name="connsiteX2" fmla="*/ 216977 w 573438"/>
                <a:gd name="connsiteY2" fmla="*/ 46495 h 232475"/>
                <a:gd name="connsiteX3" fmla="*/ 77492 w 573438"/>
                <a:gd name="connsiteY3" fmla="*/ 77492 h 232475"/>
                <a:gd name="connsiteX4" fmla="*/ 0 w 573438"/>
                <a:gd name="connsiteY4" fmla="*/ 170482 h 232475"/>
                <a:gd name="connsiteX5" fmla="*/ 46495 w 573438"/>
                <a:gd name="connsiteY5" fmla="*/ 201478 h 232475"/>
                <a:gd name="connsiteX6" fmla="*/ 139485 w 573438"/>
                <a:gd name="connsiteY6" fmla="*/ 232475 h 232475"/>
                <a:gd name="connsiteX7" fmla="*/ 247973 w 573438"/>
                <a:gd name="connsiteY7" fmla="*/ 216977 h 232475"/>
                <a:gd name="connsiteX8" fmla="*/ 340963 w 573438"/>
                <a:gd name="connsiteY8" fmla="*/ 185980 h 232475"/>
                <a:gd name="connsiteX9" fmla="*/ 371960 w 573438"/>
                <a:gd name="connsiteY9" fmla="*/ 139485 h 232475"/>
                <a:gd name="connsiteX10" fmla="*/ 418455 w 573438"/>
                <a:gd name="connsiteY10" fmla="*/ 108488 h 232475"/>
                <a:gd name="connsiteX11" fmla="*/ 526943 w 573438"/>
                <a:gd name="connsiteY11" fmla="*/ 0 h 232475"/>
                <a:gd name="connsiteX12" fmla="*/ 557939 w 573438"/>
                <a:gd name="connsiteY12" fmla="*/ 92990 h 232475"/>
                <a:gd name="connsiteX13" fmla="*/ 573438 w 573438"/>
                <a:gd name="connsiteY13" fmla="*/ 139485 h 232475"/>
                <a:gd name="connsiteX14" fmla="*/ 526943 w 573438"/>
                <a:gd name="connsiteY14" fmla="*/ 154983 h 232475"/>
                <a:gd name="connsiteX15" fmla="*/ 464949 w 573438"/>
                <a:gd name="connsiteY15" fmla="*/ 123987 h 232475"/>
                <a:gd name="connsiteX16" fmla="*/ 433953 w 573438"/>
                <a:gd name="connsiteY16" fmla="*/ 123987 h 23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3438" h="232475">
                  <a:moveTo>
                    <a:pt x="433953" y="123987"/>
                  </a:moveTo>
                  <a:cubicBezTo>
                    <a:pt x="408122" y="116238"/>
                    <a:pt x="440571" y="135539"/>
                    <a:pt x="309966" y="77492"/>
                  </a:cubicBezTo>
                  <a:cubicBezTo>
                    <a:pt x="280109" y="64222"/>
                    <a:pt x="216977" y="46495"/>
                    <a:pt x="216977" y="46495"/>
                  </a:cubicBezTo>
                  <a:cubicBezTo>
                    <a:pt x="205729" y="48370"/>
                    <a:pt x="102926" y="60536"/>
                    <a:pt x="77492" y="77492"/>
                  </a:cubicBezTo>
                  <a:cubicBezTo>
                    <a:pt x="41693" y="101358"/>
                    <a:pt x="22872" y="136175"/>
                    <a:pt x="0" y="170482"/>
                  </a:cubicBezTo>
                  <a:cubicBezTo>
                    <a:pt x="15498" y="180814"/>
                    <a:pt x="29474" y="193913"/>
                    <a:pt x="46495" y="201478"/>
                  </a:cubicBezTo>
                  <a:cubicBezTo>
                    <a:pt x="76352" y="214748"/>
                    <a:pt x="139485" y="232475"/>
                    <a:pt x="139485" y="232475"/>
                  </a:cubicBezTo>
                  <a:cubicBezTo>
                    <a:pt x="175648" y="227309"/>
                    <a:pt x="212379" y="225191"/>
                    <a:pt x="247973" y="216977"/>
                  </a:cubicBezTo>
                  <a:cubicBezTo>
                    <a:pt x="279810" y="209630"/>
                    <a:pt x="340963" y="185980"/>
                    <a:pt x="340963" y="185980"/>
                  </a:cubicBezTo>
                  <a:cubicBezTo>
                    <a:pt x="351295" y="170482"/>
                    <a:pt x="358789" y="152656"/>
                    <a:pt x="371960" y="139485"/>
                  </a:cubicBezTo>
                  <a:cubicBezTo>
                    <a:pt x="385131" y="126314"/>
                    <a:pt x="406189" y="122506"/>
                    <a:pt x="418455" y="108488"/>
                  </a:cubicBezTo>
                  <a:cubicBezTo>
                    <a:pt x="520858" y="-8544"/>
                    <a:pt x="431360" y="31862"/>
                    <a:pt x="526943" y="0"/>
                  </a:cubicBezTo>
                  <a:lnTo>
                    <a:pt x="557939" y="92990"/>
                  </a:lnTo>
                  <a:lnTo>
                    <a:pt x="573438" y="139485"/>
                  </a:lnTo>
                  <a:cubicBezTo>
                    <a:pt x="557940" y="144651"/>
                    <a:pt x="543115" y="157293"/>
                    <a:pt x="526943" y="154983"/>
                  </a:cubicBezTo>
                  <a:cubicBezTo>
                    <a:pt x="504072" y="151716"/>
                    <a:pt x="485009" y="135450"/>
                    <a:pt x="464949" y="123987"/>
                  </a:cubicBezTo>
                  <a:cubicBezTo>
                    <a:pt x="405689" y="90124"/>
                    <a:pt x="459784" y="131736"/>
                    <a:pt x="433953" y="123987"/>
                  </a:cubicBezTo>
                  <a:close/>
                </a:path>
              </a:pathLst>
            </a:custGeom>
            <a:gradFill>
              <a:gsLst>
                <a:gs pos="0">
                  <a:schemeClr val="accent4">
                    <a:lumMod val="50000"/>
                    <a:lumOff val="50000"/>
                  </a:schemeClr>
                </a:gs>
                <a:gs pos="100000">
                  <a:schemeClr val="accent1">
                    <a:lumMod val="45000"/>
                    <a:lumOff val="55000"/>
                  </a:schemeClr>
                </a:gs>
                <a:gs pos="100000">
                  <a:schemeClr val="accent1">
                    <a:lumMod val="45000"/>
                    <a:lumOff val="55000"/>
                  </a:schemeClr>
                </a:gs>
                <a:gs pos="100000">
                  <a:schemeClr val="accent3">
                    <a:lumMod val="85000"/>
                  </a:schemeClr>
                </a:gs>
              </a:gsLst>
              <a:lin ang="5400000" scaled="1"/>
            </a:gradFill>
            <a:ln w="3810" cap="flat" cmpd="sng" algn="ctr">
              <a:solidFill>
                <a:schemeClr val="accent4">
                  <a:lumMod val="85000"/>
                  <a:lumOff val="15000"/>
                </a:schemeClr>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GB" smtClean="0">
                <a:solidFill>
                  <a:srgbClr val="000000"/>
                </a:solidFill>
              </a:endParaRPr>
            </a:p>
          </p:txBody>
        </p:sp>
        <p:sp>
          <p:nvSpPr>
            <p:cNvPr id="30" name="Oval 29"/>
            <p:cNvSpPr/>
            <p:nvPr/>
          </p:nvSpPr>
          <p:spPr bwMode="auto">
            <a:xfrm>
              <a:off x="7596336" y="3903668"/>
              <a:ext cx="50400" cy="50400"/>
            </a:xfrm>
            <a:prstGeom prst="ellipse">
              <a:avLst/>
            </a:prstGeom>
            <a:solidFill>
              <a:schemeClr val="accent4">
                <a:lumMod val="85000"/>
                <a:lumOff val="15000"/>
              </a:schemeClr>
            </a:solidFill>
            <a:ln w="12700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endParaRPr lang="en-GB" smtClean="0">
                <a:solidFill>
                  <a:srgbClr val="000000"/>
                </a:solidFill>
              </a:endParaRPr>
            </a:p>
          </p:txBody>
        </p:sp>
      </p:grpSp>
      <p:sp>
        <p:nvSpPr>
          <p:cNvPr id="5" name="Rectangle 4"/>
          <p:cNvSpPr/>
          <p:nvPr/>
        </p:nvSpPr>
        <p:spPr>
          <a:xfrm>
            <a:off x="7092280" y="4726885"/>
            <a:ext cx="1800200" cy="707886"/>
          </a:xfrm>
          <a:prstGeom prst="rect">
            <a:avLst/>
          </a:prstGeom>
        </p:spPr>
        <p:txBody>
          <a:bodyPr wrap="square">
            <a:spAutoFit/>
          </a:bodyPr>
          <a:lstStyle/>
          <a:p>
            <a:r>
              <a:rPr lang="en-GB" sz="2000" dirty="0" smtClean="0">
                <a:solidFill>
                  <a:srgbClr val="000000"/>
                </a:solidFill>
                <a:latin typeface="Calibri" pitchFamily="34" charset="0"/>
              </a:rPr>
              <a:t>Zahra </a:t>
            </a:r>
            <a:r>
              <a:rPr lang="en-GB" sz="2000" dirty="0" err="1">
                <a:solidFill>
                  <a:srgbClr val="000000"/>
                </a:solidFill>
                <a:latin typeface="Calibri" pitchFamily="34" charset="0"/>
              </a:rPr>
              <a:t>Mousavi</a:t>
            </a:r>
            <a:r>
              <a:rPr lang="en-GB" sz="2000" dirty="0">
                <a:solidFill>
                  <a:srgbClr val="000000"/>
                </a:solidFill>
                <a:latin typeface="Calibri" pitchFamily="34" charset="0"/>
              </a:rPr>
              <a:t> </a:t>
            </a:r>
            <a:r>
              <a:rPr lang="en-GB" sz="2000" dirty="0" smtClean="0">
                <a:solidFill>
                  <a:srgbClr val="000000"/>
                </a:solidFill>
                <a:latin typeface="Calibri" pitchFamily="34" charset="0"/>
              </a:rPr>
              <a:t>    (</a:t>
            </a:r>
            <a:r>
              <a:rPr lang="en-GB" sz="2000" dirty="0">
                <a:solidFill>
                  <a:srgbClr val="000000"/>
                </a:solidFill>
                <a:latin typeface="Calibri" pitchFamily="34" charset="0"/>
              </a:rPr>
              <a:t>PhD project) </a:t>
            </a:r>
            <a:endParaRPr lang="en-GB" sz="2000" dirty="0"/>
          </a:p>
        </p:txBody>
      </p:sp>
    </p:spTree>
    <p:extLst>
      <p:ext uri="{BB962C8B-B14F-4D97-AF65-F5344CB8AC3E}">
        <p14:creationId xmlns:p14="http://schemas.microsoft.com/office/powerpoint/2010/main" val="30933979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208" y="188640"/>
            <a:ext cx="8435280" cy="634082"/>
          </a:xfrm>
          <a:solidFill>
            <a:schemeClr val="bg1"/>
          </a:solidFill>
        </p:spPr>
        <p:txBody>
          <a:bodyPr/>
          <a:lstStyle/>
          <a:p>
            <a:r>
              <a:rPr lang="en-GB" sz="3200" dirty="0" err="1" smtClean="0">
                <a:solidFill>
                  <a:srgbClr val="0070C0"/>
                </a:solidFill>
                <a:latin typeface="Calibri" pitchFamily="34" charset="0"/>
              </a:rPr>
              <a:t>Interhemispheric</a:t>
            </a:r>
            <a:r>
              <a:rPr lang="en-GB" sz="3200" dirty="0" smtClean="0">
                <a:solidFill>
                  <a:srgbClr val="0070C0"/>
                </a:solidFill>
                <a:latin typeface="Calibri" pitchFamily="34" charset="0"/>
              </a:rPr>
              <a:t> heating and the water cycle</a:t>
            </a:r>
            <a:endParaRPr lang="en-GB" sz="3200" dirty="0">
              <a:solidFill>
                <a:srgbClr val="0070C0"/>
              </a:solidFill>
              <a:latin typeface="Calibri" pitchFamily="34" charset="0"/>
            </a:endParaRPr>
          </a:p>
        </p:txBody>
      </p:sp>
      <p:grpSp>
        <p:nvGrpSpPr>
          <p:cNvPr id="8" name="Group 7"/>
          <p:cNvGrpSpPr/>
          <p:nvPr/>
        </p:nvGrpSpPr>
        <p:grpSpPr>
          <a:xfrm>
            <a:off x="3120330" y="1340768"/>
            <a:ext cx="5772150" cy="2764757"/>
            <a:chOff x="1685925" y="219075"/>
            <a:chExt cx="5772150" cy="2764757"/>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6934"/>
            <a:stretch/>
          </p:blipFill>
          <p:spPr bwMode="auto">
            <a:xfrm>
              <a:off x="1685925" y="219075"/>
              <a:ext cx="5772150" cy="2764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724128" y="1196752"/>
              <a:ext cx="936104" cy="369332"/>
            </a:xfrm>
            <a:prstGeom prst="rect">
              <a:avLst/>
            </a:prstGeom>
            <a:noFill/>
          </p:spPr>
          <p:txBody>
            <a:bodyPr wrap="square" rtlCol="0">
              <a:spAutoFit/>
            </a:bodyPr>
            <a:lstStyle/>
            <a:p>
              <a:pPr algn="l"/>
              <a:r>
                <a:rPr lang="en-GB" dirty="0" smtClean="0">
                  <a:solidFill>
                    <a:srgbClr val="00B0F0"/>
                  </a:solidFill>
                  <a:latin typeface="Calibri" pitchFamily="34" charset="0"/>
                </a:rPr>
                <a:t>cooling</a:t>
              </a:r>
              <a:endParaRPr lang="en-GB" dirty="0">
                <a:solidFill>
                  <a:srgbClr val="00B0F0"/>
                </a:solidFill>
                <a:latin typeface="Calibri" pitchFamily="34" charset="0"/>
              </a:endParaRPr>
            </a:p>
          </p:txBody>
        </p:sp>
        <p:sp>
          <p:nvSpPr>
            <p:cNvPr id="7" name="TextBox 6"/>
            <p:cNvSpPr txBox="1"/>
            <p:nvPr/>
          </p:nvSpPr>
          <p:spPr>
            <a:xfrm>
              <a:off x="2987824" y="260648"/>
              <a:ext cx="1944216" cy="646331"/>
            </a:xfrm>
            <a:prstGeom prst="rect">
              <a:avLst/>
            </a:prstGeom>
            <a:noFill/>
          </p:spPr>
          <p:txBody>
            <a:bodyPr wrap="square" rtlCol="0">
              <a:spAutoFit/>
            </a:bodyPr>
            <a:lstStyle/>
            <a:p>
              <a:pPr algn="l"/>
              <a:r>
                <a:rPr lang="en-GB" dirty="0" smtClean="0">
                  <a:solidFill>
                    <a:srgbClr val="FF0000"/>
                  </a:solidFill>
                  <a:latin typeface="Calibri" pitchFamily="34" charset="0"/>
                </a:rPr>
                <a:t>Enhanced energy transport</a:t>
              </a:r>
              <a:endParaRPr lang="en-GB" dirty="0">
                <a:solidFill>
                  <a:srgbClr val="FF0000"/>
                </a:solidFill>
                <a:latin typeface="Calibri" pitchFamily="34" charset="0"/>
              </a:endParaRPr>
            </a:p>
          </p:txBody>
        </p:sp>
      </p:grpSp>
      <p:sp>
        <p:nvSpPr>
          <p:cNvPr id="11" name="TextBox 10"/>
          <p:cNvSpPr txBox="1"/>
          <p:nvPr/>
        </p:nvSpPr>
        <p:spPr>
          <a:xfrm>
            <a:off x="3552378" y="3027146"/>
            <a:ext cx="1944216" cy="646331"/>
          </a:xfrm>
          <a:prstGeom prst="rect">
            <a:avLst/>
          </a:prstGeom>
          <a:noFill/>
        </p:spPr>
        <p:txBody>
          <a:bodyPr wrap="square" rtlCol="0">
            <a:spAutoFit/>
          </a:bodyPr>
          <a:lstStyle/>
          <a:p>
            <a:pPr algn="l"/>
            <a:r>
              <a:rPr lang="en-GB" dirty="0" smtClean="0">
                <a:solidFill>
                  <a:srgbClr val="000000"/>
                </a:solidFill>
                <a:latin typeface="Calibri" pitchFamily="34" charset="0"/>
                <a:hlinkClick r:id="rId3"/>
              </a:rPr>
              <a:t>Hwang et al. (2013) GRL</a:t>
            </a:r>
            <a:endParaRPr lang="en-GB" dirty="0">
              <a:solidFill>
                <a:srgbClr val="000000"/>
              </a:solidFill>
              <a:latin typeface="Calibri" pitchFamily="34" charset="0"/>
            </a:endParaRPr>
          </a:p>
        </p:txBody>
      </p:sp>
      <p:sp>
        <p:nvSpPr>
          <p:cNvPr id="3" name="Content Placeholder 2"/>
          <p:cNvSpPr>
            <a:spLocks noGrp="1"/>
          </p:cNvSpPr>
          <p:nvPr>
            <p:ph idx="1"/>
          </p:nvPr>
        </p:nvSpPr>
        <p:spPr>
          <a:xfrm>
            <a:off x="457200" y="1124744"/>
            <a:ext cx="3178696" cy="3456384"/>
          </a:xfrm>
        </p:spPr>
        <p:txBody>
          <a:bodyPr/>
          <a:lstStyle/>
          <a:p>
            <a:r>
              <a:rPr lang="en-GB" sz="2000" dirty="0" smtClean="0">
                <a:latin typeface="Calibri" pitchFamily="34" charset="0"/>
              </a:rPr>
              <a:t>N Hemisphere Aerosol cooling 1950-1980s</a:t>
            </a:r>
          </a:p>
          <a:p>
            <a:r>
              <a:rPr lang="en-GB" sz="2000" dirty="0" smtClean="0">
                <a:latin typeface="Calibri" pitchFamily="34" charset="0"/>
              </a:rPr>
              <a:t>Induces southward movement of ITCZ</a:t>
            </a:r>
          </a:p>
          <a:p>
            <a:r>
              <a:rPr lang="en-GB" sz="2000" dirty="0" smtClean="0">
                <a:latin typeface="Calibri" pitchFamily="34" charset="0"/>
              </a:rPr>
              <a:t>Reduced </a:t>
            </a:r>
            <a:r>
              <a:rPr lang="en-GB" sz="2000" dirty="0" smtClean="0">
                <a:solidFill>
                  <a:srgbClr val="981D0A"/>
                </a:solidFill>
                <a:latin typeface="Calibri" pitchFamily="34" charset="0"/>
              </a:rPr>
              <a:t>Sahel rainfall </a:t>
            </a:r>
            <a:r>
              <a:rPr lang="en-GB" sz="2000" dirty="0" smtClean="0">
                <a:solidFill>
                  <a:srgbClr val="981D0A"/>
                </a:solidFill>
                <a:latin typeface="Calibri" pitchFamily="34" charset="0"/>
                <a:sym typeface="Wingdings" pitchFamily="2" charset="2"/>
              </a:rPr>
              <a:t></a:t>
            </a:r>
            <a:endParaRPr lang="en-GB" sz="2000" dirty="0" smtClean="0">
              <a:solidFill>
                <a:srgbClr val="981D0A"/>
              </a:solidFill>
              <a:latin typeface="Calibri" pitchFamily="34" charset="0"/>
            </a:endParaRPr>
          </a:p>
          <a:p>
            <a:r>
              <a:rPr lang="en-GB" sz="2000" dirty="0" smtClean="0">
                <a:latin typeface="Calibri" pitchFamily="34" charset="0"/>
              </a:rPr>
              <a:t>Recovery after 1980s  e.g. </a:t>
            </a:r>
            <a:r>
              <a:rPr lang="en-GB" sz="2000" dirty="0" smtClean="0">
                <a:latin typeface="Calibri" pitchFamily="34" charset="0"/>
                <a:hlinkClick r:id="rId4"/>
              </a:rPr>
              <a:t>Wild 2012 BAMS</a:t>
            </a:r>
            <a:endParaRPr lang="en-GB" sz="2000" dirty="0" smtClean="0">
              <a:latin typeface="Calibri" pitchFamily="34" charset="0"/>
            </a:endParaRPr>
          </a:p>
          <a:p>
            <a:r>
              <a:rPr lang="en-GB" sz="2000" dirty="0" smtClean="0">
                <a:latin typeface="Calibri" pitchFamily="34" charset="0"/>
              </a:rPr>
              <a:t>+Asymmetric volcanic forcing e.g. </a:t>
            </a:r>
            <a:r>
              <a:rPr lang="en-GB" sz="2000" dirty="0" smtClean="0">
                <a:latin typeface="Calibri" pitchFamily="34" charset="0"/>
                <a:hlinkClick r:id="rId5"/>
              </a:rPr>
              <a:t>Haywood et al. (2013) Nature Climate</a:t>
            </a:r>
            <a:endParaRPr lang="en-GB" sz="2000" dirty="0">
              <a:latin typeface="Calibri" pitchFamily="34" charset="0"/>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160" y="4718645"/>
            <a:ext cx="4154326" cy="1806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Content Placeholder 2"/>
          <p:cNvSpPr txBox="1">
            <a:spLocks/>
          </p:cNvSpPr>
          <p:nvPr/>
        </p:nvSpPr>
        <p:spPr bwMode="auto">
          <a:xfrm>
            <a:off x="4921112" y="4581127"/>
            <a:ext cx="4043376" cy="179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GB" sz="2000" kern="0" dirty="0" smtClean="0">
                <a:solidFill>
                  <a:srgbClr val="000000"/>
                </a:solidFill>
                <a:latin typeface="Calibri" pitchFamily="34" charset="0"/>
              </a:rPr>
              <a:t>Sulphate aerosol effects on Asian monsoon  e.g. </a:t>
            </a:r>
            <a:r>
              <a:rPr lang="en-GB" sz="2000" kern="0" dirty="0" smtClean="0">
                <a:solidFill>
                  <a:srgbClr val="000000"/>
                </a:solidFill>
                <a:latin typeface="Calibri" pitchFamily="34" charset="0"/>
                <a:hlinkClick r:id="rId7"/>
              </a:rPr>
              <a:t>Bollasina et al. 2011 Science</a:t>
            </a:r>
            <a:endParaRPr lang="en-GB" sz="2000" kern="0" dirty="0" smtClean="0">
              <a:solidFill>
                <a:srgbClr val="000000"/>
              </a:solidFill>
              <a:latin typeface="Calibri" pitchFamily="34" charset="0"/>
            </a:endParaRPr>
          </a:p>
          <a:p>
            <a:r>
              <a:rPr lang="en-GB" sz="2000" kern="0" dirty="0" smtClean="0">
                <a:solidFill>
                  <a:srgbClr val="000000"/>
                </a:solidFill>
                <a:latin typeface="Calibri" pitchFamily="34" charset="0"/>
              </a:rPr>
              <a:t>Links to drought in Horn of Africa? </a:t>
            </a:r>
            <a:r>
              <a:rPr lang="en-GB" sz="2000" kern="0" dirty="0" smtClean="0">
                <a:solidFill>
                  <a:srgbClr val="000000"/>
                </a:solidFill>
                <a:latin typeface="Calibri" pitchFamily="34" charset="0"/>
                <a:hlinkClick r:id="rId8"/>
              </a:rPr>
              <a:t>Park et al. (2011) </a:t>
            </a:r>
            <a:r>
              <a:rPr lang="en-GB" sz="2000" kern="0" dirty="0" err="1" smtClean="0">
                <a:solidFill>
                  <a:srgbClr val="000000"/>
                </a:solidFill>
                <a:latin typeface="Calibri" pitchFamily="34" charset="0"/>
                <a:hlinkClick r:id="rId8"/>
              </a:rPr>
              <a:t>Clim</a:t>
            </a:r>
            <a:r>
              <a:rPr lang="en-GB" sz="2000" kern="0" dirty="0" smtClean="0">
                <a:solidFill>
                  <a:srgbClr val="000000"/>
                </a:solidFill>
                <a:latin typeface="Calibri" pitchFamily="34" charset="0"/>
                <a:hlinkClick r:id="rId8"/>
              </a:rPr>
              <a:t> </a:t>
            </a:r>
            <a:r>
              <a:rPr lang="en-GB" sz="2000" kern="0" dirty="0" err="1" smtClean="0">
                <a:solidFill>
                  <a:srgbClr val="000000"/>
                </a:solidFill>
                <a:latin typeface="Calibri" pitchFamily="34" charset="0"/>
                <a:hlinkClick r:id="rId8"/>
              </a:rPr>
              <a:t>Dyn</a:t>
            </a:r>
            <a:endParaRPr lang="en-GB" sz="2000" kern="0" dirty="0">
              <a:solidFill>
                <a:srgbClr val="000000"/>
              </a:solidFill>
              <a:latin typeface="Calibri" pitchFamily="34" charset="0"/>
            </a:endParaRPr>
          </a:p>
        </p:txBody>
      </p:sp>
    </p:spTree>
    <p:extLst>
      <p:ext uri="{BB962C8B-B14F-4D97-AF65-F5344CB8AC3E}">
        <p14:creationId xmlns:p14="http://schemas.microsoft.com/office/powerpoint/2010/main" val="2103971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Default Design">
  <a:themeElements>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1_Default Desig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0" cap="flat" cmpd="sng" algn="ctr">
          <a:solidFill>
            <a:schemeClr val="accent2"/>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18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txDef>
      <a:spPr>
        <a:noFill/>
      </a:spPr>
      <a:bodyPr wrap="square" rtlCol="0">
        <a:spAutoFit/>
      </a:bodyPr>
      <a:lstStyle>
        <a:defPPr>
          <a:defRPr sz="2000" dirty="0">
            <a:solidFill>
              <a:schemeClr val="tx1"/>
            </a:solidFill>
            <a:latin typeface="Calibri" pitchFamily="34" charset="0"/>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10313</TotalTime>
  <Words>1774</Words>
  <Application>Microsoft Office PowerPoint</Application>
  <PresentationFormat>On-screen Show (4:3)</PresentationFormat>
  <Paragraphs>207</Paragraphs>
  <Slides>28</Slides>
  <Notes>7</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1_Default Design</vt:lpstr>
      <vt:lpstr>Default Design</vt:lpstr>
      <vt:lpstr>PowerPoint Presentation</vt:lpstr>
      <vt:lpstr>PowerPoint Presentation</vt:lpstr>
      <vt:lpstr>Earth’s Energy budget: a key variable…</vt:lpstr>
      <vt:lpstr>PowerPoint Presentation</vt:lpstr>
      <vt:lpstr>PowerPoint Presentation</vt:lpstr>
      <vt:lpstr>Radiative energy budget of the atmosphere and hydrological response</vt:lpstr>
      <vt:lpstr>Radiative constraint on precipitation: ≈ 2 Wm-2K-1  ≈ 2-3%/K</vt:lpstr>
      <vt:lpstr>PowerPoint Presentation</vt:lpstr>
      <vt:lpstr>Interhemispheric heating and the water cycle</vt:lpstr>
      <vt:lpstr>Changes in Earth’s radiative energy balance</vt:lpstr>
      <vt:lpstr>Estimating Earth’s rate of heating</vt:lpstr>
      <vt:lpstr>Combining Earth Radiation Budget data  and Ocean Heat Content measurements</vt:lpstr>
      <vt:lpstr>Net Imbalance Anomaly (Wm-2)</vt:lpstr>
      <vt:lpstr>Conclusions</vt:lpstr>
      <vt:lpstr>PowerPoint Presentation</vt:lpstr>
      <vt:lpstr>Combined CERES/Argo data</vt:lpstr>
      <vt:lpstr>Energy and moisture budget: wettest tropical grid-points becoming wetter, driest grid-points drier</vt:lpstr>
      <vt:lpstr>Reconstructing global radiative fluxes prior to 2000</vt:lpstr>
      <vt:lpstr>Use reanalyses or models to bridge gaps in record (1993 and 1999/2000)</vt:lpstr>
      <vt:lpstr>PowerPoint Presentation</vt:lpstr>
      <vt:lpstr>PowerPoint Presentation</vt:lpstr>
      <vt:lpstr>PowerPoint Presentation</vt:lpstr>
      <vt:lpstr>Estimates of Surface Flux</vt:lpstr>
      <vt:lpstr>PowerPoint Presentation</vt:lpstr>
      <vt:lpstr>Updated CERES satellite data</vt:lpstr>
      <vt:lpstr>Is the temperature record wrong or are computer models inaccurate?</vt:lpstr>
      <vt:lpstr>PowerPoint Presentation</vt:lpstr>
      <vt:lpstr>PowerPoint Presentation</vt:lpstr>
    </vt:vector>
  </TitlesOfParts>
  <Company>ESSC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Hiatus meeting</dc:title>
  <dc:creator>Richard Philip Allan</dc:creator>
  <cp:lastModifiedBy>Richard</cp:lastModifiedBy>
  <cp:revision>1638</cp:revision>
  <cp:lastPrinted>2001-12-18T09:43:01Z</cp:lastPrinted>
  <dcterms:created xsi:type="dcterms:W3CDTF">2001-08-31T10:10:14Z</dcterms:created>
  <dcterms:modified xsi:type="dcterms:W3CDTF">2014-07-09T15:42:43Z</dcterms:modified>
</cp:coreProperties>
</file>