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15" r:id="rId2"/>
    <p:sldMasterId id="2147483737" r:id="rId3"/>
    <p:sldMasterId id="2147483759" r:id="rId4"/>
    <p:sldMasterId id="2147483793" r:id="rId5"/>
  </p:sldMasterIdLst>
  <p:notesMasterIdLst>
    <p:notesMasterId r:id="rId20"/>
  </p:notesMasterIdLst>
  <p:handoutMasterIdLst>
    <p:handoutMasterId r:id="rId21"/>
  </p:handoutMasterIdLst>
  <p:sldIdLst>
    <p:sldId id="1078" r:id="rId6"/>
    <p:sldId id="1076" r:id="rId7"/>
    <p:sldId id="1096" r:id="rId8"/>
    <p:sldId id="1095" r:id="rId9"/>
    <p:sldId id="1102" r:id="rId10"/>
    <p:sldId id="1099" r:id="rId11"/>
    <p:sldId id="1100" r:id="rId12"/>
    <p:sldId id="1097" r:id="rId13"/>
    <p:sldId id="1098" r:id="rId14"/>
    <p:sldId id="1075" r:id="rId15"/>
    <p:sldId id="1089" r:id="rId16"/>
    <p:sldId id="1084" r:id="rId17"/>
    <p:sldId id="1086" r:id="rId18"/>
    <p:sldId id="1085" r:id="rId19"/>
  </p:sldIdLst>
  <p:sldSz cx="9144000" cy="6858000" type="screen4x3"/>
  <p:notesSz cx="6745288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3B5"/>
    <a:srgbClr val="A46202"/>
    <a:srgbClr val="006699"/>
    <a:srgbClr val="FF0066"/>
    <a:srgbClr val="66FF33"/>
    <a:srgbClr val="993300"/>
    <a:srgbClr val="00FFFF"/>
    <a:srgbClr val="DDDDDD"/>
    <a:srgbClr val="CC33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8" autoAdjust="0"/>
    <p:restoredTop sz="80812" autoAdjust="0"/>
  </p:normalViewPr>
  <p:slideViewPr>
    <p:cSldViewPr>
      <p:cViewPr varScale="1">
        <p:scale>
          <a:sx n="65" d="100"/>
          <a:sy n="65" d="100"/>
        </p:scale>
        <p:origin x="1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D6F5EF-70D5-42F0-8202-762E13637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A4170C-8AB0-46D3-924B-94720B1EC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95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E6F76-D373-48AA-88C0-1E8B9AC7969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94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Combining decadal observations of cloud, radiation and energy transports is leading to advances in understanding regional to global feedbacks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There is emerging evidence of contrasting energy budget responses/feedbacks acting on internal and forced variability</a:t>
            </a:r>
          </a:p>
          <a:p>
            <a:pPr marL="171450" indent="-171450">
              <a:buFontTx/>
              <a:buChar char="-"/>
            </a:pPr>
            <a:r>
              <a:rPr lang="en-GB" dirty="0"/>
              <a:t>The spatial pattern of warming is crucial in determining global feedback responses; accounting for this may help in determining climate sensitivity from observations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208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Combining top of atmosphere energy </a:t>
            </a:r>
            <a:r>
              <a:rPr lang="en-GB" dirty="0" err="1"/>
              <a:t>buget</a:t>
            </a:r>
            <a:r>
              <a:rPr lang="en-GB" dirty="0"/>
              <a:t> and reanalysis horizontal energy transports allows new estimates of global surface energy budget</a:t>
            </a:r>
          </a:p>
          <a:p>
            <a:pPr marL="171450" indent="-171450">
              <a:buFontTx/>
              <a:buChar char="-"/>
            </a:pPr>
            <a:r>
              <a:rPr lang="en-GB" dirty="0"/>
              <a:t>This has enabled advances in observing/understanding inter-hemispheric energy imbalance/transports and precipitation and links to model biases</a:t>
            </a:r>
          </a:p>
          <a:p>
            <a:pPr marL="171450" indent="-171450">
              <a:buFontTx/>
              <a:buChar char="-"/>
            </a:pPr>
            <a:r>
              <a:rPr lang="en-GB" dirty="0"/>
              <a:t>Many CMIP5 models contain gross errors in cross equatorial energy fluxes which coincide with incorrect depiction of hemispheric precipitation asymmetries offering a potential constraint on climate models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287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Improved and longer records of ocean heating and top of atmosphere radiation measurements have improved estimates of Earth’s energy imbalance and its changes over recent decades.</a:t>
            </a:r>
          </a:p>
          <a:p>
            <a:pPr marL="171450" indent="-171450">
              <a:buFontTx/>
              <a:buChar char="-"/>
            </a:pPr>
            <a:r>
              <a:rPr lang="en-GB" dirty="0"/>
              <a:t>Simulations with prescribed observed SST and radiative forcing are able to capture variations in energy budget</a:t>
            </a:r>
          </a:p>
          <a:p>
            <a:pPr marL="171450" indent="-171450">
              <a:buFontTx/>
              <a:buChar char="-"/>
            </a:pPr>
            <a:r>
              <a:rPr lang="en-GB" dirty="0"/>
              <a:t>Greater appreciation for the role of internal variability in influencing global energy budget and the link between energy imbalance and surface temperature via heat budget of upper ocean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A4170C-8AB0-46D3-924B-94720B1EC4EF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44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2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6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0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baseline="0" dirty="0">
                <a:solidFill>
                  <a:srgbClr val="FFFFFF"/>
                </a:solidFill>
                <a:latin typeface="Rdg Vesta"/>
              </a:rPr>
              <a:t> SE Meeting</a:t>
            </a:r>
            <a:r>
              <a:rPr lang="en-US" kern="0" dirty="0">
                <a:solidFill>
                  <a:srgbClr val="FFFFFF"/>
                </a:solidFill>
                <a:latin typeface="Rdg Vesta"/>
              </a:rPr>
              <a:t>, Reading</a:t>
            </a:r>
            <a:r>
              <a:rPr lang="en-US" kern="0" baseline="0" dirty="0">
                <a:solidFill>
                  <a:srgbClr val="FFFFFF"/>
                </a:solidFill>
                <a:latin typeface="Rdg Vesta"/>
              </a:rPr>
              <a:t> Town Hall</a:t>
            </a:r>
            <a:r>
              <a:rPr lang="en-US" kern="0" dirty="0">
                <a:solidFill>
                  <a:srgbClr val="FFFFFF"/>
                </a:solidFill>
                <a:latin typeface="Rdg Vesta"/>
              </a:rPr>
              <a:t>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90846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432832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071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3186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220817448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4946243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8964913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4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96430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3793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91108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21061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21718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63264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56793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170483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84869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8586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14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121065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2887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5561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3538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46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47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42563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1122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763976719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67675902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87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955863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20479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00332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160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53316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3339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27228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21480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50788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9971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69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70740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26186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0619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2894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9045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22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37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77794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3127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</p:spTree>
    <p:extLst>
      <p:ext uri="{BB962C8B-B14F-4D97-AF65-F5344CB8AC3E}">
        <p14:creationId xmlns:p14="http://schemas.microsoft.com/office/powerpoint/2010/main" val="342029908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937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587869038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6352278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97738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48604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96936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15132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97136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52516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42706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70610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614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4073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170426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56304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28183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36623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6530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01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16497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785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30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>
                <a:solidFill>
                  <a:srgbClr val="E0E0E1"/>
                </a:solidFill>
              </a:rPr>
              <a:t>Wednesday, 11 June 2014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>
                <a:solidFill>
                  <a:srgbClr val="E0E0E1"/>
                </a:solidFill>
                <a:latin typeface="Effra"/>
              </a:rPr>
              <a:t>Copyright University of Reading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380446789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99938569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23458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71604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62256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563404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5415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931760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460508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42262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344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358832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782047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4941984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88665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893933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1953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7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75492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0999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845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729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7JD026616/abstract" TargetMode="External"/><Relationship Id="rId2" Type="http://schemas.openxmlformats.org/officeDocument/2006/relationships/hyperlink" Target="http://onlinelibrary.wiley.com/doi/10.1002/2014GL060962/ful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nature.com/nature/journal/v546/n7659/full/nature22974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nature/journal/v546/n7659/full/nature22974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link.springer.com/article/10.1007/s40641-017-0063-0" TargetMode="External"/><Relationship Id="rId13" Type="http://schemas.openxmlformats.org/officeDocument/2006/relationships/hyperlink" Target="http://onlinelibrary.wiley.com/doi/10.1002/2016GL068406/full" TargetMode="External"/><Relationship Id="rId3" Type="http://schemas.openxmlformats.org/officeDocument/2006/relationships/hyperlink" Target="http://onlinelibrary.wiley.com/doi/10.1002/2014GL060962/full" TargetMode="External"/><Relationship Id="rId7" Type="http://schemas.openxmlformats.org/officeDocument/2006/relationships/hyperlink" Target="http://dx.doi.org/10.1038/nclimate3274" TargetMode="External"/><Relationship Id="rId12" Type="http://schemas.openxmlformats.org/officeDocument/2006/relationships/hyperlink" Target="http://dx.doi.org/10.1038/nclimate3066" TargetMode="External"/><Relationship Id="rId17" Type="http://schemas.openxmlformats.org/officeDocument/2006/relationships/hyperlink" Target="http://onlinelibrary.wiley.com/doi/10.1002/2015GL066903/abstract" TargetMode="External"/><Relationship Id="rId2" Type="http://schemas.openxmlformats.org/officeDocument/2006/relationships/hyperlink" Target="http://advances.sciencemag.org/content/3/3/e1601545.full" TargetMode="External"/><Relationship Id="rId16" Type="http://schemas.openxmlformats.org/officeDocument/2006/relationships/hyperlink" Target="http://link.springer.com/article/10.1007/s40641-016-0043-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6JC012278/full" TargetMode="External"/><Relationship Id="rId11" Type="http://schemas.openxmlformats.org/officeDocument/2006/relationships/hyperlink" Target="http://dx.doi.org/10.1038/ngeo2828" TargetMode="External"/><Relationship Id="rId5" Type="http://schemas.openxmlformats.org/officeDocument/2006/relationships/hyperlink" Target="http://www.nature.com/nature/journal/v536/n7614/abs/nature18273.html" TargetMode="External"/><Relationship Id="rId15" Type="http://schemas.openxmlformats.org/officeDocument/2006/relationships/hyperlink" Target="http://link.springer.com/article/10.1007/s00382-015-2766-z" TargetMode="External"/><Relationship Id="rId10" Type="http://schemas.openxmlformats.org/officeDocument/2006/relationships/hyperlink" Target="http://www.nature.com/ngeo/journal/vaop/ncurrent/full/ngeo2581.html" TargetMode="External"/><Relationship Id="rId4" Type="http://schemas.openxmlformats.org/officeDocument/2006/relationships/hyperlink" Target="http://link.springer.com/article/10.1007/s40641-016-0053-7" TargetMode="External"/><Relationship Id="rId9" Type="http://schemas.openxmlformats.org/officeDocument/2006/relationships/hyperlink" Target="http://dx.doi.org/10.1175/JCLI-D-15-0384.1" TargetMode="External"/><Relationship Id="rId14" Type="http://schemas.openxmlformats.org/officeDocument/2006/relationships/hyperlink" Target="http://www.nature.com/ngeo/journal/v6/n11/abs/ngeo1987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ngeo/journal/vaop/ncurrent/full/ngeo2228.html" TargetMode="External"/><Relationship Id="rId13" Type="http://schemas.openxmlformats.org/officeDocument/2006/relationships/hyperlink" Target="http://dx.doi.org/10.1038/nclimate3282" TargetMode="External"/><Relationship Id="rId3" Type="http://schemas.openxmlformats.org/officeDocument/2006/relationships/hyperlink" Target="http://advances.sciencemag.org/content/3/3/e1601545.full" TargetMode="External"/><Relationship Id="rId7" Type="http://schemas.openxmlformats.org/officeDocument/2006/relationships/hyperlink" Target="http://onlinelibrary.wiley.com/doi/10.1002/2014GL060962/full" TargetMode="External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opscience.iop.org/1748-9326/9/3/034016" TargetMode="External"/><Relationship Id="rId11" Type="http://schemas.openxmlformats.org/officeDocument/2006/relationships/hyperlink" Target="https://www.nature.com/nclimate/journal/v7/n5/full/nclimate3282.html" TargetMode="External"/><Relationship Id="rId5" Type="http://schemas.openxmlformats.org/officeDocument/2006/relationships/hyperlink" Target="http://www.nature.com/nclimate/journal/v6/n7/full/nclimate3043.html" TargetMode="External"/><Relationship Id="rId10" Type="http://schemas.openxmlformats.org/officeDocument/2006/relationships/hyperlink" Target="http://dx.doi.org/10.1038/nclimate3274" TargetMode="External"/><Relationship Id="rId4" Type="http://schemas.openxmlformats.org/officeDocument/2006/relationships/image" Target="../media/image26.png"/><Relationship Id="rId9" Type="http://schemas.openxmlformats.org/officeDocument/2006/relationships/hyperlink" Target="http://link.springer.com/article/10.1007/s40641-017-0063-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nlinelibrary.wiley.com/doi/10.1002/2014GL060962/ful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http://dx.doi.org/10.17864/1947.111" TargetMode="External"/><Relationship Id="rId5" Type="http://schemas.openxmlformats.org/officeDocument/2006/relationships/hyperlink" Target="http://onlinelibrary.wiley.com/doi/10.1002/2015JD023264/full" TargetMode="External"/><Relationship Id="rId10" Type="http://schemas.openxmlformats.org/officeDocument/2006/relationships/hyperlink" Target="http://onlinelibrary.wiley.com/doi/10.1002/2017JD026616/abstract" TargetMode="External"/><Relationship Id="rId4" Type="http://schemas.openxmlformats.org/officeDocument/2006/relationships/hyperlink" Target="http://researchdata.reading.ac.uk/111/" TargetMode="External"/><Relationship Id="rId9" Type="http://schemas.openxmlformats.org/officeDocument/2006/relationships/hyperlink" Target="http://www.nature.com/nature/journal/v536/n7614/abs/nature18273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175/JCLI-D-15-0384.1" TargetMode="External"/><Relationship Id="rId13" Type="http://schemas.openxmlformats.org/officeDocument/2006/relationships/hyperlink" Target="http://onlinelibrary.wiley.com/doi/10.1002/2016GL068406/full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://dx.doi.org/10.1038/ngeo2828" TargetMode="External"/><Relationship Id="rId12" Type="http://schemas.openxmlformats.org/officeDocument/2006/relationships/hyperlink" Target="http://dx.doi.org/10.1038/nclimate306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002/2015JD023264/full" TargetMode="External"/><Relationship Id="rId11" Type="http://schemas.openxmlformats.org/officeDocument/2006/relationships/hyperlink" Target="http://journals.ametsoc.org/doi/pdf/10.1175/JCLI-D-14-00597.1" TargetMode="External"/><Relationship Id="rId5" Type="http://schemas.openxmlformats.org/officeDocument/2006/relationships/image" Target="../media/image16.png"/><Relationship Id="rId10" Type="http://schemas.openxmlformats.org/officeDocument/2006/relationships/hyperlink" Target="http://dx.doi.org/10.1038/nclimate2106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://www.nature.com/ngeo/journal/vaop/ncurrent/full/ngeo2581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nk.springer.com/article/10.1007/s40641-016-0043-9" TargetMode="External"/><Relationship Id="rId5" Type="http://schemas.openxmlformats.org/officeDocument/2006/relationships/hyperlink" Target="http://onlinelibrary.wiley.com/doi/10.1002/2017JD026616/abstract" TargetMode="External"/><Relationship Id="rId4" Type="http://schemas.openxmlformats.org/officeDocument/2006/relationships/hyperlink" Target="http://link.springer.com/article/10.1007/s00382-015-2766-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38/ngeo2988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ture.com/nature/journal/v546/n7659/full/nature22974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nature/journal/v546/n7659/full/nature22974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nature/journal/v546/n7659/full/nature22974.htm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944D-2272-47F7-8969-DDDA77676334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7504" y="327671"/>
            <a:ext cx="6840760" cy="79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Rdg Vesta" pitchFamily="50" charset="0"/>
              </a:defRPr>
            </a:lvl9pPr>
          </a:lstStyle>
          <a:p>
            <a:pPr>
              <a:tabLst>
                <a:tab pos="4038600" algn="l"/>
                <a:tab pos="6553200" algn="l"/>
              </a:tabLst>
            </a:pPr>
            <a:r>
              <a:rPr lang="en-GB" sz="3400" dirty="0">
                <a:solidFill>
                  <a:schemeClr val="bg1"/>
                </a:solidFill>
              </a:rPr>
              <a:t>Influence of climate variability and </a:t>
            </a:r>
          </a:p>
          <a:p>
            <a:pPr>
              <a:tabLst>
                <a:tab pos="4038600" algn="l"/>
                <a:tab pos="6553200" algn="l"/>
              </a:tabLst>
            </a:pPr>
            <a:r>
              <a:rPr lang="en-GB" sz="3400" dirty="0">
                <a:solidFill>
                  <a:schemeClr val="bg1"/>
                </a:solidFill>
              </a:rPr>
              <a:t>volcanic forcing on Earth's energy balance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7544" y="5301208"/>
            <a:ext cx="8352928" cy="1028303"/>
          </a:xfrm>
          <a:prstGeom prst="rect">
            <a:avLst/>
          </a:prstGeom>
          <a:solidFill>
            <a:schemeClr val="accent1">
              <a:lumMod val="20000"/>
              <a:lumOff val="80000"/>
              <a:alpha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800" b="1" dirty="0">
                <a:latin typeface="Calibri" pitchFamily="34" charset="0"/>
                <a:cs typeface="Calibri" pitchFamily="34" charset="0"/>
              </a:rPr>
              <a:t>Richard Allan</a:t>
            </a:r>
          </a:p>
          <a:p>
            <a:pPr marL="0" indent="0">
              <a:buNone/>
            </a:pPr>
            <a:r>
              <a:rPr lang="en-GB" sz="2800" i="1" dirty="0">
                <a:latin typeface="Calibri" pitchFamily="34" charset="0"/>
                <a:cs typeface="Calibri" pitchFamily="34" charset="0"/>
              </a:rPr>
              <a:t>Andy Sayer meeting, July 19</a:t>
            </a:r>
            <a:r>
              <a:rPr lang="en-GB" sz="2800" i="1" baseline="30000" dirty="0">
                <a:latin typeface="Calibri" pitchFamily="34" charset="0"/>
                <a:cs typeface="Calibri" pitchFamily="34" charset="0"/>
              </a:rPr>
              <a:t>th</a:t>
            </a:r>
            <a:r>
              <a:rPr lang="en-GB" sz="2800" i="1" dirty="0">
                <a:latin typeface="Calibri" pitchFamily="34" charset="0"/>
                <a:cs typeface="Calibri" pitchFamily="34" charset="0"/>
              </a:rPr>
              <a:t> 2017</a:t>
            </a:r>
            <a:endParaRPr lang="en-GB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55" descr="Device-bl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7596336" y="234925"/>
            <a:ext cx="1328291" cy="43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688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5770984" cy="706090"/>
          </a:xfrm>
        </p:spPr>
        <p:txBody>
          <a:bodyPr/>
          <a:lstStyle/>
          <a:p>
            <a:r>
              <a:rPr lang="en-GB" sz="3600" dirty="0">
                <a:solidFill>
                  <a:srgbClr val="0B33B5"/>
                </a:solidFill>
              </a:rPr>
              <a:t>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3277"/>
            <a:ext cx="8507288" cy="5174035"/>
          </a:xfrm>
        </p:spPr>
        <p:txBody>
          <a:bodyPr/>
          <a:lstStyle/>
          <a:p>
            <a:r>
              <a:rPr lang="en-GB" sz="2000" dirty="0"/>
              <a:t>Extended Top of atmosphere radiation dataset (</a:t>
            </a:r>
            <a:r>
              <a:rPr lang="en-GB" sz="2000" dirty="0">
                <a:hlinkClick r:id="rId2"/>
              </a:rPr>
              <a:t>Allan et al. 2014 GRL</a:t>
            </a:r>
            <a:r>
              <a:rPr lang="en-GB" sz="2000" dirty="0"/>
              <a:t>)</a:t>
            </a:r>
          </a:p>
          <a:p>
            <a:pPr lvl="1"/>
            <a:r>
              <a:rPr lang="en-GB" sz="1800" dirty="0"/>
              <a:t>Earth’s energy imbalance relatively stable (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GB" sz="1800" dirty="0"/>
              <a:t>0.7 Wm</a:t>
            </a:r>
            <a:r>
              <a:rPr lang="en-GB" sz="1800" baseline="30000" dirty="0"/>
              <a:t>-2</a:t>
            </a:r>
            <a:r>
              <a:rPr lang="en-GB" sz="1800" dirty="0"/>
              <a:t>), increased since 1980s? </a:t>
            </a:r>
          </a:p>
          <a:p>
            <a:r>
              <a:rPr lang="en-GB" sz="2000" dirty="0"/>
              <a:t>New method for deriving surface energy flux (</a:t>
            </a:r>
            <a:r>
              <a:rPr lang="en-GB" sz="2000" dirty="0">
                <a:hlinkClick r:id="rId3"/>
              </a:rPr>
              <a:t>Liu et al. 2017 JGR</a:t>
            </a:r>
            <a:r>
              <a:rPr lang="en-GB" sz="2000" dirty="0"/>
              <a:t>) </a:t>
            </a:r>
          </a:p>
          <a:p>
            <a:pPr lvl="1"/>
            <a:r>
              <a:rPr lang="en-GB" sz="1800" dirty="0"/>
              <a:t>How do clouds and surface fluxes determine decadal climate variability?</a:t>
            </a:r>
          </a:p>
          <a:p>
            <a:pPr lvl="1"/>
            <a:r>
              <a:rPr lang="en-GB" sz="1800" dirty="0"/>
              <a:t>Link between hemispheric energy balance and climate</a:t>
            </a:r>
          </a:p>
          <a:p>
            <a:r>
              <a:rPr lang="en-GB" sz="2000" dirty="0"/>
              <a:t>Observed constraint on aerosol-cloud interactions</a:t>
            </a:r>
            <a:r>
              <a:rPr lang="en-GB" sz="1700" dirty="0"/>
              <a:t> (</a:t>
            </a:r>
            <a:r>
              <a:rPr lang="en-GB" sz="1700" dirty="0" err="1">
                <a:hlinkClick r:id="rId4"/>
              </a:rPr>
              <a:t>Malavelle</a:t>
            </a:r>
            <a:r>
              <a:rPr lang="en-GB" sz="1700" dirty="0">
                <a:hlinkClick r:id="rId4"/>
              </a:rPr>
              <a:t> et al. 2017 Nature</a:t>
            </a:r>
            <a:r>
              <a:rPr lang="en-GB" sz="1700" dirty="0"/>
              <a:t>)</a:t>
            </a:r>
          </a:p>
          <a:p>
            <a:pPr lvl="1"/>
            <a:r>
              <a:rPr lang="en-GB" sz="1800" dirty="0"/>
              <a:t>Use volcano to mimic aerosol pollution haze</a:t>
            </a:r>
          </a:p>
          <a:p>
            <a:pPr lvl="1"/>
            <a:r>
              <a:rPr lang="en-GB" sz="1800" dirty="0"/>
              <a:t>Decrease in cloud droplet size detectable</a:t>
            </a:r>
          </a:p>
          <a:p>
            <a:pPr lvl="1"/>
            <a:r>
              <a:rPr lang="en-GB" sz="1800" dirty="0"/>
              <a:t>Further indirect effects on cloud and the radiation budget not distinguishable from weather noise </a:t>
            </a:r>
          </a:p>
          <a:p>
            <a:pPr lvl="1"/>
            <a:endParaRPr lang="en-GB" sz="1800" dirty="0"/>
          </a:p>
        </p:txBody>
      </p:sp>
      <p:pic>
        <p:nvPicPr>
          <p:cNvPr id="4" name="Picture 2" descr="NCEO - National Centre for Earth Observation">
            <a:extLst>
              <a:ext uri="{FF2B5EF4-FFF2-40B4-BE49-F238E27FC236}">
                <a16:creationId xmlns:a16="http://schemas.microsoft.com/office/drawing/2014/main" id="{1EDF0230-BCEE-4943-B112-2E37EF5B3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07" y="204607"/>
            <a:ext cx="2483270" cy="6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502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3316-82E4-4AC6-9323-AF869CADD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FC1EF-0F37-4866-9FD1-8E8073145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5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hanges in cloud properties detected by MODIS AQUA for October 2014.">
            <a:extLst>
              <a:ext uri="{FF2B5EF4-FFF2-40B4-BE49-F238E27FC236}">
                <a16:creationId xmlns:a16="http://schemas.microsoft.com/office/drawing/2014/main" id="{E2E52D25-B525-4313-BDB4-21E77BF9B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536126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D9355-7C99-40D0-AC71-EA32DBBA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824" y="44624"/>
            <a:ext cx="2962672" cy="2002234"/>
          </a:xfrm>
        </p:spPr>
        <p:txBody>
          <a:bodyPr/>
          <a:lstStyle/>
          <a:p>
            <a:r>
              <a:rPr lang="en-GB" sz="2800" dirty="0">
                <a:solidFill>
                  <a:srgbClr val="0B33B5"/>
                </a:solidFill>
              </a:rPr>
              <a:t>Advancing understanding of volcanic aerosol effects on climate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6DB4FC-A63A-4292-A208-56FBD117B776}"/>
              </a:ext>
            </a:extLst>
          </p:cNvPr>
          <p:cNvSpPr/>
          <p:nvPr/>
        </p:nvSpPr>
        <p:spPr>
          <a:xfrm>
            <a:off x="6012160" y="1988840"/>
            <a:ext cx="28803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Volcanic aerosol haze brightens low altitude clouds, cooling climate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Further indirect effects in cloud water found to be negligible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Results will help to improve climate change projections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New assessment of direct volcanic influence on climate combining nudged models &amp; observations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022E15-3ED8-4CE8-8BBD-F2443A804176}"/>
              </a:ext>
            </a:extLst>
          </p:cNvPr>
          <p:cNvSpPr txBox="1"/>
          <p:nvPr/>
        </p:nvSpPr>
        <p:spPr>
          <a:xfrm rot="16200000">
            <a:off x="-1468415" y="1692552"/>
            <a:ext cx="3715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MODIS-Aqua Observations</a:t>
            </a:r>
          </a:p>
          <a:p>
            <a:r>
              <a:rPr lang="en-GB" dirty="0"/>
              <a:t>Cloud water	Droplet size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ECC0F8-3474-4CE2-A318-59BE814603FC}"/>
              </a:ext>
            </a:extLst>
          </p:cNvPr>
          <p:cNvSpPr txBox="1"/>
          <p:nvPr/>
        </p:nvSpPr>
        <p:spPr>
          <a:xfrm>
            <a:off x="899592" y="0"/>
            <a:ext cx="335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3"/>
              </a:rPr>
              <a:t>Malavelle et al. (2017) Nature</a:t>
            </a:r>
            <a:endParaRPr lang="en-GB" dirty="0">
              <a:latin typeface="+mn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3662E3-AC39-4097-913C-43BD488C038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427984" y="1700808"/>
            <a:ext cx="1656184" cy="45563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AF8818-FA04-4390-BFF6-DF443B3BB281}"/>
              </a:ext>
            </a:extLst>
          </p:cNvPr>
          <p:cNvCxnSpPr>
            <a:cxnSpLocks/>
          </p:cNvCxnSpPr>
          <p:nvPr/>
        </p:nvCxnSpPr>
        <p:spPr bwMode="auto">
          <a:xfrm flipH="1">
            <a:off x="5508104" y="3068960"/>
            <a:ext cx="576064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432734-5066-473F-973C-B7D0DDCDC6E2}"/>
              </a:ext>
            </a:extLst>
          </p:cNvPr>
          <p:cNvGrpSpPr/>
          <p:nvPr/>
        </p:nvGrpSpPr>
        <p:grpSpPr>
          <a:xfrm>
            <a:off x="143503" y="4164654"/>
            <a:ext cx="5886036" cy="2621338"/>
            <a:chOff x="143503" y="4164654"/>
            <a:chExt cx="5886036" cy="26213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B57086-F02F-40F0-B699-947DB039CC5E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981"/>
            <a:stretch/>
          </p:blipFill>
          <p:spPr>
            <a:xfrm>
              <a:off x="143503" y="4164654"/>
              <a:ext cx="5652633" cy="262133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8816EB-7A46-4A46-AFD1-F923B44D91DE}"/>
                </a:ext>
              </a:extLst>
            </p:cNvPr>
            <p:cNvSpPr txBox="1"/>
            <p:nvPr/>
          </p:nvSpPr>
          <p:spPr>
            <a:xfrm>
              <a:off x="2771800" y="6021288"/>
              <a:ext cx="2862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+mn-lt"/>
                </a:rPr>
                <a:t>Schmidt et al. (2017) in prep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66FAE82-ECD6-41B9-AEB6-9F778FB46C3D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652120" y="5229200"/>
              <a:ext cx="377419" cy="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2779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/>
          <a:lstStyle/>
          <a:p>
            <a:r>
              <a:rPr lang="en-GB" sz="3600" dirty="0">
                <a:solidFill>
                  <a:srgbClr val="0B33B5"/>
                </a:solidFill>
              </a:rPr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3"/>
          </a:xfrm>
        </p:spPr>
        <p:txBody>
          <a:bodyPr/>
          <a:lstStyle/>
          <a:p>
            <a:r>
              <a:rPr lang="en-GB" sz="2000" dirty="0"/>
              <a:t>More accurate multi-decadal global estimates of Earth’s energy budget and its variability (e.g. </a:t>
            </a:r>
            <a:r>
              <a:rPr lang="en-GB" sz="2000" u="sng" dirty="0">
                <a:hlinkClick r:id="rId2"/>
              </a:rPr>
              <a:t>Cheng et al. 2017</a:t>
            </a:r>
            <a:r>
              <a:rPr lang="en-GB" sz="2000" dirty="0"/>
              <a:t> Sci. Adv.; </a:t>
            </a:r>
            <a:r>
              <a:rPr lang="en-GB" sz="2000" dirty="0">
                <a:hlinkClick r:id="rId3"/>
              </a:rPr>
              <a:t>Allan et al. 2014</a:t>
            </a:r>
            <a:r>
              <a:rPr lang="en-GB" sz="2000" dirty="0"/>
              <a:t> GRL)</a:t>
            </a:r>
          </a:p>
          <a:p>
            <a:pPr lvl="1"/>
            <a:r>
              <a:rPr lang="en-GB" sz="1800" dirty="0"/>
              <a:t>Better indicator of global climate change than surface temperature but gaps in observing deep ocean (e.g. </a:t>
            </a:r>
            <a:r>
              <a:rPr lang="en-GB" sz="1800" dirty="0">
                <a:hlinkClick r:id="rId4"/>
              </a:rPr>
              <a:t>Palmer 2017</a:t>
            </a:r>
            <a:r>
              <a:rPr lang="en-GB" sz="1800" dirty="0"/>
              <a:t> CCCR)</a:t>
            </a:r>
          </a:p>
          <a:p>
            <a:pPr lvl="1"/>
            <a:r>
              <a:rPr lang="en-GB" sz="1800" dirty="0"/>
              <a:t>Link to observed cloudiness? e.g. </a:t>
            </a:r>
            <a:r>
              <a:rPr lang="en-GB" sz="1800" dirty="0">
                <a:hlinkClick r:id="rId5"/>
              </a:rPr>
              <a:t>Norris et al (2016) </a:t>
            </a:r>
            <a:r>
              <a:rPr lang="en-GB" sz="1800" i="1" dirty="0">
                <a:hlinkClick r:id="rId5"/>
              </a:rPr>
              <a:t>Nature</a:t>
            </a:r>
            <a:endParaRPr lang="en-GB" sz="1800" dirty="0"/>
          </a:p>
          <a:p>
            <a:r>
              <a:rPr lang="en-GB" sz="2000" dirty="0"/>
              <a:t>Link between energy imbalance and surface warming depends on energy budget of upper mixed ocean layer (</a:t>
            </a:r>
            <a:r>
              <a:rPr lang="fr-FR" sz="2000" dirty="0">
                <a:hlinkClick r:id="rId6"/>
              </a:rPr>
              <a:t>Roberts et al. 2015 JGR</a:t>
            </a:r>
            <a:r>
              <a:rPr lang="en-GB" sz="2000" dirty="0"/>
              <a:t>;  </a:t>
            </a:r>
            <a:r>
              <a:rPr lang="en-GB" sz="2000" dirty="0">
                <a:hlinkClick r:id="rId7"/>
              </a:rPr>
              <a:t>Hedemann et al. 2017 </a:t>
            </a:r>
            <a:r>
              <a:rPr lang="en-GB" sz="2000" dirty="0"/>
              <a:t>Nature Climate Change; </a:t>
            </a:r>
            <a:r>
              <a:rPr lang="en-GB" sz="2000" dirty="0" err="1">
                <a:hlinkClick r:id="rId8"/>
              </a:rPr>
              <a:t>Xie</a:t>
            </a:r>
            <a:r>
              <a:rPr lang="en-GB" sz="2000" dirty="0">
                <a:hlinkClick r:id="rId8"/>
              </a:rPr>
              <a:t> &amp; </a:t>
            </a:r>
            <a:r>
              <a:rPr lang="en-GB" sz="2000" dirty="0" err="1">
                <a:hlinkClick r:id="rId8"/>
              </a:rPr>
              <a:t>Kosaka</a:t>
            </a:r>
            <a:r>
              <a:rPr lang="en-GB" sz="2000" dirty="0">
                <a:hlinkClick r:id="rId8"/>
              </a:rPr>
              <a:t> 2017</a:t>
            </a:r>
            <a:r>
              <a:rPr lang="en-GB" sz="2000" dirty="0"/>
              <a:t> CCCR)</a:t>
            </a:r>
          </a:p>
          <a:p>
            <a:pPr lvl="1"/>
            <a:r>
              <a:rPr lang="en-GB" sz="1800" dirty="0"/>
              <a:t>Better appreciation of mechanisms of decadal global climate variability </a:t>
            </a:r>
          </a:p>
          <a:p>
            <a:r>
              <a:rPr lang="en-GB" sz="2000" dirty="0"/>
              <a:t>Distinct feedbacks on internal variability/forced change (</a:t>
            </a:r>
            <a:r>
              <a:rPr lang="fr-FR" sz="2000" dirty="0">
                <a:hlinkClick r:id="rId9"/>
              </a:rPr>
              <a:t>Brown et al. 2016 J. Clim</a:t>
            </a:r>
            <a:r>
              <a:rPr lang="fr-FR" sz="2000" b="1" u="sng" dirty="0"/>
              <a:t>; </a:t>
            </a:r>
            <a:r>
              <a:rPr lang="fr-FR" sz="2000" dirty="0">
                <a:hlinkClick r:id="rId10"/>
              </a:rPr>
              <a:t>Xie et al. 2015 Nature </a:t>
            </a:r>
            <a:r>
              <a:rPr lang="fr-FR" sz="2000" dirty="0" err="1">
                <a:hlinkClick r:id="rId10"/>
              </a:rPr>
              <a:t>Geosci</a:t>
            </a:r>
            <a:r>
              <a:rPr lang="fr-FR" sz="2000" dirty="0"/>
              <a:t>; </a:t>
            </a:r>
            <a:r>
              <a:rPr lang="en-GB" sz="2000" dirty="0">
                <a:solidFill>
                  <a:schemeClr val="tx2"/>
                </a:solidFill>
                <a:hlinkClick r:id="rId11"/>
              </a:rPr>
              <a:t>Zhou et al. (2016) Nature </a:t>
            </a:r>
            <a:r>
              <a:rPr lang="en-GB" sz="2000" dirty="0" err="1">
                <a:solidFill>
                  <a:schemeClr val="tx2"/>
                </a:solidFill>
                <a:hlinkClick r:id="rId11"/>
              </a:rPr>
              <a:t>Geosci</a:t>
            </a:r>
            <a:endParaRPr lang="en-GB" sz="2000" dirty="0">
              <a:solidFill>
                <a:schemeClr val="tx2"/>
              </a:solidFill>
            </a:endParaRP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Obs. estimates of climate sensitivity (</a:t>
            </a:r>
            <a:r>
              <a:rPr lang="fr-FR" sz="1800" u="sng" dirty="0">
                <a:hlinkClick r:id="rId12"/>
              </a:rPr>
              <a:t>Richardson et al. (2016) Nature </a:t>
            </a:r>
            <a:r>
              <a:rPr lang="fr-FR" sz="1800" u="sng" dirty="0" err="1">
                <a:hlinkClick r:id="rId12"/>
              </a:rPr>
              <a:t>Climate</a:t>
            </a:r>
            <a:r>
              <a:rPr lang="fr-FR" sz="1800" u="sng" dirty="0"/>
              <a:t>)</a:t>
            </a:r>
          </a:p>
          <a:p>
            <a:pPr lvl="1"/>
            <a:r>
              <a:rPr lang="fr-FR" sz="1800" dirty="0"/>
              <a:t>Spatial patterns of </a:t>
            </a:r>
            <a:r>
              <a:rPr lang="fr-FR" sz="1800" dirty="0" err="1"/>
              <a:t>warming</a:t>
            </a:r>
            <a:r>
              <a:rPr lang="fr-FR" sz="1800" dirty="0"/>
              <a:t> crucial (</a:t>
            </a:r>
            <a:r>
              <a:rPr lang="en-GB" sz="1800" dirty="0">
                <a:hlinkClick r:id="rId13"/>
              </a:rPr>
              <a:t>Gregory and Andrews (2016) GRL</a:t>
            </a:r>
            <a:r>
              <a:rPr lang="en-GB" sz="1800" dirty="0"/>
              <a:t>)</a:t>
            </a:r>
          </a:p>
          <a:p>
            <a:pPr lvl="1"/>
            <a:r>
              <a:rPr lang="en-GB" sz="1800" dirty="0"/>
              <a:t>What explains decreased heating of E Pacific and is it realistic?</a:t>
            </a:r>
          </a:p>
          <a:p>
            <a:r>
              <a:rPr lang="en-GB" sz="2000" dirty="0"/>
              <a:t>Advances in observing/understanding inter-hemispheric energy imbalance/transport and links to CMIP5 precipitation biases (</a:t>
            </a:r>
            <a:r>
              <a:rPr lang="en-GB" sz="2000" dirty="0">
                <a:hlinkClick r:id="rId14"/>
              </a:rPr>
              <a:t>Frierson et al. 2013</a:t>
            </a:r>
            <a:r>
              <a:rPr lang="en-GB" sz="2000" dirty="0"/>
              <a:t>; </a:t>
            </a:r>
            <a:r>
              <a:rPr lang="en-GB" sz="2000" dirty="0">
                <a:hlinkClick r:id="rId15"/>
              </a:rPr>
              <a:t>Loeb et al. 2016 </a:t>
            </a:r>
            <a:r>
              <a:rPr lang="en-GB" sz="2000" dirty="0" err="1">
                <a:hlinkClick r:id="rId15"/>
              </a:rPr>
              <a:t>Clim</a:t>
            </a:r>
            <a:r>
              <a:rPr lang="en-GB" sz="2000" dirty="0">
                <a:hlinkClick r:id="rId15"/>
              </a:rPr>
              <a:t>. </a:t>
            </a:r>
            <a:r>
              <a:rPr lang="en-GB" sz="2000" dirty="0" err="1">
                <a:hlinkClick r:id="rId15"/>
              </a:rPr>
              <a:t>Dyn</a:t>
            </a:r>
            <a:r>
              <a:rPr lang="en-GB" sz="2000" dirty="0"/>
              <a:t>; </a:t>
            </a:r>
            <a:r>
              <a:rPr lang="en-GB" sz="2000" dirty="0">
                <a:hlinkClick r:id="rId16"/>
              </a:rPr>
              <a:t>Stephens et al. 2016 CCCR</a:t>
            </a:r>
            <a:r>
              <a:rPr lang="en-GB" sz="2000" dirty="0"/>
              <a:t>)</a:t>
            </a:r>
          </a:p>
          <a:p>
            <a:pPr lvl="1"/>
            <a:r>
              <a:rPr lang="en-GB" sz="1800" dirty="0"/>
              <a:t>Possible constraint on realism of climate models (</a:t>
            </a:r>
            <a:r>
              <a:rPr lang="en-GB" sz="1800" dirty="0">
                <a:hlinkClick r:id="rId17"/>
              </a:rPr>
              <a:t>Haywood et al. (2016) GRL</a:t>
            </a:r>
            <a:r>
              <a:rPr lang="en-GB" sz="1800" dirty="0"/>
              <a:t>)</a:t>
            </a:r>
            <a:endParaRPr lang="fr-FR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52729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23529" y="116632"/>
            <a:ext cx="8546408" cy="909261"/>
          </a:xfrm>
        </p:spPr>
        <p:txBody>
          <a:bodyPr/>
          <a:lstStyle/>
          <a:p>
            <a:r>
              <a:rPr lang="en-GB" sz="3200" dirty="0">
                <a:solidFill>
                  <a:srgbClr val="0B33B5"/>
                </a:solidFill>
              </a:rPr>
              <a:t>Improved global energy imbalance estimates</a:t>
            </a:r>
          </a:p>
        </p:txBody>
      </p:sp>
      <p:pic>
        <p:nvPicPr>
          <p:cNvPr id="16" name="Picture 1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833" y="1124744"/>
            <a:ext cx="3420103" cy="2982648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189698" y="980728"/>
            <a:ext cx="5534430" cy="3901728"/>
          </a:xfrm>
        </p:spPr>
        <p:txBody>
          <a:bodyPr/>
          <a:lstStyle/>
          <a:p>
            <a:r>
              <a:rPr lang="en-GB" sz="2000" dirty="0"/>
              <a:t>More accurate global imbalance from ocean and satellite observations: </a:t>
            </a:r>
            <a:r>
              <a:rPr lang="en-GB" sz="2000" u="sng" dirty="0">
                <a:hlinkClick r:id="rId3"/>
              </a:rPr>
              <a:t>Cheng et al. 2017</a:t>
            </a:r>
            <a:r>
              <a:rPr lang="en-GB" sz="2000" u="sng" dirty="0"/>
              <a:t>:</a:t>
            </a:r>
          </a:p>
          <a:p>
            <a:r>
              <a:rPr lang="en-GB" sz="2000" dirty="0"/>
              <a:t>Steady decadal ocean heating since 2000:      0.6-0.8 Wm</a:t>
            </a:r>
            <a:r>
              <a:rPr lang="en-GB" sz="2000" baseline="30000" dirty="0"/>
              <a:t>-2 </a:t>
            </a:r>
            <a:r>
              <a:rPr lang="en-GB" sz="2000" dirty="0"/>
              <a:t>(</a:t>
            </a:r>
            <a:r>
              <a:rPr lang="en-GB" sz="2000" dirty="0">
                <a:hlinkClick r:id="rId5"/>
              </a:rPr>
              <a:t>Johnson et al. 2016</a:t>
            </a:r>
            <a:r>
              <a:rPr lang="en-GB" sz="2000" u="sng" dirty="0"/>
              <a:t>)</a:t>
            </a:r>
            <a:endParaRPr lang="en-GB" sz="2000" dirty="0"/>
          </a:p>
          <a:p>
            <a:r>
              <a:rPr lang="en-GB" sz="2000" dirty="0"/>
              <a:t>Radiative forcing/internal variability influence TOA radiation (</a:t>
            </a:r>
            <a:r>
              <a:rPr lang="en-GB" sz="2000" dirty="0">
                <a:hlinkClick r:id="rId6"/>
              </a:rPr>
              <a:t>Palmer/ </a:t>
            </a:r>
            <a:r>
              <a:rPr lang="en-GB" sz="2000" dirty="0" err="1">
                <a:hlinkClick r:id="rId6"/>
              </a:rPr>
              <a:t>McNeall</a:t>
            </a:r>
            <a:r>
              <a:rPr lang="en-GB" sz="2000" dirty="0">
                <a:hlinkClick r:id="rId6"/>
              </a:rPr>
              <a:t> 2014</a:t>
            </a:r>
            <a:r>
              <a:rPr lang="en-GB" sz="2000" dirty="0"/>
              <a:t>;</a:t>
            </a:r>
            <a:r>
              <a:rPr lang="en-GB" sz="2000" dirty="0">
                <a:hlinkClick r:id="rId7"/>
              </a:rPr>
              <a:t> Allan et al. 2014</a:t>
            </a:r>
            <a:r>
              <a:rPr lang="en-GB" sz="2000" dirty="0"/>
              <a:t>; </a:t>
            </a:r>
            <a:r>
              <a:rPr lang="en-GB" sz="2000" dirty="0">
                <a:hlinkClick r:id="rId8"/>
              </a:rPr>
              <a:t>Huber/</a:t>
            </a:r>
            <a:r>
              <a:rPr lang="en-GB" sz="2000" dirty="0" err="1">
                <a:hlinkClick r:id="rId8"/>
              </a:rPr>
              <a:t>Knutti</a:t>
            </a:r>
            <a:r>
              <a:rPr lang="en-GB" sz="2000" dirty="0">
                <a:hlinkClick r:id="rId8"/>
              </a:rPr>
              <a:t> 2014</a:t>
            </a:r>
            <a:r>
              <a:rPr lang="en-GB" sz="2000" dirty="0"/>
              <a:t>; </a:t>
            </a:r>
            <a:r>
              <a:rPr lang="en-GB" sz="2000" dirty="0" err="1">
                <a:hlinkClick r:id="rId9"/>
              </a:rPr>
              <a:t>Xie</a:t>
            </a:r>
            <a:r>
              <a:rPr lang="en-GB" sz="2000" dirty="0">
                <a:hlinkClick r:id="rId9"/>
              </a:rPr>
              <a:t>/</a:t>
            </a:r>
            <a:r>
              <a:rPr lang="en-GB" sz="2000" dirty="0" err="1">
                <a:hlinkClick r:id="rId9"/>
              </a:rPr>
              <a:t>Kosaka</a:t>
            </a:r>
            <a:r>
              <a:rPr lang="en-GB" sz="2000" dirty="0">
                <a:hlinkClick r:id="rId9"/>
              </a:rPr>
              <a:t> 2017</a:t>
            </a:r>
            <a:r>
              <a:rPr lang="en-GB" sz="2000" dirty="0"/>
              <a:t>)</a:t>
            </a:r>
          </a:p>
          <a:p>
            <a:r>
              <a:rPr lang="en-GB" sz="2000" dirty="0"/>
              <a:t>Upper ocean heat budget explains surface temperature: </a:t>
            </a:r>
            <a:r>
              <a:rPr lang="en-GB" sz="2000" dirty="0">
                <a:hlinkClick r:id="rId10"/>
              </a:rPr>
              <a:t>Hedemann et al. 2017 </a:t>
            </a:r>
            <a:r>
              <a:rPr lang="en-GB" sz="2000" dirty="0" err="1"/>
              <a:t>NatureCC</a:t>
            </a:r>
            <a:endParaRPr lang="en-GB" sz="2000" dirty="0"/>
          </a:p>
        </p:txBody>
      </p:sp>
      <p:pic>
        <p:nvPicPr>
          <p:cNvPr id="2050" name="Picture 2" descr="Hiatus in surface warming and the upper-ocean heat budget.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79"/>
          <a:stretch/>
        </p:blipFill>
        <p:spPr bwMode="auto">
          <a:xfrm>
            <a:off x="531516" y="4293096"/>
            <a:ext cx="7993852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1" y="609329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13"/>
              </a:rPr>
              <a:t>Allan (2017) Nature Climate Change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8631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904656" cy="927841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Variation in Earth’s global energy imbalance since the 1980s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3" r="365" b="72690"/>
          <a:stretch/>
        </p:blipFill>
        <p:spPr>
          <a:xfrm>
            <a:off x="538727" y="1196752"/>
            <a:ext cx="7706702" cy="2520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t="75487"/>
          <a:stretch/>
        </p:blipFill>
        <p:spPr>
          <a:xfrm>
            <a:off x="683568" y="3573016"/>
            <a:ext cx="7592778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756592" y="4581128"/>
            <a:ext cx="2304256" cy="70788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n-lt"/>
              </a:rPr>
              <a:t>ENERGY BUDGET anomaly (Wm</a:t>
            </a:r>
            <a:r>
              <a:rPr lang="en-GB" sz="2000" baseline="30000" dirty="0">
                <a:latin typeface="+mn-lt"/>
              </a:rPr>
              <a:t>-2</a:t>
            </a:r>
            <a:r>
              <a:rPr lang="en-GB" sz="2000" dirty="0">
                <a:latin typeface="+mn-lt"/>
              </a:rPr>
              <a:t>) 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828600" y="2340616"/>
            <a:ext cx="2304256" cy="5123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GB" dirty="0">
                <a:latin typeface="+mn-lt"/>
              </a:rPr>
              <a:t>TEMPERATURE anomaly (</a:t>
            </a:r>
            <a:r>
              <a:rPr lang="en-GB" dirty="0" err="1">
                <a:latin typeface="+mn-lt"/>
              </a:rPr>
              <a:t>degC</a:t>
            </a:r>
            <a:r>
              <a:rPr lang="en-GB" dirty="0">
                <a:latin typeface="+mn-lt"/>
              </a:rPr>
              <a:t>) </a:t>
            </a:r>
            <a:endParaRPr lang="en-GB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5819" y="3544461"/>
            <a:ext cx="691736" cy="2764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rgbClr val="FF0000"/>
                </a:solidFill>
              </a:rPr>
              <a:t>2.8</a:t>
            </a:r>
          </a:p>
          <a:p>
            <a:pPr algn="ctr"/>
            <a:endParaRPr lang="en-GB" sz="1600" b="1" baseline="30000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1.8</a:t>
            </a:r>
          </a:p>
          <a:p>
            <a:pPr algn="ctr"/>
            <a:endParaRPr lang="en-GB" sz="1600" b="1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0.8</a:t>
            </a:r>
          </a:p>
          <a:p>
            <a:pPr algn="ctr"/>
            <a:endParaRPr lang="en-GB" sz="300" b="1" dirty="0">
              <a:solidFill>
                <a:srgbClr val="FF0000"/>
              </a:solidFill>
            </a:endParaRPr>
          </a:p>
          <a:p>
            <a:pPr algn="ctr"/>
            <a:endParaRPr lang="en-GB" sz="1200" b="1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-0.2</a:t>
            </a:r>
          </a:p>
          <a:p>
            <a:pPr algn="ctr"/>
            <a:endParaRPr lang="en-GB" sz="1600" b="1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-1.2</a:t>
            </a:r>
          </a:p>
          <a:p>
            <a:pPr algn="ctr"/>
            <a:endParaRPr lang="en-GB" sz="1600" b="1" dirty="0">
              <a:solidFill>
                <a:srgbClr val="FF0000"/>
              </a:solidFill>
            </a:endParaRPr>
          </a:p>
          <a:p>
            <a:pPr algn="ctr"/>
            <a:r>
              <a:rPr lang="en-GB" sz="1600" b="1" dirty="0">
                <a:solidFill>
                  <a:srgbClr val="FF0000"/>
                </a:solidFill>
              </a:rPr>
              <a:t>-2.2</a:t>
            </a:r>
          </a:p>
        </p:txBody>
      </p:sp>
      <p:sp>
        <p:nvSpPr>
          <p:cNvPr id="9" name="TextBox 4"/>
          <p:cNvSpPr txBox="1"/>
          <p:nvPr/>
        </p:nvSpPr>
        <p:spPr>
          <a:xfrm rot="5400000">
            <a:off x="7434426" y="4702968"/>
            <a:ext cx="2948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FF0000"/>
                </a:solidFill>
                <a:latin typeface="+mn-lt"/>
              </a:rPr>
              <a:t>Energy imbalance (Wm</a:t>
            </a:r>
            <a:r>
              <a:rPr lang="en-GB" baseline="30000" dirty="0">
                <a:solidFill>
                  <a:srgbClr val="FF0000"/>
                </a:solidFill>
                <a:latin typeface="+mn-lt"/>
              </a:rPr>
              <a:t>-2</a:t>
            </a:r>
            <a:r>
              <a:rPr lang="en-GB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 bwMode="auto">
          <a:xfrm flipH="1">
            <a:off x="1075546" y="5013176"/>
            <a:ext cx="716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2" descr="NCEO - National Centre for Earth Observation">
            <a:extLst>
              <a:ext uri="{FF2B5EF4-FFF2-40B4-BE49-F238E27FC236}">
                <a16:creationId xmlns:a16="http://schemas.microsoft.com/office/drawing/2014/main" id="{2B101927-2C44-41FD-A9DA-F8165E323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07" y="204607"/>
            <a:ext cx="2483270" cy="63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5F7E10-74FC-457B-AB91-AF4E45BF9B45}"/>
              </a:ext>
            </a:extLst>
          </p:cNvPr>
          <p:cNvSpPr/>
          <p:nvPr/>
        </p:nvSpPr>
        <p:spPr>
          <a:xfrm>
            <a:off x="5652120" y="6381328"/>
            <a:ext cx="2819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+mn-lt"/>
                <a:hlinkClick r:id="rId4"/>
              </a:rPr>
              <a:t>Allan et al. 2014 GRL</a:t>
            </a:r>
            <a:r>
              <a:rPr lang="en-GB" sz="24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13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6381750" cy="5133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8620"/>
            <a:ext cx="5606180" cy="716222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>
                <a:solidFill>
                  <a:srgbClr val="3333FF"/>
                </a:solidFill>
              </a:rPr>
              <a:t>Surface/TOA energy fluxes &amp; trends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0192" y="2636912"/>
            <a:ext cx="2432964" cy="2023160"/>
          </a:xfrm>
        </p:spPr>
        <p:txBody>
          <a:bodyPr/>
          <a:lstStyle/>
          <a:p>
            <a:pPr marL="57150" indent="0" eaLnBrk="1" hangingPunct="1">
              <a:spcBef>
                <a:spcPct val="0"/>
              </a:spcBef>
              <a:buNone/>
            </a:pPr>
            <a:r>
              <a:rPr lang="en-GB" sz="2000" dirty="0">
                <a:solidFill>
                  <a:srgbClr val="000000"/>
                </a:solidFill>
              </a:rPr>
              <a:t>Surface energy flux </a:t>
            </a:r>
            <a:r>
              <a:rPr lang="en-GB" sz="2000" dirty="0">
                <a:solidFill>
                  <a:srgbClr val="000000"/>
                </a:solidFill>
                <a:hlinkClick r:id="rId4"/>
              </a:rPr>
              <a:t>dataset</a:t>
            </a:r>
            <a:r>
              <a:rPr lang="en-GB" sz="2000" dirty="0">
                <a:solidFill>
                  <a:srgbClr val="000000"/>
                </a:solidFill>
              </a:rPr>
              <a:t> combining TOA reconstruction with reanalysis energy transports: </a:t>
            </a:r>
            <a:r>
              <a:rPr lang="en-GB" sz="2000" dirty="0">
                <a:solidFill>
                  <a:srgbClr val="000000"/>
                </a:solidFill>
                <a:hlinkClick r:id="rId5"/>
              </a:rPr>
              <a:t>Liu et al. (2015) JGR</a:t>
            </a:r>
            <a:r>
              <a:rPr lang="en-GB" sz="2000" dirty="0">
                <a:solidFill>
                  <a:srgbClr val="000000"/>
                </a:solidFill>
              </a:rPr>
              <a:t>                     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5874" y="706267"/>
            <a:ext cx="5944350" cy="522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en-GB" sz="3200" dirty="0"/>
              <a:t>top of atmosphere	  surface </a:t>
            </a:r>
          </a:p>
        </p:txBody>
      </p:sp>
      <p:pic>
        <p:nvPicPr>
          <p:cNvPr id="1026" name="Picture 2" descr="Change in observed and simulated cloud amount and albedo between the 1980s and 2000s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59"/>
          <a:stretch/>
        </p:blipFill>
        <p:spPr bwMode="auto">
          <a:xfrm>
            <a:off x="6073724" y="4623957"/>
            <a:ext cx="3052191" cy="168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1349" y="144740"/>
            <a:ext cx="3017404" cy="24921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256" y="1443129"/>
            <a:ext cx="1357531" cy="556740"/>
          </a:xfrm>
          <a:prstGeom prst="rect">
            <a:avLst/>
          </a:prstGeom>
          <a:effectLst>
            <a:glow rad="127000">
              <a:schemeClr val="accent3"/>
            </a:glow>
          </a:effectLst>
        </p:spPr>
      </p:pic>
      <p:pic>
        <p:nvPicPr>
          <p:cNvPr id="14" name="Picture 2" descr="Change in observed and simulated cloud amount and albedo between the 1980s and 2000s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6" r="22078" b="75359"/>
          <a:stretch/>
        </p:blipFill>
        <p:spPr bwMode="auto">
          <a:xfrm>
            <a:off x="6084168" y="4619407"/>
            <a:ext cx="1358079" cy="168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ange in observed and simulated cloud amount and albedo between the 1980s and 2000s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65235" b="75359"/>
          <a:stretch/>
        </p:blipFill>
        <p:spPr bwMode="auto">
          <a:xfrm>
            <a:off x="7398432" y="4619407"/>
            <a:ext cx="1062000" cy="168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80112" y="6165304"/>
            <a:ext cx="3539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linkClick r:id="rId9"/>
              </a:rPr>
              <a:t>Norris et al (2016) </a:t>
            </a:r>
            <a:r>
              <a:rPr lang="en-GB" sz="2000" i="1" dirty="0">
                <a:hlinkClick r:id="rId9"/>
              </a:rPr>
              <a:t>Nature</a:t>
            </a:r>
            <a:endParaRPr lang="en-GB" sz="2000" i="1" dirty="0"/>
          </a:p>
          <a:p>
            <a:r>
              <a:rPr lang="en-GB" sz="2000" i="1" dirty="0"/>
              <a:t>Changes in cloudiness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6255" y="44624"/>
            <a:ext cx="13575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ERBS </a:t>
            </a:r>
            <a:r>
              <a:rPr lang="en-GB" dirty="0">
                <a:solidFill>
                  <a:srgbClr val="FF0000"/>
                </a:solidFill>
              </a:rPr>
              <a:t>CERES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sz="800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reanalyses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26639-DE46-465C-8839-E54F5D1A0450}"/>
              </a:ext>
            </a:extLst>
          </p:cNvPr>
          <p:cNvSpPr txBox="1"/>
          <p:nvPr/>
        </p:nvSpPr>
        <p:spPr>
          <a:xfrm>
            <a:off x="130298" y="6165304"/>
            <a:ext cx="568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000000"/>
                </a:solidFill>
                <a:latin typeface="+mn-lt"/>
                <a:hlinkClick r:id="rId10"/>
              </a:rPr>
              <a:t>Liu et al. (2017) JGR</a:t>
            </a:r>
            <a:r>
              <a:rPr lang="en-GB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Data: </a:t>
            </a:r>
            <a:r>
              <a:rPr lang="en-GB" sz="1600" u="sng" dirty="0">
                <a:latin typeface="+mn-lt"/>
                <a:hlinkClick r:id="rId11"/>
              </a:rPr>
              <a:t>http://dx.doi.org/10.17864/1947.111</a:t>
            </a:r>
            <a:endParaRPr lang="en-GB" sz="1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363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/>
          <a:lstStyle/>
          <a:p>
            <a:r>
              <a:rPr lang="en-GB" sz="3200" dirty="0">
                <a:solidFill>
                  <a:srgbClr val="0B33B5"/>
                </a:solidFill>
              </a:rPr>
              <a:t>Do cloud feedbacks in E. Pacific amplify decadal internal variability?</a:t>
            </a:r>
          </a:p>
        </p:txBody>
      </p:sp>
      <p:pic>
        <p:nvPicPr>
          <p:cNvPr id="4" name="Picture 2" descr="Comparison of recent Ts and LCC trends in AMIP (1980-2005), CMIP5-historical (1980-2005) and satellite observations (1983-2005)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2" r="49388"/>
          <a:stretch/>
        </p:blipFill>
        <p:spPr bwMode="auto">
          <a:xfrm>
            <a:off x="467544" y="1772816"/>
            <a:ext cx="3240360" cy="388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8" t="25829" r="7667"/>
          <a:stretch/>
        </p:blipFill>
        <p:spPr bwMode="auto">
          <a:xfrm>
            <a:off x="3635896" y="3861048"/>
            <a:ext cx="2823310" cy="148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71" r="22674" b="23078"/>
          <a:stretch/>
        </p:blipFill>
        <p:spPr bwMode="auto">
          <a:xfrm>
            <a:off x="3641903" y="1916832"/>
            <a:ext cx="2817303" cy="167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5936" y="545340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hlinkClick r:id="rId6"/>
              </a:rPr>
              <a:t>Liu et al. (2015) JGR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2405593" y="3488908"/>
            <a:ext cx="544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  <a:latin typeface="+mn-lt"/>
              </a:rPr>
              <a:t>OBSERVATIONS	AMIP MODELS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657" y="1418744"/>
            <a:ext cx="692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+mn-lt"/>
              </a:rPr>
              <a:t>Low Cloud Cover </a:t>
            </a:r>
            <a:r>
              <a:rPr lang="en-GB" sz="2000" dirty="0">
                <a:latin typeface="+mn-lt"/>
              </a:rPr>
              <a:t>trend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   </a:t>
            </a:r>
            <a:r>
              <a:rPr lang="en-GB" sz="2000" b="1" dirty="0">
                <a:solidFill>
                  <a:schemeClr val="tx2"/>
                </a:solidFill>
                <a:latin typeface="+mn-lt"/>
              </a:rPr>
              <a:t>1980s-2000s</a:t>
            </a:r>
            <a:r>
              <a:rPr lang="en-GB" sz="2000" dirty="0">
                <a:latin typeface="+mn-lt"/>
              </a:rPr>
              <a:t>  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Surface energy flux change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0" t="77776"/>
          <a:stretch/>
        </p:blipFill>
        <p:spPr bwMode="auto">
          <a:xfrm>
            <a:off x="3347864" y="3522915"/>
            <a:ext cx="3043260" cy="3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36512" y="5445224"/>
            <a:ext cx="3774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  <a:latin typeface="+mn-lt"/>
                <a:hlinkClick r:id="rId7"/>
              </a:rPr>
              <a:t>Zhou et al. (2016) Nature </a:t>
            </a:r>
            <a:r>
              <a:rPr lang="en-GB" sz="2000" dirty="0" err="1">
                <a:solidFill>
                  <a:schemeClr val="tx2"/>
                </a:solidFill>
                <a:latin typeface="+mn-lt"/>
                <a:hlinkClick r:id="rId7"/>
              </a:rPr>
              <a:t>Geosci</a:t>
            </a:r>
            <a:endParaRPr lang="en-GB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9633" y="1844824"/>
            <a:ext cx="249686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latin typeface="+mn-lt"/>
              </a:rPr>
              <a:t>Distinct feedbacks on internal variability &amp; forced change e.g. </a:t>
            </a:r>
            <a:r>
              <a:rPr lang="fr-FR" dirty="0">
                <a:latin typeface="+mn-lt"/>
                <a:hlinkClick r:id="rId8"/>
              </a:rPr>
              <a:t>Brown et al. 2016 J. Clim</a:t>
            </a:r>
            <a:r>
              <a:rPr lang="fr-FR" u="sng" dirty="0">
                <a:latin typeface="+mn-lt"/>
              </a:rPr>
              <a:t>; </a:t>
            </a:r>
            <a:r>
              <a:rPr lang="fr-FR" dirty="0">
                <a:latin typeface="+mn-lt"/>
                <a:hlinkClick r:id="rId9"/>
              </a:rPr>
              <a:t>Xie et al. 2015 Nature </a:t>
            </a:r>
            <a:r>
              <a:rPr lang="fr-FR" dirty="0" err="1">
                <a:latin typeface="+mn-lt"/>
                <a:hlinkClick r:id="rId9"/>
              </a:rPr>
              <a:t>Geosci</a:t>
            </a:r>
            <a:r>
              <a:rPr lang="fr-FR" dirty="0">
                <a:latin typeface="+mn-lt"/>
              </a:rPr>
              <a:t>; </a:t>
            </a:r>
            <a:r>
              <a:rPr lang="en-GB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hlinkClick r:id="rId10"/>
              </a:rPr>
              <a:t>England et al. (2014) Nature </a:t>
            </a:r>
            <a:r>
              <a:rPr lang="en-GB" dirty="0" err="1">
                <a:solidFill>
                  <a:prstClr val="black"/>
                </a:solidFill>
                <a:latin typeface="+mn-lt"/>
                <a:cs typeface="Arial" panose="020B0604020202020204" pitchFamily="34" charset="0"/>
                <a:hlinkClick r:id="rId10"/>
              </a:rPr>
              <a:t>Clim</a:t>
            </a:r>
            <a:r>
              <a:rPr lang="en-GB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hlinkClick r:id="rId10"/>
              </a:rPr>
              <a:t> </a:t>
            </a:r>
            <a:endParaRPr lang="fr-FR" dirty="0"/>
          </a:p>
          <a:p>
            <a:pPr algn="l"/>
            <a:r>
              <a:rPr lang="fr-FR" sz="2000" dirty="0">
                <a:latin typeface="+mn-lt"/>
              </a:rPr>
              <a:t>Spatial patterns of </a:t>
            </a:r>
            <a:r>
              <a:rPr lang="fr-FR" sz="2000" dirty="0" err="1">
                <a:latin typeface="+mn-lt"/>
              </a:rPr>
              <a:t>warming</a:t>
            </a:r>
            <a:r>
              <a:rPr lang="fr-FR" sz="2000" dirty="0">
                <a:latin typeface="+mn-lt"/>
              </a:rPr>
              <a:t> crucial for feedbacks &amp; </a:t>
            </a:r>
            <a:r>
              <a:rPr lang="fr-FR" sz="2000" dirty="0" err="1">
                <a:latin typeface="+mn-lt"/>
              </a:rPr>
              <a:t>climate</a:t>
            </a:r>
            <a:r>
              <a:rPr lang="fr-FR" sz="2000" dirty="0">
                <a:latin typeface="+mn-lt"/>
              </a:rPr>
              <a:t> </a:t>
            </a:r>
            <a:r>
              <a:rPr lang="fr-FR" sz="2000" dirty="0" err="1">
                <a:latin typeface="+mn-lt"/>
              </a:rPr>
              <a:t>sensitivity</a:t>
            </a:r>
            <a:r>
              <a:rPr lang="fr-FR" sz="2000" dirty="0">
                <a:latin typeface="+mn-lt"/>
              </a:rPr>
              <a:t> e.g. </a:t>
            </a:r>
            <a:r>
              <a:rPr lang="en-GB" u="sng" dirty="0">
                <a:latin typeface="+mn-lt"/>
                <a:hlinkClick r:id="rId11"/>
              </a:rPr>
              <a:t>He &amp; </a:t>
            </a:r>
            <a:r>
              <a:rPr lang="en-GB" u="sng" dirty="0" err="1">
                <a:latin typeface="+mn-lt"/>
                <a:hlinkClick r:id="rId11"/>
              </a:rPr>
              <a:t>Soden</a:t>
            </a:r>
            <a:r>
              <a:rPr lang="en-GB" u="sng" dirty="0">
                <a:latin typeface="+mn-lt"/>
                <a:hlinkClick r:id="rId11"/>
              </a:rPr>
              <a:t> (2016) J. </a:t>
            </a:r>
            <a:r>
              <a:rPr lang="en-GB" u="sng" dirty="0" err="1">
                <a:latin typeface="+mn-lt"/>
                <a:hlinkClick r:id="rId11"/>
              </a:rPr>
              <a:t>Clim</a:t>
            </a:r>
            <a:r>
              <a:rPr lang="en-GB" u="sng" dirty="0">
                <a:solidFill>
                  <a:schemeClr val="tx2"/>
                </a:solidFill>
                <a:latin typeface="+mn-lt"/>
              </a:rPr>
              <a:t>; </a:t>
            </a:r>
            <a:r>
              <a:rPr lang="fr-FR" u="sng" dirty="0">
                <a:latin typeface="+mn-lt"/>
                <a:hlinkClick r:id="rId12"/>
              </a:rPr>
              <a:t>Richardson et al. (2016) Nature Clim Change</a:t>
            </a:r>
            <a:r>
              <a:rPr lang="fr-FR" u="sng" dirty="0">
                <a:latin typeface="+mn-lt"/>
              </a:rPr>
              <a:t>; </a:t>
            </a:r>
            <a:r>
              <a:rPr lang="en-GB" dirty="0">
                <a:latin typeface="+mn-lt"/>
                <a:hlinkClick r:id="rId13"/>
              </a:rPr>
              <a:t>Gregory &amp; Andrews (2016) GRL</a:t>
            </a:r>
            <a:endParaRPr lang="en-GB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103" y="6021288"/>
            <a:ext cx="621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explains decreased heating of E Pacific; is it realistic?</a:t>
            </a:r>
          </a:p>
        </p:txBody>
      </p:sp>
    </p:spTree>
    <p:extLst>
      <p:ext uri="{BB962C8B-B14F-4D97-AF65-F5344CB8AC3E}">
        <p14:creationId xmlns:p14="http://schemas.microsoft.com/office/powerpoint/2010/main" val="115766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0"/>
          <a:stretch/>
        </p:blipFill>
        <p:spPr>
          <a:xfrm>
            <a:off x="4607496" y="3882940"/>
            <a:ext cx="4536504" cy="2714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5976664" cy="1143000"/>
          </a:xfrm>
        </p:spPr>
        <p:txBody>
          <a:bodyPr/>
          <a:lstStyle/>
          <a:p>
            <a:r>
              <a:rPr lang="en-GB" sz="3200" dirty="0">
                <a:solidFill>
                  <a:srgbClr val="0B33B5"/>
                </a:solidFill>
              </a:rPr>
              <a:t>Cross-hemispheric energy transport &amp; precipitation biases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48" y="5445224"/>
            <a:ext cx="4337100" cy="1152128"/>
          </a:xfrm>
        </p:spPr>
        <p:txBody>
          <a:bodyPr/>
          <a:lstStyle/>
          <a:p>
            <a:pPr marL="0" lvl="0" indent="0" algn="r">
              <a:buNone/>
            </a:pPr>
            <a:r>
              <a:rPr lang="en-GB" sz="2000" b="1" dirty="0"/>
              <a:t>Right: </a:t>
            </a:r>
            <a:r>
              <a:rPr lang="en-GB" sz="2000" dirty="0"/>
              <a:t>Model precipitation biases linked to cross-equatorial heat transport</a:t>
            </a:r>
            <a:r>
              <a:rPr lang="en-GB" sz="2000" b="1" dirty="0">
                <a:solidFill>
                  <a:srgbClr val="000000"/>
                </a:solidFill>
              </a:rPr>
              <a:t>: </a:t>
            </a:r>
          </a:p>
          <a:p>
            <a:pPr marL="0" lvl="0" indent="0" algn="r">
              <a:buNone/>
            </a:pPr>
            <a:r>
              <a:rPr lang="en-GB" sz="1800" dirty="0">
                <a:solidFill>
                  <a:srgbClr val="000000"/>
                </a:solidFill>
                <a:hlinkClick r:id="rId4"/>
              </a:rPr>
              <a:t>Loeb et al. (2016) </a:t>
            </a:r>
            <a:r>
              <a:rPr lang="en-GB" sz="1800" dirty="0" err="1">
                <a:solidFill>
                  <a:srgbClr val="000000"/>
                </a:solidFill>
                <a:hlinkClick r:id="rId4"/>
              </a:rPr>
              <a:t>Clim</a:t>
            </a:r>
            <a:r>
              <a:rPr lang="en-GB" sz="1800" dirty="0">
                <a:solidFill>
                  <a:srgbClr val="000000"/>
                </a:solidFill>
                <a:hlinkClick r:id="rId4"/>
              </a:rPr>
              <a:t>. </a:t>
            </a:r>
            <a:r>
              <a:rPr lang="en-GB" sz="1800" dirty="0" err="1">
                <a:solidFill>
                  <a:srgbClr val="000000"/>
                </a:solidFill>
                <a:hlinkClick r:id="rId4"/>
              </a:rPr>
              <a:t>Dyn</a:t>
            </a:r>
            <a:endParaRPr lang="en-GB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64332" y="1805148"/>
            <a:ext cx="375614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000" b="1" kern="0" dirty="0"/>
              <a:t>Left: </a:t>
            </a:r>
            <a:r>
              <a:rPr lang="en-GB" sz="2000" kern="0" dirty="0"/>
              <a:t>New observational estimates of inter-hemispheric energy budget (peta watts): </a:t>
            </a:r>
          </a:p>
          <a:p>
            <a:pPr marL="0" indent="0">
              <a:buNone/>
            </a:pPr>
            <a:r>
              <a:rPr lang="en-GB" sz="1800" kern="0" dirty="0">
                <a:hlinkClick r:id="rId5"/>
              </a:rPr>
              <a:t>Liu et al. (2017) JGR</a:t>
            </a:r>
            <a:r>
              <a:rPr lang="en-GB" sz="1800" kern="0" dirty="0"/>
              <a:t> </a:t>
            </a:r>
          </a:p>
          <a:p>
            <a:pPr marL="0" indent="0">
              <a:buNone/>
            </a:pPr>
            <a:r>
              <a:rPr lang="en-GB" sz="1800" kern="0" dirty="0"/>
              <a:t>- see also </a:t>
            </a:r>
            <a:r>
              <a:rPr lang="en-GB" sz="1800" dirty="0">
                <a:hlinkClick r:id="rId6"/>
              </a:rPr>
              <a:t>Stephens et al. 2016 CCCR</a:t>
            </a:r>
            <a:endParaRPr lang="en-GB" sz="1800" kern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E2B33-CC94-4965-8C78-3C6C587ECCF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21" r="3137"/>
          <a:stretch/>
        </p:blipFill>
        <p:spPr>
          <a:xfrm>
            <a:off x="107504" y="1417639"/>
            <a:ext cx="4965942" cy="309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7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3F0C9-48A3-4595-B6A3-6CCEA0D23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6995120" cy="1143000"/>
          </a:xfrm>
        </p:spPr>
        <p:txBody>
          <a:bodyPr/>
          <a:lstStyle/>
          <a:p>
            <a:r>
              <a:rPr lang="en-GB" sz="3200" dirty="0"/>
              <a:t>Aerosol-cloud forcing drives hemispheric climate response in simulations</a:t>
            </a:r>
          </a:p>
        </p:txBody>
      </p:sp>
      <p:pic>
        <p:nvPicPr>
          <p:cNvPr id="2050" name="Picture 2" descr="Comparisons of the interhemispheric climate asymmetry with aerosol forcing from coupled and fixed-SST models.">
            <a:extLst>
              <a:ext uri="{FF2B5EF4-FFF2-40B4-BE49-F238E27FC236}">
                <a16:creationId xmlns:a16="http://schemas.microsoft.com/office/drawing/2014/main" id="{3EC204F4-E1BE-412C-891B-0F2A43C9C2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34"/>
          <a:stretch/>
        </p:blipFill>
        <p:spPr bwMode="auto">
          <a:xfrm>
            <a:off x="194468" y="1412776"/>
            <a:ext cx="8755063" cy="45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FFD019-93F0-466F-9FCA-E9127D9F906B}"/>
              </a:ext>
            </a:extLst>
          </p:cNvPr>
          <p:cNvSpPr txBox="1"/>
          <p:nvPr/>
        </p:nvSpPr>
        <p:spPr>
          <a:xfrm>
            <a:off x="6516216" y="764704"/>
            <a:ext cx="24482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Chung &amp; </a:t>
            </a:r>
            <a:r>
              <a:rPr lang="en-GB" dirty="0" err="1">
                <a:hlinkClick r:id="rId3"/>
              </a:rPr>
              <a:t>Soden</a:t>
            </a:r>
            <a:r>
              <a:rPr lang="en-GB" dirty="0">
                <a:hlinkClick r:id="rId3"/>
              </a:rPr>
              <a:t> (2017) Nature </a:t>
            </a:r>
            <a:r>
              <a:rPr lang="en-GB" dirty="0" err="1">
                <a:hlinkClick r:id="rId3"/>
              </a:rPr>
              <a:t>Geosci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FF0DD2-FC0B-41F7-89D5-CA3EE8AEBB8C}"/>
              </a:ext>
            </a:extLst>
          </p:cNvPr>
          <p:cNvSpPr txBox="1"/>
          <p:nvPr/>
        </p:nvSpPr>
        <p:spPr>
          <a:xfrm>
            <a:off x="194468" y="6021288"/>
            <a:ext cx="833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 test aspects of anthropogenic aerosol-cloud interactions we use comparable SO</a:t>
            </a:r>
            <a:r>
              <a:rPr lang="en-GB" baseline="-25000" dirty="0"/>
              <a:t>2</a:t>
            </a:r>
            <a:r>
              <a:rPr lang="en-GB" dirty="0"/>
              <a:t> emissions from massive fissure eruption of </a:t>
            </a:r>
            <a:r>
              <a:rPr lang="en-GB" dirty="0" err="1"/>
              <a:t>Holuhraun</a:t>
            </a:r>
            <a:r>
              <a:rPr lang="en-GB" dirty="0"/>
              <a:t>, Iceland.</a:t>
            </a:r>
          </a:p>
        </p:txBody>
      </p:sp>
      <p:pic>
        <p:nvPicPr>
          <p:cNvPr id="7" name="Picture 2" descr="Holuhraun eruption, September 4th 2014 by Peter Hartree">
            <a:extLst>
              <a:ext uri="{FF2B5EF4-FFF2-40B4-BE49-F238E27FC236}">
                <a16:creationId xmlns:a16="http://schemas.microsoft.com/office/drawing/2014/main" id="{D3008B37-4918-4D4A-8D11-A8562418F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776" y="3678188"/>
            <a:ext cx="3328998" cy="221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arisons of the interhemispheric climate asymmetry with aerosol forcing from coupled and fixed-SST models.">
            <a:extLst>
              <a:ext uri="{FF2B5EF4-FFF2-40B4-BE49-F238E27FC236}">
                <a16:creationId xmlns:a16="http://schemas.microsoft.com/office/drawing/2014/main" id="{FC2768EC-8DC0-4600-BAB6-6EC0D7336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2" t="91344" r="60115" b="1267"/>
          <a:stretch/>
        </p:blipFill>
        <p:spPr bwMode="auto">
          <a:xfrm>
            <a:off x="107504" y="5445224"/>
            <a:ext cx="3577060" cy="50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2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64A7A-A08F-474D-882E-0FB6E383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6563072" cy="770267"/>
          </a:xfrm>
        </p:spPr>
        <p:txBody>
          <a:bodyPr/>
          <a:lstStyle/>
          <a:p>
            <a:r>
              <a:rPr lang="en-GB" sz="3200" dirty="0"/>
              <a:t>Diverse simulated cloud response to volcanic aerosol emissions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A4197-2162-4EE1-93F7-5C416CC4A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1730E-849B-4FBA-A345-2DE9ED67A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37"/>
          <a:stretch/>
        </p:blipFill>
        <p:spPr>
          <a:xfrm>
            <a:off x="0" y="1025248"/>
            <a:ext cx="8460432" cy="4780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EEE7B6-89CE-46EC-AF48-EF0FBFFC16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9" t="90411" r="-1729" b="328"/>
          <a:stretch/>
        </p:blipFill>
        <p:spPr>
          <a:xfrm>
            <a:off x="35497" y="5769239"/>
            <a:ext cx="8651303" cy="828113"/>
          </a:xfrm>
          <a:prstGeom prst="rect">
            <a:avLst/>
          </a:prstGeom>
        </p:spPr>
      </p:pic>
      <p:pic>
        <p:nvPicPr>
          <p:cNvPr id="7" name="Picture 2" descr="Holuhraun eruption, September 4th 2014 by Peter Hartree">
            <a:extLst>
              <a:ext uri="{FF2B5EF4-FFF2-40B4-BE49-F238E27FC236}">
                <a16:creationId xmlns:a16="http://schemas.microsoft.com/office/drawing/2014/main" id="{C78D6432-A376-4011-B5DC-5A31C2EE0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75" y="203589"/>
            <a:ext cx="1678445" cy="111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44FC07-D44E-4CAB-A648-0FB96105046A}"/>
              </a:ext>
            </a:extLst>
          </p:cNvPr>
          <p:cNvSpPr txBox="1"/>
          <p:nvPr/>
        </p:nvSpPr>
        <p:spPr>
          <a:xfrm>
            <a:off x="6048672" y="6444044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4"/>
              </a:rPr>
              <a:t>Malavelle et al. (2017) Nature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217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1B34DCC-5285-4930-9F19-ACF689B6D95E}"/>
              </a:ext>
            </a:extLst>
          </p:cNvPr>
          <p:cNvGrpSpPr/>
          <p:nvPr/>
        </p:nvGrpSpPr>
        <p:grpSpPr>
          <a:xfrm>
            <a:off x="35496" y="616042"/>
            <a:ext cx="9108505" cy="5549262"/>
            <a:chOff x="35496" y="116632"/>
            <a:chExt cx="9108505" cy="5549262"/>
          </a:xfrm>
        </p:grpSpPr>
        <p:pic>
          <p:nvPicPr>
            <p:cNvPr id="1026" name="Picture 2" descr="Changes in cloud properties detected by MODIS AQUA for October 2014.">
              <a:extLst>
                <a:ext uri="{FF2B5EF4-FFF2-40B4-BE49-F238E27FC236}">
                  <a16:creationId xmlns:a16="http://schemas.microsoft.com/office/drawing/2014/main" id="{CBDA8905-24C8-463E-AFD9-D8AE10A302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999" y="116632"/>
              <a:ext cx="7885833" cy="5401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022E15-3ED8-4CE8-8BBD-F2443A804176}"/>
                </a:ext>
              </a:extLst>
            </p:cNvPr>
            <p:cNvSpPr txBox="1"/>
            <p:nvPr/>
          </p:nvSpPr>
          <p:spPr>
            <a:xfrm rot="16200000">
              <a:off x="-2105289" y="2329425"/>
              <a:ext cx="51125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MODIS-Aqua Observations</a:t>
              </a:r>
            </a:p>
            <a:p>
              <a:r>
                <a:rPr lang="en-GB" sz="2000" dirty="0"/>
                <a:t>Cloud water		Droplet size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ECC0F8-3474-4CE2-A318-59BE814603FC}"/>
                </a:ext>
              </a:extLst>
            </p:cNvPr>
            <p:cNvSpPr txBox="1"/>
            <p:nvPr/>
          </p:nvSpPr>
          <p:spPr>
            <a:xfrm>
              <a:off x="5940153" y="5296562"/>
              <a:ext cx="3203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+mn-lt"/>
                  <a:hlinkClick r:id="rId3"/>
                </a:rPr>
                <a:t>Malavelle et al. (2017) Nature</a:t>
              </a:r>
              <a:endParaRPr lang="en-GB" dirty="0">
                <a:latin typeface="+mn-lt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66DB4FC-A63A-4292-A208-56FBD117B776}"/>
              </a:ext>
            </a:extLst>
          </p:cNvPr>
          <p:cNvSpPr/>
          <p:nvPr/>
        </p:nvSpPr>
        <p:spPr>
          <a:xfrm>
            <a:off x="530192" y="188640"/>
            <a:ext cx="821827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GB" sz="2000" dirty="0">
                <a:latin typeface="+mn-lt"/>
              </a:rPr>
              <a:t>Volcanic aerosol haze causes noticeable expected decrease in cloud drop size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BA9A3F-CE9F-4ABA-B4BF-EA2C9B22B72E}"/>
              </a:ext>
            </a:extLst>
          </p:cNvPr>
          <p:cNvSpPr/>
          <p:nvPr/>
        </p:nvSpPr>
        <p:spPr>
          <a:xfrm>
            <a:off x="962240" y="6269250"/>
            <a:ext cx="7498192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GB" sz="2000" dirty="0">
                <a:latin typeface="+mn-lt"/>
              </a:rPr>
              <a:t>Further indirect effects of aerosol haze on cloud water undetectable</a:t>
            </a:r>
          </a:p>
        </p:txBody>
      </p:sp>
    </p:spTree>
    <p:extLst>
      <p:ext uri="{BB962C8B-B14F-4D97-AF65-F5344CB8AC3E}">
        <p14:creationId xmlns:p14="http://schemas.microsoft.com/office/powerpoint/2010/main" val="343464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BFE5F-85DD-45D6-883F-E67B293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778098"/>
          </a:xfrm>
        </p:spPr>
        <p:txBody>
          <a:bodyPr/>
          <a:lstStyle/>
          <a:p>
            <a:r>
              <a:rPr lang="en-GB" sz="3200" dirty="0">
                <a:solidFill>
                  <a:srgbClr val="0B33B5"/>
                </a:solidFill>
              </a:rPr>
              <a:t>TOA irradiance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C53C5-046C-4B5A-B129-8CD534C51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2818656" cy="4525963"/>
          </a:xfrm>
        </p:spPr>
        <p:txBody>
          <a:bodyPr/>
          <a:lstStyle/>
          <a:p>
            <a:r>
              <a:rPr lang="en-GB" sz="2400" dirty="0"/>
              <a:t>Influence of cloud/aerosol interaction on TOA shortwave undetectable above weather noise</a:t>
            </a:r>
          </a:p>
          <a:p>
            <a:r>
              <a:rPr lang="en-GB" sz="2400" dirty="0"/>
              <a:t>Can swath level measurements show signal?</a:t>
            </a:r>
          </a:p>
          <a:p>
            <a:endParaRPr lang="en-GB" sz="2400" dirty="0"/>
          </a:p>
        </p:txBody>
      </p:sp>
      <p:pic>
        <p:nvPicPr>
          <p:cNvPr id="1026" name="Picture 2" descr="http://blogs.reading.ac.uk/climate-lab-book/files/2017/07/volc_sw.jpg">
            <a:extLst>
              <a:ext uri="{FF2B5EF4-FFF2-40B4-BE49-F238E27FC236}">
                <a16:creationId xmlns:a16="http://schemas.microsoft.com/office/drawing/2014/main" id="{AD2D80E9-FD64-48D9-8EE5-7FA87A22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79" y="0"/>
            <a:ext cx="5610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C2CC44-31F3-49C7-9344-7057BD47B7B6}"/>
              </a:ext>
            </a:extLst>
          </p:cNvPr>
          <p:cNvSpPr txBox="1"/>
          <p:nvPr/>
        </p:nvSpPr>
        <p:spPr>
          <a:xfrm>
            <a:off x="457200" y="6303124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  <a:hlinkClick r:id="rId3"/>
              </a:rPr>
              <a:t>Malavelle et al. (2017) Nature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2658476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18823</TotalTime>
  <Words>1146</Words>
  <Application>Microsoft Office PowerPoint</Application>
  <PresentationFormat>On-screen Show (4:3)</PresentationFormat>
  <Paragraphs>118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AngsanaUPC</vt:lpstr>
      <vt:lpstr>Arial</vt:lpstr>
      <vt:lpstr>Calibri</vt:lpstr>
      <vt:lpstr>Effra</vt:lpstr>
      <vt:lpstr>Effra Bold</vt:lpstr>
      <vt:lpstr>Effra Heavy</vt:lpstr>
      <vt:lpstr>Effra Light</vt:lpstr>
      <vt:lpstr>Rdg Vesta</vt:lpstr>
      <vt:lpstr>Times New Roman</vt:lpstr>
      <vt:lpstr>1_Default Design</vt:lpstr>
      <vt:lpstr>UoR Theme</vt:lpstr>
      <vt:lpstr>1_UoR Theme</vt:lpstr>
      <vt:lpstr>2_UoR Theme</vt:lpstr>
      <vt:lpstr>3_UoR Theme</vt:lpstr>
      <vt:lpstr>PowerPoint Presentation</vt:lpstr>
      <vt:lpstr>Variation in Earth’s global energy imbalance since the 1980s</vt:lpstr>
      <vt:lpstr>Surface/TOA energy fluxes &amp; trends</vt:lpstr>
      <vt:lpstr>Do cloud feedbacks in E. Pacific amplify decadal internal variability?</vt:lpstr>
      <vt:lpstr>Cross-hemispheric energy transport &amp; precipitation biases</vt:lpstr>
      <vt:lpstr>Aerosol-cloud forcing drives hemispheric climate response in simulations</vt:lpstr>
      <vt:lpstr>Diverse simulated cloud response to volcanic aerosol emissions </vt:lpstr>
      <vt:lpstr>PowerPoint Presentation</vt:lpstr>
      <vt:lpstr>TOA irradiance</vt:lpstr>
      <vt:lpstr>Conclusions</vt:lpstr>
      <vt:lpstr>PowerPoint Presentation</vt:lpstr>
      <vt:lpstr>Advancing understanding of volcanic aerosol effects on climate</vt:lpstr>
      <vt:lpstr>Summary</vt:lpstr>
      <vt:lpstr>Improved global energy imbalance estimates</vt:lpstr>
    </vt:vector>
  </TitlesOfParts>
  <Company>ESSC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SINERGEE</dc:title>
  <dc:creator>Allan and Slingo</dc:creator>
  <cp:lastModifiedBy>Richard</cp:lastModifiedBy>
  <cp:revision>1850</cp:revision>
  <cp:lastPrinted>2015-06-08T13:57:33Z</cp:lastPrinted>
  <dcterms:created xsi:type="dcterms:W3CDTF">2001-08-31T10:10:14Z</dcterms:created>
  <dcterms:modified xsi:type="dcterms:W3CDTF">2017-07-19T09:03:14Z</dcterms:modified>
</cp:coreProperties>
</file>