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26"/>
  </p:notesMasterIdLst>
  <p:handoutMasterIdLst>
    <p:handoutMasterId r:id="rId27"/>
  </p:handoutMasterIdLst>
  <p:sldIdLst>
    <p:sldId id="1143" r:id="rId2"/>
    <p:sldId id="1162" r:id="rId3"/>
    <p:sldId id="1163" r:id="rId4"/>
    <p:sldId id="1155" r:id="rId5"/>
    <p:sldId id="1158" r:id="rId6"/>
    <p:sldId id="1156" r:id="rId7"/>
    <p:sldId id="1161" r:id="rId8"/>
    <p:sldId id="1151" r:id="rId9"/>
    <p:sldId id="1145" r:id="rId10"/>
    <p:sldId id="1153" r:id="rId11"/>
    <p:sldId id="1086" r:id="rId12"/>
    <p:sldId id="1159" r:id="rId13"/>
    <p:sldId id="1144" r:id="rId14"/>
    <p:sldId id="1106" r:id="rId15"/>
    <p:sldId id="1152" r:id="rId16"/>
    <p:sldId id="1146" r:id="rId17"/>
    <p:sldId id="1113" r:id="rId18"/>
    <p:sldId id="1157" r:id="rId19"/>
    <p:sldId id="1147" r:id="rId20"/>
    <p:sldId id="1149" r:id="rId21"/>
    <p:sldId id="1150" r:id="rId22"/>
    <p:sldId id="1107" r:id="rId23"/>
    <p:sldId id="1083" r:id="rId24"/>
    <p:sldId id="1094" r:id="rId25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DD6AE0"/>
    <a:srgbClr val="FF7C80"/>
    <a:srgbClr val="A46202"/>
    <a:srgbClr val="006699"/>
    <a:srgbClr val="FF0066"/>
    <a:srgbClr val="66FF33"/>
    <a:srgbClr val="993300"/>
    <a:srgbClr val="00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 autoAdjust="0"/>
    <p:restoredTop sz="94404" autoAdjust="0"/>
  </p:normalViewPr>
  <p:slideViewPr>
    <p:cSldViewPr>
      <p:cViewPr varScale="1">
        <p:scale>
          <a:sx n="61" d="100"/>
          <a:sy n="61" d="100"/>
        </p:scale>
        <p:origin x="18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6F76-D373-48AA-88C0-1E8B9AC7969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0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decadal observations of cloud, radiation and energy transports is leading to advances in understanding regional to global feedbacks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is emerging evidence of contrasting energy budget responses/feedbacks acting on internal and forced variability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spatial pattern of warming is crucial in determining global feedback responses; accounting for this may help in determining climate sensitivity from observations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7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Improved and longer records of ocean heating and top of atmosphere radiation measurements have improved estimates of Earth’s energy imbalance and its changes over recent decades.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Simulations with prescribed observed SST and radiative forcing are able to capture variations in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Greater appreciation for the role of internal variability in influencing global energy budget and the link between energy imbalance and surface temperature via heat budget of upper ocean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4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lots of new results focussing on the slower rates of surface warming and associated unusual climatic conditions at the beginning of the 21</a:t>
            </a:r>
            <a:r>
              <a:rPr lang="en-GB" baseline="30000" dirty="0"/>
              <a:t>st</a:t>
            </a:r>
            <a:r>
              <a:rPr lang="en-GB" dirty="0"/>
              <a:t> century (see DEEP-C website: http://www.met.reading.ac.uk/~sgs02rpa/research/DEEP-C.html#PAPERS).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3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01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53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003" y="1"/>
            <a:ext cx="1627997" cy="33265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539552" y="5846978"/>
            <a:ext cx="6845228" cy="880967"/>
            <a:chOff x="274693" y="5123435"/>
            <a:chExt cx="7026886" cy="982865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3" y="5123435"/>
              <a:ext cx="1258471" cy="5155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89265" y="5267547"/>
              <a:ext cx="937068" cy="3841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810" y="5206233"/>
              <a:ext cx="1382830" cy="3318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70505" y="5701622"/>
              <a:ext cx="993190" cy="3045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655676" y="5267547"/>
              <a:ext cx="921908" cy="3195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861265" y="5249293"/>
              <a:ext cx="975188" cy="3413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603948" y="5701622"/>
              <a:ext cx="1575520" cy="357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056" y="5695897"/>
              <a:ext cx="1575523" cy="357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164" y="5624418"/>
              <a:ext cx="481881" cy="48188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643" y="5223136"/>
              <a:ext cx="610066" cy="3640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1597806" y="27749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Securing Multidisciplinary UndeRstanding and Prediction of Hiatus and Surge events (SMURPHS) </a:t>
            </a:r>
            <a:r>
              <a:rPr lang="en-GB" sz="1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http://www.smurphs.leeds.ac.uk/</a:t>
            </a:r>
          </a:p>
          <a:p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" y="20174"/>
            <a:ext cx="164377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808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003" y="1"/>
            <a:ext cx="1627997" cy="33265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539552" y="5846978"/>
            <a:ext cx="6845228" cy="880967"/>
            <a:chOff x="274693" y="5123435"/>
            <a:chExt cx="7026886" cy="982865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3" y="5123435"/>
              <a:ext cx="1258471" cy="5155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89265" y="5267547"/>
              <a:ext cx="937068" cy="3841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810" y="5206233"/>
              <a:ext cx="1382830" cy="3318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70505" y="5701622"/>
              <a:ext cx="993190" cy="3045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655676" y="5267547"/>
              <a:ext cx="921908" cy="3195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861265" y="5249293"/>
              <a:ext cx="975188" cy="3413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603948" y="5701622"/>
              <a:ext cx="1575520" cy="357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056" y="5695897"/>
              <a:ext cx="1575523" cy="357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164" y="5624418"/>
              <a:ext cx="481881" cy="48188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643" y="5223136"/>
              <a:ext cx="610066" cy="3640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1597806" y="27749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Securing Multidisciplinary UndeRstanding and Prediction of Hiatus and Surge events (SMURPHS) </a:t>
            </a:r>
            <a:r>
              <a:rPr lang="en-GB" sz="1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http://www.smurphs.leeds.ac.uk/</a:t>
            </a:r>
          </a:p>
          <a:p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" y="20174"/>
            <a:ext cx="164377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458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828" r:id="rId22"/>
    <p:sldLayoutId id="2147483829" r:id="rId23"/>
    <p:sldLayoutId id="2147483677" r:id="rId24"/>
    <p:sldLayoutId id="2147483702" r:id="rId25"/>
    <p:sldLayoutId id="2147483824" r:id="rId26"/>
    <p:sldLayoutId id="2147483825" r:id="rId2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02/2016GL07247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40641-017-0063-0" TargetMode="External"/><Relationship Id="rId13" Type="http://schemas.openxmlformats.org/officeDocument/2006/relationships/hyperlink" Target="http://onlinelibrary.wiley.com/doi/10.1002/2017GL075583/abstract" TargetMode="External"/><Relationship Id="rId18" Type="http://schemas.openxmlformats.org/officeDocument/2006/relationships/hyperlink" Target="http://journals.ametsoc.org/doi/abs/10.1175/JCLI-D-17-0087.1" TargetMode="External"/><Relationship Id="rId3" Type="http://schemas.openxmlformats.org/officeDocument/2006/relationships/hyperlink" Target="http://onlinelibrary.wiley.com/doi/10.1002/2014GL060962/full" TargetMode="External"/><Relationship Id="rId7" Type="http://schemas.openxmlformats.org/officeDocument/2006/relationships/hyperlink" Target="http://dx.doi.org/10.1038/nclimate3274" TargetMode="External"/><Relationship Id="rId12" Type="http://schemas.openxmlformats.org/officeDocument/2006/relationships/hyperlink" Target="http://dx.doi.org/10.1002/2017GL076468" TargetMode="External"/><Relationship Id="rId17" Type="http://schemas.openxmlformats.org/officeDocument/2006/relationships/hyperlink" Target="http://www.pnas.org/content/114/50/13126" TargetMode="External"/><Relationship Id="rId2" Type="http://schemas.openxmlformats.org/officeDocument/2006/relationships/hyperlink" Target="http://advances.sciencemag.org/content/3/3/e1601545.full" TargetMode="External"/><Relationship Id="rId16" Type="http://schemas.openxmlformats.org/officeDocument/2006/relationships/hyperlink" Target="http://dx.doi.org/10.1038/nclimate30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6JC012278/full" TargetMode="External"/><Relationship Id="rId11" Type="http://schemas.openxmlformats.org/officeDocument/2006/relationships/hyperlink" Target="http://dx.doi.org/10.1038/nclimate2106" TargetMode="External"/><Relationship Id="rId5" Type="http://schemas.openxmlformats.org/officeDocument/2006/relationships/hyperlink" Target="http://dx.doi.org/10.1002/2016GL072475" TargetMode="External"/><Relationship Id="rId15" Type="http://schemas.openxmlformats.org/officeDocument/2006/relationships/hyperlink" Target="http://journals.ametsoc.org/doi/pdf/10.1175/JCLI-D-14-00597.1" TargetMode="External"/><Relationship Id="rId10" Type="http://schemas.openxmlformats.org/officeDocument/2006/relationships/hyperlink" Target="http://www.nature.com/ngeo/journal/vaop/ncurrent/full/ngeo2581.html" TargetMode="External"/><Relationship Id="rId4" Type="http://schemas.openxmlformats.org/officeDocument/2006/relationships/hyperlink" Target="http://www.pnas.org/content/early/2018/02/06/1717312115" TargetMode="External"/><Relationship Id="rId9" Type="http://schemas.openxmlformats.org/officeDocument/2006/relationships/hyperlink" Target="http://dx.doi.org/10.1175/JCLI-D-15-0384.1" TargetMode="External"/><Relationship Id="rId14" Type="http://schemas.openxmlformats.org/officeDocument/2006/relationships/hyperlink" Target="https://agupubs.onlinelibrary.wiley.com/doi/abs/10.1029/2018GL07790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7864/1947.111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://onlinelibrary.wiley.com/doi/10.1002/2017JD026616/abstrac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://onlinelibrary.wiley.com/doi/10.1002/2015JD023264/full" TargetMode="External"/><Relationship Id="rId4" Type="http://schemas.openxmlformats.org/officeDocument/2006/relationships/hyperlink" Target="http://researchdata.reading.ac.uk/111/" TargetMode="Externa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journals.ametsoc.org/doi/pdf/10.1175/JCLI-D-14-00597.1" TargetMode="External"/><Relationship Id="rId13" Type="http://schemas.openxmlformats.org/officeDocument/2006/relationships/hyperlink" Target="http://onlinelibrary.wiley.com/doi/10.1002/2017GL075583/abstract" TargetMode="External"/><Relationship Id="rId18" Type="http://schemas.openxmlformats.org/officeDocument/2006/relationships/hyperlink" Target="http://onlinelibrary.wiley.com/doi/10.1002/2015JD023264/full" TargetMode="External"/><Relationship Id="rId3" Type="http://schemas.openxmlformats.org/officeDocument/2006/relationships/hyperlink" Target="http://dx.doi.org/10.1038/ngeo2828" TargetMode="External"/><Relationship Id="rId7" Type="http://schemas.openxmlformats.org/officeDocument/2006/relationships/hyperlink" Target="http://dx.doi.org/10.1038/nclimate2106" TargetMode="External"/><Relationship Id="rId12" Type="http://schemas.openxmlformats.org/officeDocument/2006/relationships/hyperlink" Target="http://dx.doi.org/10.1002/2017GL076468" TargetMode="External"/><Relationship Id="rId17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nature.com/ngeo/journal/vaop/ncurrent/full/ngeo2581.html" TargetMode="External"/><Relationship Id="rId11" Type="http://schemas.openxmlformats.org/officeDocument/2006/relationships/hyperlink" Target="http://journals.ametsoc.org/doi/abs/10.1175/JCLI-D-17-0087.1" TargetMode="External"/><Relationship Id="rId5" Type="http://schemas.openxmlformats.org/officeDocument/2006/relationships/hyperlink" Target="http://dx.doi.org/10.1175/JCLI-D-15-0384.1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://www.pnas.org/content/114/50/13126" TargetMode="External"/><Relationship Id="rId4" Type="http://schemas.openxmlformats.org/officeDocument/2006/relationships/hyperlink" Target="https://journals.ametsoc.org/doi/10.1175/JCLI-D-17-0642.1" TargetMode="External"/><Relationship Id="rId9" Type="http://schemas.openxmlformats.org/officeDocument/2006/relationships/hyperlink" Target="http://dx.doi.org/10.1038/nclimate3066" TargetMode="External"/><Relationship Id="rId14" Type="http://schemas.openxmlformats.org/officeDocument/2006/relationships/hyperlink" Target="https://agupubs.onlinelibrary.wiley.com/doi/abs/10.1029/2018GL07790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t.co/csgIEMZX72" TargetMode="External"/><Relationship Id="rId7" Type="http://schemas.openxmlformats.org/officeDocument/2006/relationships/hyperlink" Target="https://www.nature.com/nclimate/journal/v7/n5/full/nclimate328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dx.doi.org/10.1038/nclimate3274" TargetMode="External"/><Relationship Id="rId11" Type="http://schemas.openxmlformats.org/officeDocument/2006/relationships/hyperlink" Target="http://dx.doi.org/10.1038/nclimate3282" TargetMode="External"/><Relationship Id="rId5" Type="http://schemas.openxmlformats.org/officeDocument/2006/relationships/hyperlink" Target="http://onlinelibrary.wiley.com/doi/10.1002/2014GL060962/full" TargetMode="External"/><Relationship Id="rId10" Type="http://schemas.openxmlformats.org/officeDocument/2006/relationships/hyperlink" Target="https://agupubs.onlinelibrary.wiley.com/doi/full/10.1002/2016JC012278" TargetMode="External"/><Relationship Id="rId4" Type="http://schemas.openxmlformats.org/officeDocument/2006/relationships/hyperlink" Target="http://advances.sciencemag.org/content/3/3/e1601545.full" TargetMode="Externa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07/s10712-012-9213-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mos-chem-phys.net/18/5821/2018/" TargetMode="Externa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s://www.nature.com/nature/journal/v546/n7659/full/nature22974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doi/10.1175/BAMS-D-16-0286.1" TargetMode="External"/><Relationship Id="rId2" Type="http://schemas.openxmlformats.org/officeDocument/2006/relationships/hyperlink" Target="http://www.met.reading.ac.uk/~sgs02rpa/research/DEEP-C.html#PAPER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6GL072475/abstract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3/n6/full/nclimate1840.html" TargetMode="External"/><Relationship Id="rId13" Type="http://schemas.openxmlformats.org/officeDocument/2006/relationships/hyperlink" Target="http://dx.doi.org/10.1038/nclimate2389" TargetMode="External"/><Relationship Id="rId18" Type="http://schemas.openxmlformats.org/officeDocument/2006/relationships/hyperlink" Target="http://www.nature.com/nclimate/journal/v6/n3/full/nclimate2840.html" TargetMode="External"/><Relationship Id="rId26" Type="http://schemas.openxmlformats.org/officeDocument/2006/relationships/hyperlink" Target="http://onlinelibrary.wiley.com/doi/10.1002/2016GL068159/abstract" TargetMode="External"/><Relationship Id="rId3" Type="http://schemas.openxmlformats.org/officeDocument/2006/relationships/image" Target="../media/image51.gif"/><Relationship Id="rId21" Type="http://schemas.openxmlformats.org/officeDocument/2006/relationships/hyperlink" Target="http://dx.doi.org/10.1038/nclimate3058" TargetMode="External"/><Relationship Id="rId7" Type="http://schemas.openxmlformats.org/officeDocument/2006/relationships/hyperlink" Target="http://link.springer.com/article/10.1007/s00382-012-1484-z" TargetMode="External"/><Relationship Id="rId12" Type="http://schemas.openxmlformats.org/officeDocument/2006/relationships/hyperlink" Target="http://dx.doi.org/10.1038/nclimate2387" TargetMode="External"/><Relationship Id="rId17" Type="http://schemas.openxmlformats.org/officeDocument/2006/relationships/hyperlink" Target="http://www.nature.com/ncomms/2016/160330/ncomms10926/full/ncomms10926.html" TargetMode="External"/><Relationship Id="rId25" Type="http://schemas.openxmlformats.org/officeDocument/2006/relationships/hyperlink" Target="http://onlinelibrary.wiley.com/doi/10.1002/2014GL062366/abstract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onlinelibrary.wiley.com/doi/10.1002/2015GL067254/abstract" TargetMode="External"/><Relationship Id="rId20" Type="http://schemas.openxmlformats.org/officeDocument/2006/relationships/hyperlink" Target="http://onlinelibrary.wiley.com/resolve/reference/XREF?id=10.1038/ngeo2438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journals.ametsoc.org/doi/abs/10.1175/2011JCLI3932.1" TargetMode="External"/><Relationship Id="rId11" Type="http://schemas.openxmlformats.org/officeDocument/2006/relationships/hyperlink" Target="http://journals.ametsoc.org/doi/abs/10.1175/JCLI-D-13-00294.1" TargetMode="External"/><Relationship Id="rId24" Type="http://schemas.openxmlformats.org/officeDocument/2006/relationships/hyperlink" Target="http://www.nature.com/ngeo/journal/vaop/ncurrent/full/ngeo2228.html" TargetMode="External"/><Relationship Id="rId5" Type="http://schemas.openxmlformats.org/officeDocument/2006/relationships/hyperlink" Target="http://www.nature.com/nclimate/journal/v4/n10/full/nclimate2341.html" TargetMode="External"/><Relationship Id="rId15" Type="http://schemas.openxmlformats.org/officeDocument/2006/relationships/hyperlink" Target="http://onlinelibrary.wiley.com/doi/10.1002/2014JD022576/full" TargetMode="External"/><Relationship Id="rId23" Type="http://schemas.openxmlformats.org/officeDocument/2006/relationships/hyperlink" Target="http://dx.doi.org/10.1088/1748-9326/11/9/094018" TargetMode="External"/><Relationship Id="rId28" Type="http://schemas.openxmlformats.org/officeDocument/2006/relationships/hyperlink" Target="http://dx.doi.org/10.1038/nclimate2106" TargetMode="External"/><Relationship Id="rId10" Type="http://schemas.openxmlformats.org/officeDocument/2006/relationships/hyperlink" Target="http://onlinelibrary.wiley.com/doi/10.1002/grl.50382/abstract" TargetMode="External"/><Relationship Id="rId19" Type="http://schemas.openxmlformats.org/officeDocument/2006/relationships/hyperlink" Target="http://www.nature.com/nclimate/journal/vaop/ncurrent/full/nclimate2330.html" TargetMode="External"/><Relationship Id="rId4" Type="http://schemas.openxmlformats.org/officeDocument/2006/relationships/hyperlink" Target="http://www.nature.com/nature/journal/v509/n7499/full/nature13260.html" TargetMode="External"/><Relationship Id="rId9" Type="http://schemas.openxmlformats.org/officeDocument/2006/relationships/hyperlink" Target="http://www.nature.com/nclimate/journal/v4/n10/full/nclimate2355.html" TargetMode="External"/><Relationship Id="rId14" Type="http://schemas.openxmlformats.org/officeDocument/2006/relationships/hyperlink" Target="http://www.sciencemag.org/content/early/2015/07/08/science.aaa4521.abstract" TargetMode="External"/><Relationship Id="rId22" Type="http://schemas.openxmlformats.org/officeDocument/2006/relationships/hyperlink" Target="http://www.nature.com/nclimate/journal/v6/n7/full/nclimate3043.html" TargetMode="External"/><Relationship Id="rId27" Type="http://schemas.openxmlformats.org/officeDocument/2006/relationships/hyperlink" Target="http://www.nature.com/nature/journal/vaop/ncurrent/full/nature1253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2014GL060962/full" TargetMode="External"/><Relationship Id="rId4" Type="http://schemas.openxmlformats.org/officeDocument/2006/relationships/hyperlink" Target="http://dx.doi.org/10.1007/s10712-012-9213-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journals.ametsoc.org/doi/10.1175/1520-0442(2001)014%3c3433:EOMAAO%3e2.0.CO;2" TargetMode="External"/><Relationship Id="rId7" Type="http://schemas.openxmlformats.org/officeDocument/2006/relationships/hyperlink" Target="https://doi.org/10.1175/JCLI-D-17-0838.1" TargetMode="External"/><Relationship Id="rId2" Type="http://schemas.openxmlformats.org/officeDocument/2006/relationships/hyperlink" Target="http://onlinelibrary.wiley.com/doi/10.1002/2014GL060962/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75/JCLI-D-17-0137.1" TargetMode="External"/><Relationship Id="rId5" Type="http://schemas.openxmlformats.org/officeDocument/2006/relationships/hyperlink" Target="http://journals.ametsoc.org/doi/abs/10.1175/JCLI-D-17-0208.1" TargetMode="External"/><Relationship Id="rId4" Type="http://schemas.openxmlformats.org/officeDocument/2006/relationships/hyperlink" Target="http://onlinelibrary.wiley.com/doi/10.1002/2017JD026616/abstract" TargetMode="External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pi.com/2225-1154/6/3/62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e.com/articles/s41586-018-0651-8" TargetMode="External"/><Relationship Id="rId4" Type="http://schemas.openxmlformats.org/officeDocument/2006/relationships/hyperlink" Target="http://advances.sciencemag.org/content/3/3/e1601545.ful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nclimate/journal/v7/n5/full/nclimate3282.html" TargetMode="External"/><Relationship Id="rId3" Type="http://schemas.openxmlformats.org/officeDocument/2006/relationships/hyperlink" Target="https://agupubs.onlinelibrary.wiley.com/doi/full/10.1002/2016JC012278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dx.doi.org/10.1038/nclimate32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hyperlink" Target="https://doi.org/10.1038/s41467-018-05634-2" TargetMode="External"/><Relationship Id="rId4" Type="http://schemas.openxmlformats.org/officeDocument/2006/relationships/hyperlink" Target="https://journals.ametsoc.org/doi/ref/10.1175/JCLI-D-17-0523.1" TargetMode="Externa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eo2828" TargetMode="External"/><Relationship Id="rId2" Type="http://schemas.openxmlformats.org/officeDocument/2006/relationships/hyperlink" Target="http://onlinelibrary.wiley.com/doi/10.1002/2015JD023264/full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jpg"/><Relationship Id="rId5" Type="http://schemas.openxmlformats.org/officeDocument/2006/relationships/hyperlink" Target="https://link.springer.com/article/10.1007/s00382-018-4232-1" TargetMode="External"/><Relationship Id="rId4" Type="http://schemas.openxmlformats.org/officeDocument/2006/relationships/hyperlink" Target="https://journals.ametsoc.org/doi/10.1175/JCLI-D-17-0642.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F51C15-00ED-47DB-AF44-7E361D766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0" dirty="0"/>
              <a:t>Global to regional manifestation of Earth's energy imbalance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A81322-C973-44CE-8149-F243918B9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Richard P. Allan		r.p.allan@reading.ac.uk		</a:t>
            </a:r>
            <a:r>
              <a:rPr lang="en-GB" dirty="0">
                <a:solidFill>
                  <a:schemeClr val="accent5"/>
                </a:solidFill>
              </a:rPr>
              <a:t>@</a:t>
            </a:r>
            <a:r>
              <a:rPr lang="en-GB" dirty="0" err="1">
                <a:solidFill>
                  <a:schemeClr val="accent5"/>
                </a:solidFill>
              </a:rPr>
              <a:t>rpallanuk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sz="1600" dirty="0" err="1" smtClean="0"/>
              <a:t>Chunlei</a:t>
            </a:r>
            <a:r>
              <a:rPr lang="en-GB" sz="1600" dirty="0" smtClean="0"/>
              <a:t> </a:t>
            </a:r>
            <a:r>
              <a:rPr lang="en-GB" sz="1600" dirty="0"/>
              <a:t>Liu (University of Reading); Pat Hyder</a:t>
            </a:r>
            <a:r>
              <a:rPr lang="en-GB" sz="1600" dirty="0" smtClean="0"/>
              <a:t>, </a:t>
            </a:r>
            <a:r>
              <a:rPr lang="fr-FR" sz="1600" dirty="0"/>
              <a:t>Matt Palmer, </a:t>
            </a:r>
            <a:r>
              <a:rPr lang="fr-FR" sz="1600" dirty="0" smtClean="0"/>
              <a:t>(Met Office), Chris Roberts (Met Office/ECMWF), Michael </a:t>
            </a:r>
            <a:r>
              <a:rPr lang="en-GB" sz="1600" dirty="0" smtClean="0"/>
              <a:t>Mayer (Univ. Vienna/ECMWF)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27EC9A-9552-41F6-9088-436C6917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1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7BB28B-E58B-4FE6-85A9-6B815CAF3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3146376" cy="651662"/>
          </a:xfrm>
        </p:spPr>
        <p:txBody>
          <a:bodyPr/>
          <a:lstStyle/>
          <a:p>
            <a:r>
              <a:rPr lang="en-GB" dirty="0"/>
              <a:t>Department of </a:t>
            </a:r>
            <a:r>
              <a:rPr lang="en-GB" dirty="0" smtClean="0"/>
              <a:t>Meteorology</a:t>
            </a:r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9C6D3549-3F28-4B5C-816C-5C523936265B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59356"/>
          <a:stretch/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NCEO - National Centre for Earth Observation">
            <a:extLst>
              <a:ext uri="{FF2B5EF4-FFF2-40B4-BE49-F238E27FC236}">
                <a16:creationId xmlns="" xmlns:a16="http://schemas.microsoft.com/office/drawing/2014/main" id="{F86FB11A-3D5B-4A60-B0A7-7B21351D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9" y="5711180"/>
            <a:ext cx="2169965" cy="5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94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3645024"/>
            <a:ext cx="5731510" cy="2853766"/>
            <a:chOff x="424800" y="2708920"/>
            <a:chExt cx="5731510" cy="2853766"/>
          </a:xfrm>
        </p:grpSpPr>
        <p:pic>
          <p:nvPicPr>
            <p:cNvPr id="5" name="Picture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32"/>
            <a:stretch/>
          </p:blipFill>
          <p:spPr>
            <a:xfrm>
              <a:off x="424800" y="2708920"/>
              <a:ext cx="5731510" cy="2853766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49" t="35379" r="599" b="54701"/>
            <a:stretch/>
          </p:blipFill>
          <p:spPr>
            <a:xfrm>
              <a:off x="4025200" y="2967433"/>
              <a:ext cx="2088366" cy="5676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29" y="337782"/>
            <a:ext cx="8280000" cy="642946"/>
          </a:xfrm>
        </p:spPr>
        <p:txBody>
          <a:bodyPr/>
          <a:lstStyle/>
          <a:p>
            <a:r>
              <a:rPr lang="en-GB" sz="3200" dirty="0" smtClean="0"/>
              <a:t>Ocean heat transport 26</a:t>
            </a:r>
            <a:r>
              <a:rPr lang="en-GB" sz="3200" cap="none" baseline="30000" dirty="0" smtClean="0"/>
              <a:t>o</a:t>
            </a:r>
            <a:r>
              <a:rPr lang="en-GB" sz="3200" dirty="0" smtClean="0"/>
              <a:t>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10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>
          <a:xfrm>
            <a:off x="323528" y="1124744"/>
            <a:ext cx="7272808" cy="26642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030" y="3284984"/>
            <a:ext cx="2721770" cy="2889016"/>
          </a:xfrm>
        </p:spPr>
        <p:txBody>
          <a:bodyPr/>
          <a:lstStyle/>
          <a:p>
            <a:r>
              <a:rPr lang="en-GB" dirty="0"/>
              <a:t>Slightly larger than </a:t>
            </a:r>
            <a:r>
              <a:rPr lang="en-GB" dirty="0" smtClean="0">
                <a:hlinkClick r:id="rId4"/>
              </a:rPr>
              <a:t>Trenberth &amp; </a:t>
            </a:r>
            <a:r>
              <a:rPr lang="en-GB" dirty="0" err="1" smtClean="0">
                <a:hlinkClick r:id="rId4"/>
              </a:rPr>
              <a:t>Fasullo</a:t>
            </a:r>
            <a:r>
              <a:rPr lang="en-GB" dirty="0" smtClean="0">
                <a:hlinkClick r:id="rId4"/>
              </a:rPr>
              <a:t> (2017) GRL</a:t>
            </a:r>
            <a:r>
              <a:rPr lang="en-GB" dirty="0" smtClean="0"/>
              <a:t> (~1 PW)</a:t>
            </a:r>
            <a:endParaRPr lang="en-GB" dirty="0"/>
          </a:p>
          <a:p>
            <a:r>
              <a:rPr lang="en-GB" dirty="0" smtClean="0"/>
              <a:t>Agreement with magnitude of RAPID observations</a:t>
            </a:r>
          </a:p>
          <a:p>
            <a:r>
              <a:rPr lang="en-GB" dirty="0" smtClean="0"/>
              <a:t>Variability: some agreement, ORAS5 worse than ORAS4?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661793" y="5085184"/>
            <a:ext cx="0" cy="91440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67047" y="5695207"/>
            <a:ext cx="8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26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  <a:r>
              <a:rPr lang="en-GB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62828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</a:rPr>
              <a:t>Summary &amp; Questions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08720"/>
            <a:ext cx="8507288" cy="4525963"/>
          </a:xfrm>
        </p:spPr>
        <p:txBody>
          <a:bodyPr/>
          <a:lstStyle/>
          <a:p>
            <a:r>
              <a:rPr lang="en-GB" sz="1800" dirty="0"/>
              <a:t>M</a:t>
            </a:r>
            <a:r>
              <a:rPr lang="en-GB" sz="1800" dirty="0" smtClean="0"/>
              <a:t>ulti-decadal estimates </a:t>
            </a:r>
            <a:r>
              <a:rPr lang="en-GB" sz="1800" dirty="0"/>
              <a:t>of Earth’s energy </a:t>
            </a:r>
            <a:r>
              <a:rPr lang="en-GB" sz="1800" dirty="0" smtClean="0"/>
              <a:t>imbalance/sea level </a:t>
            </a:r>
            <a:r>
              <a:rPr lang="en-GB" sz="1800" i="1" dirty="0" smtClean="0"/>
              <a:t>broadly</a:t>
            </a:r>
            <a:r>
              <a:rPr lang="en-GB" sz="1800" dirty="0" smtClean="0"/>
              <a:t> consistent </a:t>
            </a:r>
            <a:r>
              <a:rPr lang="en-GB" sz="1700" dirty="0" smtClean="0"/>
              <a:t>(</a:t>
            </a:r>
            <a:r>
              <a:rPr lang="en-GB" sz="1700" dirty="0"/>
              <a:t>e.g. </a:t>
            </a:r>
            <a:r>
              <a:rPr lang="en-GB" sz="1700" u="sng" dirty="0">
                <a:hlinkClick r:id="rId2"/>
              </a:rPr>
              <a:t>Cheng et al. </a:t>
            </a:r>
            <a:r>
              <a:rPr lang="en-GB" sz="1700" u="sng" dirty="0" smtClean="0">
                <a:hlinkClick r:id="rId2"/>
              </a:rPr>
              <a:t>2017 Sci. Adv.</a:t>
            </a:r>
            <a:r>
              <a:rPr lang="en-GB" sz="1700" dirty="0" smtClean="0"/>
              <a:t>; </a:t>
            </a:r>
            <a:r>
              <a:rPr lang="en-GB" sz="1700" dirty="0">
                <a:hlinkClick r:id="rId3"/>
              </a:rPr>
              <a:t>Allan et al. </a:t>
            </a:r>
            <a:r>
              <a:rPr lang="en-GB" sz="1700" dirty="0" smtClean="0">
                <a:hlinkClick r:id="rId3"/>
              </a:rPr>
              <a:t>2014 GRL</a:t>
            </a:r>
            <a:r>
              <a:rPr lang="en-GB" sz="1700" dirty="0" smtClean="0"/>
              <a:t>; </a:t>
            </a:r>
            <a:r>
              <a:rPr lang="da-DK" sz="1700" u="sng" dirty="0" smtClean="0">
                <a:hlinkClick r:id="rId4"/>
              </a:rPr>
              <a:t>Nerem </a:t>
            </a:r>
            <a:r>
              <a:rPr lang="da-DK" sz="1700" u="sng" dirty="0">
                <a:hlinkClick r:id="rId4"/>
              </a:rPr>
              <a:t>et al. (2018) PNAS</a:t>
            </a:r>
            <a:r>
              <a:rPr lang="en-GB" sz="1700" dirty="0" smtClean="0"/>
              <a:t>)</a:t>
            </a:r>
          </a:p>
          <a:p>
            <a:r>
              <a:rPr lang="en-GB" sz="1600" dirty="0"/>
              <a:t>Advances in observing energy transports (</a:t>
            </a:r>
            <a:r>
              <a:rPr lang="en-GB" sz="1600" dirty="0">
                <a:hlinkClick r:id="rId5"/>
              </a:rPr>
              <a:t>Trenberth &amp; </a:t>
            </a:r>
            <a:r>
              <a:rPr lang="en-GB" sz="1600" dirty="0" err="1">
                <a:hlinkClick r:id="rId5"/>
              </a:rPr>
              <a:t>Fasullo</a:t>
            </a:r>
            <a:r>
              <a:rPr lang="en-GB" sz="1600" dirty="0">
                <a:hlinkClick r:id="rId5"/>
              </a:rPr>
              <a:t>, 2017 GRL</a:t>
            </a:r>
            <a:r>
              <a:rPr lang="en-GB" sz="1600" dirty="0" smtClean="0"/>
              <a:t>)</a:t>
            </a:r>
            <a:endParaRPr lang="en-GB" sz="1700" dirty="0"/>
          </a:p>
          <a:p>
            <a:r>
              <a:rPr lang="en-GB" sz="1800" dirty="0" smtClean="0"/>
              <a:t>Upper ocean mixed layer energy budget links EEI &amp; surface warming rate </a:t>
            </a:r>
            <a:r>
              <a:rPr lang="en-GB" sz="1700" dirty="0" smtClean="0"/>
              <a:t>(</a:t>
            </a:r>
            <a:r>
              <a:rPr lang="fr-FR" sz="1700" dirty="0">
                <a:hlinkClick r:id="rId6"/>
              </a:rPr>
              <a:t>Roberts et al. 2015 JGR</a:t>
            </a:r>
            <a:r>
              <a:rPr lang="en-GB" sz="1700" dirty="0"/>
              <a:t>;  </a:t>
            </a:r>
            <a:r>
              <a:rPr lang="en-GB" sz="1700" dirty="0">
                <a:hlinkClick r:id="rId7"/>
              </a:rPr>
              <a:t>Hedemann et al. </a:t>
            </a:r>
            <a:r>
              <a:rPr lang="en-GB" sz="1700" dirty="0" smtClean="0">
                <a:hlinkClick r:id="rId7"/>
              </a:rPr>
              <a:t>2017 Nature </a:t>
            </a:r>
            <a:r>
              <a:rPr lang="en-GB" sz="1700" dirty="0" err="1" smtClean="0">
                <a:hlinkClick r:id="rId7"/>
              </a:rPr>
              <a:t>Clim</a:t>
            </a:r>
            <a:r>
              <a:rPr lang="en-GB" sz="1700" dirty="0" smtClean="0">
                <a:hlinkClick r:id="rId7"/>
              </a:rPr>
              <a:t>.</a:t>
            </a:r>
            <a:r>
              <a:rPr lang="en-GB" sz="1700" dirty="0" smtClean="0"/>
              <a:t>; </a:t>
            </a:r>
            <a:r>
              <a:rPr lang="en-GB" sz="1700" dirty="0" err="1">
                <a:hlinkClick r:id="rId8"/>
              </a:rPr>
              <a:t>Xie</a:t>
            </a:r>
            <a:r>
              <a:rPr lang="en-GB" sz="1700" dirty="0">
                <a:hlinkClick r:id="rId8"/>
              </a:rPr>
              <a:t> &amp; </a:t>
            </a:r>
            <a:r>
              <a:rPr lang="en-GB" sz="1700" dirty="0" err="1">
                <a:hlinkClick r:id="rId8"/>
              </a:rPr>
              <a:t>Kosaka</a:t>
            </a:r>
            <a:r>
              <a:rPr lang="en-GB" sz="1700" dirty="0">
                <a:hlinkClick r:id="rId8"/>
              </a:rPr>
              <a:t> </a:t>
            </a:r>
            <a:r>
              <a:rPr lang="en-GB" sz="1700" dirty="0" smtClean="0">
                <a:hlinkClick r:id="rId8"/>
              </a:rPr>
              <a:t>201 CCCR</a:t>
            </a:r>
            <a:r>
              <a:rPr lang="en-GB" sz="1700" dirty="0" smtClean="0"/>
              <a:t>)</a:t>
            </a:r>
            <a:endParaRPr lang="en-GB" sz="1700" dirty="0"/>
          </a:p>
          <a:p>
            <a:r>
              <a:rPr lang="en-GB" sz="1800" dirty="0" smtClean="0"/>
              <a:t>What explains discrepancy in AMIP vs observed surface flux change?</a:t>
            </a:r>
          </a:p>
          <a:p>
            <a:r>
              <a:rPr lang="en-GB" sz="1800" dirty="0" smtClean="0"/>
              <a:t>Distinct </a:t>
            </a:r>
            <a:r>
              <a:rPr lang="en-GB" sz="1800" dirty="0"/>
              <a:t>feedbacks on internal variability &amp; forced change e.g. </a:t>
            </a:r>
            <a:r>
              <a:rPr lang="fr-FR" sz="1800" dirty="0">
                <a:hlinkClick r:id="rId9"/>
              </a:rPr>
              <a:t>Brown et al. 2016</a:t>
            </a:r>
            <a:r>
              <a:rPr lang="fr-FR" sz="1800" u="sng" dirty="0"/>
              <a:t>; </a:t>
            </a:r>
            <a:r>
              <a:rPr lang="fr-FR" sz="1800" dirty="0" err="1">
                <a:hlinkClick r:id="rId10"/>
              </a:rPr>
              <a:t>Xie</a:t>
            </a:r>
            <a:r>
              <a:rPr lang="fr-FR" sz="1800" dirty="0">
                <a:hlinkClick r:id="rId10"/>
              </a:rPr>
              <a:t> et al. 2015 </a:t>
            </a:r>
            <a:r>
              <a:rPr lang="fr-FR" sz="1800" dirty="0"/>
              <a:t>; </a:t>
            </a:r>
            <a:r>
              <a:rPr lang="en-GB" sz="18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England et al. (2014)</a:t>
            </a:r>
          </a:p>
          <a:p>
            <a:r>
              <a:rPr lang="en-GB" sz="1800" dirty="0" smtClean="0"/>
              <a:t>Do </a:t>
            </a:r>
            <a:r>
              <a:rPr lang="en-GB" sz="1800" dirty="0"/>
              <a:t>climate models underestimate low cloud amplifying feedbacks, internal variability </a:t>
            </a:r>
            <a:r>
              <a:rPr lang="en-GB" sz="1800" dirty="0" smtClean="0"/>
              <a:t>&amp;climate </a:t>
            </a:r>
            <a:r>
              <a:rPr lang="en-GB" sz="1800" dirty="0"/>
              <a:t>sensitivity? </a:t>
            </a:r>
            <a:r>
              <a:rPr lang="en-GB" sz="1600" u="sng" dirty="0">
                <a:hlinkClick r:id="rId12"/>
              </a:rPr>
              <a:t>Marvel et al. 2018</a:t>
            </a:r>
            <a:r>
              <a:rPr lang="en-GB" sz="1600" dirty="0"/>
              <a:t>; </a:t>
            </a:r>
            <a:r>
              <a:rPr lang="en-GB" sz="1600" u="sng" dirty="0">
                <a:hlinkClick r:id="rId13"/>
              </a:rPr>
              <a:t>Silvers et al. 2017 </a:t>
            </a:r>
            <a:r>
              <a:rPr lang="en-GB" sz="1600" u="sng" dirty="0"/>
              <a:t>;</a:t>
            </a:r>
            <a:r>
              <a:rPr lang="en-GB" sz="1600" dirty="0"/>
              <a:t> </a:t>
            </a:r>
            <a:r>
              <a:rPr lang="da-DK" sz="1600" dirty="0">
                <a:hlinkClick r:id="rId14"/>
              </a:rPr>
              <a:t>Yuan et al. 2018 </a:t>
            </a:r>
            <a:endParaRPr lang="en-GB" sz="1600" dirty="0"/>
          </a:p>
          <a:p>
            <a:r>
              <a:rPr lang="fr-FR" sz="1800" dirty="0"/>
              <a:t>Spatial patterns of </a:t>
            </a:r>
            <a:r>
              <a:rPr lang="fr-FR" sz="1800" dirty="0" err="1"/>
              <a:t>warming</a:t>
            </a:r>
            <a:r>
              <a:rPr lang="fr-FR" sz="1800" dirty="0"/>
              <a:t> crucial for feedbacks &amp; </a:t>
            </a:r>
            <a:r>
              <a:rPr lang="fr-FR" sz="1800" dirty="0" err="1"/>
              <a:t>climate</a:t>
            </a:r>
            <a:r>
              <a:rPr lang="fr-FR" sz="1800" dirty="0"/>
              <a:t> </a:t>
            </a:r>
            <a:r>
              <a:rPr lang="fr-FR" sz="1800" dirty="0" err="1"/>
              <a:t>sensitivity</a:t>
            </a:r>
            <a:r>
              <a:rPr lang="fr-FR" sz="1800" dirty="0"/>
              <a:t> </a:t>
            </a:r>
            <a:r>
              <a:rPr lang="fr-FR" sz="1800" dirty="0" err="1"/>
              <a:t>e.g</a:t>
            </a:r>
            <a:r>
              <a:rPr lang="fr-FR" sz="1800" dirty="0"/>
              <a:t>. </a:t>
            </a:r>
            <a:r>
              <a:rPr lang="en-GB" sz="1600" u="sng" dirty="0">
                <a:hlinkClick r:id="rId15"/>
              </a:rPr>
              <a:t>He &amp; </a:t>
            </a:r>
            <a:r>
              <a:rPr lang="en-GB" sz="1600" u="sng" dirty="0" err="1">
                <a:hlinkClick r:id="rId15"/>
              </a:rPr>
              <a:t>Soden</a:t>
            </a:r>
            <a:r>
              <a:rPr lang="en-GB" sz="1600" u="sng" dirty="0">
                <a:hlinkClick r:id="rId15"/>
              </a:rPr>
              <a:t> (2016)</a:t>
            </a:r>
            <a:r>
              <a:rPr lang="en-GB" sz="1600" u="sng" dirty="0"/>
              <a:t>; </a:t>
            </a:r>
            <a:r>
              <a:rPr lang="fr-FR" sz="1600" u="sng" dirty="0">
                <a:hlinkClick r:id="rId16"/>
              </a:rPr>
              <a:t>Richardson et al. (2016)</a:t>
            </a:r>
            <a:r>
              <a:rPr lang="fr-FR" sz="1600" u="sng" dirty="0"/>
              <a:t>; </a:t>
            </a:r>
            <a:r>
              <a:rPr lang="en-GB" sz="1600" u="sng" dirty="0" err="1">
                <a:hlinkClick r:id="rId17"/>
              </a:rPr>
              <a:t>Ceppi</a:t>
            </a:r>
            <a:r>
              <a:rPr lang="en-GB" sz="1600" u="sng" dirty="0">
                <a:hlinkClick r:id="rId17"/>
              </a:rPr>
              <a:t> &amp; Gregory (2017)</a:t>
            </a:r>
            <a:r>
              <a:rPr lang="en-GB" sz="1600" dirty="0"/>
              <a:t>; </a:t>
            </a:r>
            <a:r>
              <a:rPr lang="en-GB" sz="1600" u="sng" dirty="0">
                <a:hlinkClick r:id="rId18"/>
              </a:rPr>
              <a:t>Andrews &amp; Webb (2017) </a:t>
            </a:r>
            <a:r>
              <a:rPr lang="en-GB" sz="1800" dirty="0"/>
              <a:t> </a:t>
            </a:r>
            <a:endParaRPr lang="en-GB" sz="1800" dirty="0" smtClean="0"/>
          </a:p>
          <a:p>
            <a:r>
              <a:rPr lang="en-GB" sz="1800" dirty="0" smtClean="0"/>
              <a:t>Can radiative forcing spatial </a:t>
            </a:r>
            <a:r>
              <a:rPr lang="en-GB" sz="1800" dirty="0"/>
              <a:t>pattern drive temperature change</a:t>
            </a:r>
            <a:r>
              <a:rPr lang="en-GB" sz="1800" dirty="0" smtClean="0"/>
              <a:t>?</a:t>
            </a:r>
          </a:p>
          <a:p>
            <a:r>
              <a:rPr lang="en-GB" sz="1800" dirty="0"/>
              <a:t>Are there missing dynamical feedbacks on warming</a:t>
            </a:r>
            <a:r>
              <a:rPr lang="en-GB" sz="1800" dirty="0" smtClean="0"/>
              <a:t>?</a:t>
            </a:r>
          </a:p>
          <a:p>
            <a:r>
              <a:rPr lang="en-GB" sz="1800" dirty="0"/>
              <a:t>How does rebound from volcanic eruptions (e.g. Pinatubo) influence the climate system; is this represented by </a:t>
            </a:r>
            <a:r>
              <a:rPr lang="en-GB" sz="1800" dirty="0" smtClean="0"/>
              <a:t>models?)</a:t>
            </a:r>
          </a:p>
          <a:p>
            <a:r>
              <a:rPr lang="en-GB" sz="1800" dirty="0" smtClean="0"/>
              <a:t>Can fast </a:t>
            </a:r>
            <a:r>
              <a:rPr lang="en-GB" sz="1800" dirty="0"/>
              <a:t>water </a:t>
            </a:r>
            <a:r>
              <a:rPr lang="en-GB" sz="1800" dirty="0" smtClean="0"/>
              <a:t>cycle/energy budget </a:t>
            </a:r>
            <a:r>
              <a:rPr lang="en-GB" sz="1800" dirty="0"/>
              <a:t>adjustments to </a:t>
            </a:r>
            <a:r>
              <a:rPr lang="en-GB" sz="1800" dirty="0" err="1" smtClean="0"/>
              <a:t>forcings</a:t>
            </a:r>
            <a:r>
              <a:rPr lang="en-GB" sz="1800" dirty="0" smtClean="0"/>
              <a:t> be observed?</a:t>
            </a:r>
          </a:p>
          <a:p>
            <a:r>
              <a:rPr lang="en-GB" sz="1800" dirty="0"/>
              <a:t>Combine energy/water(&amp;salinity?/carbon?) budget constraints</a:t>
            </a:r>
            <a:r>
              <a:rPr lang="en-GB" sz="1700" dirty="0"/>
              <a:t> (Keith Haines)</a:t>
            </a:r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2729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12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87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62" y="260648"/>
            <a:ext cx="8280000" cy="828000"/>
          </a:xfrm>
        </p:spPr>
        <p:txBody>
          <a:bodyPr/>
          <a:lstStyle/>
          <a:p>
            <a:r>
              <a:rPr lang="en-GB" dirty="0" smtClean="0"/>
              <a:t>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412776"/>
            <a:ext cx="8280000" cy="3960000"/>
          </a:xfrm>
        </p:spPr>
        <p:txBody>
          <a:bodyPr/>
          <a:lstStyle/>
          <a:p>
            <a:r>
              <a:rPr lang="en-GB" dirty="0" smtClean="0"/>
              <a:t>15mins ~ 8 slides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Intro on method (+refs)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Eval</a:t>
            </a:r>
            <a:r>
              <a:rPr lang="en-GB" dirty="0"/>
              <a:t> of models (Hyder</a:t>
            </a:r>
            <a:r>
              <a:rPr lang="en-GB" dirty="0" smtClean="0"/>
              <a:t>); Ocean </a:t>
            </a:r>
            <a:r>
              <a:rPr lang="en-GB" dirty="0"/>
              <a:t>heating (</a:t>
            </a:r>
            <a:r>
              <a:rPr lang="en-GB" dirty="0" smtClean="0"/>
              <a:t>Roberts); Volcano </a:t>
            </a:r>
            <a:r>
              <a:rPr lang="en-GB" dirty="0"/>
              <a:t>(Schmidt</a:t>
            </a:r>
            <a:r>
              <a:rPr lang="en-GB" dirty="0" smtClean="0"/>
              <a:t>)</a:t>
            </a:r>
            <a:endParaRPr lang="en-GB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Method, WFOV/</a:t>
            </a:r>
            <a:r>
              <a:rPr lang="en-GB" b="1" dirty="0" err="1"/>
              <a:t>Sensitiivity</a:t>
            </a:r>
            <a:r>
              <a:rPr lang="en-GB" b="1" dirty="0"/>
              <a:t> to </a:t>
            </a:r>
            <a:r>
              <a:rPr lang="en-GB" b="1" dirty="0" smtClean="0"/>
              <a:t>adjust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Global EEI comparison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Meridional heat transport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N Atlantic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Hemispheric diagram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Land/ocean, tropics/extra tropics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Conclusions/poster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13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7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2CCBA7-C0AD-40D2-876E-31FA11F9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79301"/>
            <a:ext cx="8496944" cy="4525963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Can net zero global radiative forcing but with spatial pattern drive temperature change?</a:t>
            </a:r>
          </a:p>
          <a:p>
            <a:r>
              <a:rPr lang="en-GB" sz="2400" dirty="0"/>
              <a:t>Does the east Pacific control hiatus/surge events? Does the Atlantic drive the Pacific? Do the tropics drive the N Atlantic?</a:t>
            </a:r>
          </a:p>
          <a:p>
            <a:r>
              <a:rPr lang="en-GB" sz="2400" dirty="0"/>
              <a:t>How does rebound from volcanic eruptions (e.g. Pinatubo) influence the climate system; is this represented by models?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re </a:t>
            </a:r>
            <a:r>
              <a:rPr lang="en-GB" sz="2400" dirty="0"/>
              <a:t>there a missing ocean dynamical </a:t>
            </a:r>
            <a:r>
              <a:rPr lang="en-GB" sz="2400" dirty="0" smtClean="0"/>
              <a:t>feedbacks </a:t>
            </a:r>
            <a:r>
              <a:rPr lang="en-GB" sz="2400" dirty="0"/>
              <a:t>on warming?</a:t>
            </a:r>
          </a:p>
          <a:p>
            <a:r>
              <a:rPr lang="en-GB" sz="2400" dirty="0"/>
              <a:t>Is internal variability adequately represented by models?</a:t>
            </a:r>
          </a:p>
          <a:p>
            <a:r>
              <a:rPr lang="en-GB" sz="2400" dirty="0"/>
              <a:t>What is the role of aerosol changes/uncertainty in determining observed/simulated warming rate &amp; difference?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B33B5"/>
                </a:solidFill>
              </a:rPr>
              <a:t>Need clever people with big models to address some of these…</a:t>
            </a:r>
            <a:endParaRPr lang="en-GB" sz="2400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CF63A-D210-4D12-8E8D-D176EEB4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28792"/>
            <a:ext cx="8280000" cy="828000"/>
          </a:xfrm>
        </p:spPr>
        <p:txBody>
          <a:bodyPr/>
          <a:lstStyle/>
          <a:p>
            <a:r>
              <a:rPr lang="en-GB" sz="3600" dirty="0"/>
              <a:t>Outstanding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99333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208" y="1268760"/>
            <a:ext cx="2260592" cy="4905240"/>
          </a:xfrm>
        </p:spPr>
        <p:txBody>
          <a:bodyPr/>
          <a:lstStyle/>
          <a:p>
            <a:r>
              <a:rPr lang="en-GB" dirty="0" smtClean="0"/>
              <a:t>Preliminary comparison with AMIP6 and ERA5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15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976664" cy="6450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49" y="2564904"/>
            <a:ext cx="56292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3953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16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5731510" cy="62909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828800"/>
            <a:ext cx="53530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396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6381750" cy="513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20"/>
            <a:ext cx="6408710" cy="716222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solidFill>
                  <a:srgbClr val="C00000"/>
                </a:solidFill>
              </a:rPr>
              <a:t>New global surface flux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3998128"/>
            <a:ext cx="2808312" cy="2023160"/>
          </a:xfrm>
        </p:spPr>
        <p:txBody>
          <a:bodyPr/>
          <a:lstStyle/>
          <a:p>
            <a:pPr marL="57150" indent="0" eaLnBrk="1" hangingPunct="1">
              <a:spcBef>
                <a:spcPct val="0"/>
              </a:spcBef>
              <a:buNone/>
            </a:pPr>
            <a:r>
              <a:rPr lang="en-GB" sz="1800" dirty="0">
                <a:solidFill>
                  <a:srgbClr val="000000"/>
                </a:solidFill>
              </a:rPr>
              <a:t>Surface energy flux </a:t>
            </a:r>
            <a:r>
              <a:rPr lang="en-GB" sz="1800" dirty="0">
                <a:solidFill>
                  <a:srgbClr val="000000"/>
                </a:solidFill>
                <a:hlinkClick r:id="rId4"/>
              </a:rPr>
              <a:t>dataset</a:t>
            </a:r>
            <a:r>
              <a:rPr lang="en-GB" sz="1800" dirty="0">
                <a:solidFill>
                  <a:srgbClr val="000000"/>
                </a:solidFill>
              </a:rPr>
              <a:t> combines top of atmosphere satellite reconstruction with reanalysis energy transports: </a:t>
            </a:r>
            <a:r>
              <a:rPr lang="en-GB" sz="1800" dirty="0">
                <a:solidFill>
                  <a:srgbClr val="000000"/>
                </a:solidFill>
                <a:hlinkClick r:id="rId5"/>
              </a:rPr>
              <a:t>Liu et al. (2015) JGR</a:t>
            </a:r>
            <a:r>
              <a:rPr lang="en-GB" sz="1800" dirty="0">
                <a:solidFill>
                  <a:srgbClr val="000000"/>
                </a:solidFill>
              </a:rPr>
              <a:t>                   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5874" y="706267"/>
            <a:ext cx="5944350" cy="52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GB" sz="2900" dirty="0"/>
              <a:t>top of atmosphere	  surface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1368875"/>
            <a:ext cx="3188601" cy="2633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874" y="6165304"/>
            <a:ext cx="647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+mn-lt"/>
                <a:hlinkClick r:id="rId7"/>
              </a:rPr>
              <a:t>Liu et al. (2017) JGR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Data: </a:t>
            </a:r>
            <a:r>
              <a:rPr lang="en-GB" u="sng" dirty="0">
                <a:latin typeface="+mn-lt"/>
                <a:hlinkClick r:id="rId8"/>
              </a:rPr>
              <a:t>http://dx.doi.org/10.17864/1947.111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t="22397" b="12934"/>
          <a:stretch/>
        </p:blipFill>
        <p:spPr>
          <a:xfrm>
            <a:off x="6837908" y="2974814"/>
            <a:ext cx="1357531" cy="360040"/>
          </a:xfrm>
          <a:prstGeom prst="rect">
            <a:avLst/>
          </a:prstGeom>
          <a:effectLst>
            <a:glow rad="127000">
              <a:schemeClr val="accent3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814869" y="1340768"/>
            <a:ext cx="1357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ERBS </a:t>
            </a:r>
            <a:r>
              <a:rPr lang="en-GB" dirty="0">
                <a:solidFill>
                  <a:srgbClr val="FF0000"/>
                </a:solidFill>
              </a:rPr>
              <a:t>CERES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sz="800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reanalyses</a:t>
            </a:r>
          </a:p>
        </p:txBody>
      </p:sp>
    </p:spTree>
    <p:extLst>
      <p:ext uri="{BB962C8B-B14F-4D97-AF65-F5344CB8AC3E}">
        <p14:creationId xmlns:p14="http://schemas.microsoft.com/office/powerpoint/2010/main" val="4994663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8752"/>
            <a:ext cx="8280000" cy="519994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regional Changes &amp; Feedbacks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1C381D0-F9D3-45D1-B143-27365704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016" y="1159980"/>
            <a:ext cx="4381471" cy="4525963"/>
          </a:xfrm>
        </p:spPr>
        <p:txBody>
          <a:bodyPr/>
          <a:lstStyle/>
          <a:p>
            <a:r>
              <a:rPr lang="en-GB" sz="1800" dirty="0" smtClean="0"/>
              <a:t>Discrepancy between observed/AMIP patterns of surface flux change</a:t>
            </a:r>
          </a:p>
          <a:p>
            <a:r>
              <a:rPr lang="en-GB" sz="1800" dirty="0" smtClean="0"/>
              <a:t>Cloud </a:t>
            </a:r>
            <a:r>
              <a:rPr lang="en-GB" sz="1800" dirty="0"/>
              <a:t>feedbacks in east Pacific </a:t>
            </a:r>
            <a:r>
              <a:rPr lang="en-GB" sz="1800" dirty="0" smtClean="0"/>
              <a:t>e.g</a:t>
            </a:r>
            <a:r>
              <a:rPr lang="en-GB" sz="1800" dirty="0"/>
              <a:t>. </a:t>
            </a:r>
            <a:r>
              <a:rPr lang="en-GB" sz="1600" dirty="0">
                <a:hlinkClick r:id="rId3"/>
              </a:rPr>
              <a:t>Zhou et al. (2016) Nature </a:t>
            </a:r>
            <a:r>
              <a:rPr lang="en-GB" sz="1600" dirty="0" err="1" smtClean="0">
                <a:hlinkClick r:id="rId3"/>
              </a:rPr>
              <a:t>Geosci</a:t>
            </a:r>
            <a:endParaRPr lang="en-GB" sz="1600" dirty="0"/>
          </a:p>
          <a:p>
            <a:r>
              <a:rPr lang="en-GB" sz="1800" dirty="0" smtClean="0">
                <a:sym typeface="Wingdings" panose="05000000000000000000" pitchFamily="2" charset="2"/>
              </a:rPr>
              <a:t>Latent </a:t>
            </a:r>
            <a:r>
              <a:rPr lang="en-GB" sz="1800" dirty="0">
                <a:sym typeface="Wingdings" panose="05000000000000000000" pitchFamily="2" charset="2"/>
              </a:rPr>
              <a:t>heat flux changes also </a:t>
            </a:r>
            <a:r>
              <a:rPr lang="en-GB" sz="1800" dirty="0" smtClean="0">
                <a:sym typeface="Wingdings" panose="05000000000000000000" pitchFamily="2" charset="2"/>
              </a:rPr>
              <a:t>important </a:t>
            </a:r>
            <a:r>
              <a:rPr lang="en-GB" sz="1600" dirty="0" smtClean="0">
                <a:sym typeface="Wingdings" panose="05000000000000000000" pitchFamily="2" charset="2"/>
              </a:rPr>
              <a:t>(</a:t>
            </a:r>
            <a:r>
              <a:rPr lang="en-GB" sz="1600" dirty="0">
                <a:hlinkClick r:id="rId4"/>
              </a:rPr>
              <a:t>Liu &amp; Allan (2018) J. </a:t>
            </a:r>
            <a:r>
              <a:rPr lang="en-GB" sz="1600" dirty="0" err="1" smtClean="0">
                <a:hlinkClick r:id="rId4"/>
              </a:rPr>
              <a:t>Clim</a:t>
            </a:r>
            <a:r>
              <a:rPr lang="en-GB" sz="1600" dirty="0" smtClean="0">
                <a:sym typeface="Wingdings" panose="05000000000000000000" pitchFamily="2" charset="2"/>
              </a:rPr>
              <a:t>)</a:t>
            </a:r>
            <a:endParaRPr lang="en-GB" sz="1600" dirty="0"/>
          </a:p>
          <a:p>
            <a:r>
              <a:rPr lang="en-GB" sz="1800" dirty="0"/>
              <a:t>Distinct feedbacks on internal variability &amp; forced change e.g. </a:t>
            </a:r>
            <a:r>
              <a:rPr lang="fr-FR" sz="1600" dirty="0">
                <a:hlinkClick r:id="rId5"/>
              </a:rPr>
              <a:t>Brown et al. 2016</a:t>
            </a:r>
            <a:r>
              <a:rPr lang="fr-FR" sz="1600" u="sng" dirty="0"/>
              <a:t>; </a:t>
            </a:r>
            <a:r>
              <a:rPr lang="fr-FR" sz="1600" dirty="0">
                <a:hlinkClick r:id="rId6"/>
              </a:rPr>
              <a:t>Xie et al. 2015 </a:t>
            </a:r>
            <a:r>
              <a:rPr lang="fr-FR" sz="1600" dirty="0"/>
              <a:t>; </a:t>
            </a: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  <a:hlinkClick r:id="rId7"/>
              </a:rPr>
              <a:t>England et al. (2014)</a:t>
            </a:r>
          </a:p>
          <a:p>
            <a:r>
              <a:rPr lang="fr-FR" sz="1800" dirty="0"/>
              <a:t>Spatial patterns of </a:t>
            </a:r>
            <a:r>
              <a:rPr lang="fr-FR" sz="1800" dirty="0" err="1"/>
              <a:t>warming</a:t>
            </a:r>
            <a:r>
              <a:rPr lang="fr-FR" sz="1800" dirty="0"/>
              <a:t> crucial for feedbacks &amp; </a:t>
            </a:r>
            <a:r>
              <a:rPr lang="fr-FR" sz="1800" dirty="0" err="1"/>
              <a:t>climate</a:t>
            </a:r>
            <a:r>
              <a:rPr lang="fr-FR" sz="1800" dirty="0"/>
              <a:t> </a:t>
            </a:r>
            <a:r>
              <a:rPr lang="fr-FR" sz="1800" dirty="0" err="1"/>
              <a:t>sensitivity</a:t>
            </a:r>
            <a:r>
              <a:rPr lang="fr-FR" sz="1800" dirty="0"/>
              <a:t> e.g. </a:t>
            </a:r>
            <a:r>
              <a:rPr lang="en-GB" sz="1600" u="sng" dirty="0">
                <a:hlinkClick r:id="rId8"/>
              </a:rPr>
              <a:t>He &amp; </a:t>
            </a:r>
            <a:r>
              <a:rPr lang="en-GB" sz="1600" u="sng" dirty="0" err="1">
                <a:hlinkClick r:id="rId8"/>
              </a:rPr>
              <a:t>Soden</a:t>
            </a:r>
            <a:r>
              <a:rPr lang="en-GB" sz="1600" u="sng" dirty="0">
                <a:hlinkClick r:id="rId8"/>
              </a:rPr>
              <a:t> (2016)</a:t>
            </a:r>
            <a:r>
              <a:rPr lang="en-GB" sz="1600" u="sng" dirty="0"/>
              <a:t>; </a:t>
            </a:r>
            <a:r>
              <a:rPr lang="fr-FR" sz="1600" u="sng" dirty="0">
                <a:hlinkClick r:id="rId9"/>
              </a:rPr>
              <a:t>Richardson et al. (2016)</a:t>
            </a:r>
            <a:r>
              <a:rPr lang="fr-FR" sz="1600" u="sng" dirty="0"/>
              <a:t>; </a:t>
            </a:r>
            <a:r>
              <a:rPr lang="en-GB" sz="1600" u="sng" dirty="0" err="1">
                <a:hlinkClick r:id="rId10"/>
              </a:rPr>
              <a:t>Ceppi</a:t>
            </a:r>
            <a:r>
              <a:rPr lang="en-GB" sz="1600" u="sng" dirty="0">
                <a:hlinkClick r:id="rId10"/>
              </a:rPr>
              <a:t> &amp; Gregory (2017)</a:t>
            </a:r>
            <a:r>
              <a:rPr lang="en-GB" sz="1600" dirty="0"/>
              <a:t>; </a:t>
            </a:r>
            <a:r>
              <a:rPr lang="en-GB" sz="1600" u="sng" dirty="0">
                <a:hlinkClick r:id="rId11"/>
              </a:rPr>
              <a:t>Andrews &amp; Webb (2017) </a:t>
            </a:r>
            <a:r>
              <a:rPr lang="en-GB" sz="1600" dirty="0"/>
              <a:t> </a:t>
            </a:r>
          </a:p>
          <a:p>
            <a:r>
              <a:rPr lang="en-GB" sz="1800" dirty="0"/>
              <a:t>Do climate models underestimate low cloud amplifying feedbacks, internal variability &amp; climate sensitivity? </a:t>
            </a:r>
            <a:r>
              <a:rPr lang="en-GB" sz="1600" u="sng" dirty="0">
                <a:hlinkClick r:id="rId12"/>
              </a:rPr>
              <a:t>Marvel et al. 2018</a:t>
            </a:r>
            <a:r>
              <a:rPr lang="en-GB" sz="1600" dirty="0"/>
              <a:t>; </a:t>
            </a:r>
            <a:r>
              <a:rPr lang="en-GB" sz="1600" u="sng" dirty="0">
                <a:hlinkClick r:id="rId13"/>
              </a:rPr>
              <a:t>Silvers et al. 2017 </a:t>
            </a:r>
            <a:r>
              <a:rPr lang="en-GB" sz="1600" u="sng" dirty="0"/>
              <a:t>;</a:t>
            </a:r>
            <a:r>
              <a:rPr lang="en-GB" sz="1600" dirty="0"/>
              <a:t> </a:t>
            </a:r>
            <a:r>
              <a:rPr lang="da-DK" sz="1600" dirty="0">
                <a:hlinkClick r:id="rId14"/>
              </a:rPr>
              <a:t>Yuan et al. 2018 </a:t>
            </a:r>
            <a:endParaRPr lang="en-GB" sz="1600" dirty="0"/>
          </a:p>
          <a:p>
            <a:endParaRPr lang="en-GB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GB" sz="1800" dirty="0"/>
          </a:p>
          <a:p>
            <a:endParaRPr lang="en-GB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7AEA334-3865-4C6C-BDB2-CF4207C44717}"/>
              </a:ext>
            </a:extLst>
          </p:cNvPr>
          <p:cNvGrpSpPr/>
          <p:nvPr/>
        </p:nvGrpSpPr>
        <p:grpSpPr>
          <a:xfrm>
            <a:off x="107504" y="577945"/>
            <a:ext cx="3975437" cy="5011295"/>
            <a:chOff x="2483769" y="1009993"/>
            <a:chExt cx="3975437" cy="5011295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439786" y="3053976"/>
              <a:ext cx="5011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Changes in downward surface flux </a:t>
              </a:r>
            </a:p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2001-2008 minus 1986-2000</a:t>
              </a:r>
            </a:p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OBSERVATIONS	AMIP MODELS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78" t="25829" r="7667"/>
            <a:stretch/>
          </p:blipFill>
          <p:spPr bwMode="auto">
            <a:xfrm>
              <a:off x="3635896" y="3861048"/>
              <a:ext cx="2823310" cy="148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1" r="22674" b="23078"/>
            <a:stretch/>
          </p:blipFill>
          <p:spPr bwMode="auto">
            <a:xfrm>
              <a:off x="3641903" y="1916832"/>
              <a:ext cx="2817303" cy="167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0" t="77776"/>
            <a:stretch/>
          </p:blipFill>
          <p:spPr bwMode="auto">
            <a:xfrm>
              <a:off x="3347864" y="3522915"/>
              <a:ext cx="3043260" cy="33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 descr="Figure">
            <a:extLst>
              <a:ext uri="{FF2B5EF4-FFF2-40B4-BE49-F238E27FC236}">
                <a16:creationId xmlns="" xmlns:a16="http://schemas.microsoft.com/office/drawing/2014/main" id="{F8FD36E9-09B1-46DE-A9D1-383095B72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1"/>
          <a:stretch/>
        </p:blipFill>
        <p:spPr bwMode="auto">
          <a:xfrm>
            <a:off x="199884" y="5009532"/>
            <a:ext cx="4262279" cy="14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6C0DF48-9474-46A2-BC87-FC574F59E408}"/>
              </a:ext>
            </a:extLst>
          </p:cNvPr>
          <p:cNvSpPr txBox="1"/>
          <p:nvPr/>
        </p:nvSpPr>
        <p:spPr>
          <a:xfrm>
            <a:off x="631932" y="481840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+mn-lt"/>
              </a:rPr>
              <a:t>ERAINT – buoy wind speed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708B8A-5832-47C3-B1A4-D4DCAEDF4269}"/>
              </a:ext>
            </a:extLst>
          </p:cNvPr>
          <p:cNvSpPr txBox="1"/>
          <p:nvPr/>
        </p:nvSpPr>
        <p:spPr>
          <a:xfrm>
            <a:off x="-304172" y="6280055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  <a:hlinkClick r:id="rId4"/>
              </a:rPr>
              <a:t>Liu &amp; Allan (2018) J. </a:t>
            </a:r>
            <a:r>
              <a:rPr lang="en-GB" sz="1600" dirty="0" err="1">
                <a:latin typeface="+mn-lt"/>
                <a:hlinkClick r:id="rId4"/>
              </a:rPr>
              <a:t>Clim</a:t>
            </a:r>
            <a:endParaRPr lang="en-GB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39" y="1290246"/>
            <a:ext cx="313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update to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hlinkClick r:id="rId18"/>
              </a:rPr>
              <a:t>Liu </a:t>
            </a:r>
            <a:r>
              <a:rPr lang="en-GB" sz="1600" dirty="0">
                <a:solidFill>
                  <a:srgbClr val="000000"/>
                </a:solidFill>
                <a:latin typeface="+mn-lt"/>
                <a:hlinkClick r:id="rId18"/>
              </a:rPr>
              <a:t>et al. (2015) JGR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FCDA3ECC-0FFF-49A8-A2FB-E5DF025B4B4D}"/>
              </a:ext>
            </a:extLst>
          </p:cNvPr>
          <p:cNvCxnSpPr/>
          <p:nvPr/>
        </p:nvCxnSpPr>
        <p:spPr bwMode="auto">
          <a:xfrm flipH="1" flipV="1">
            <a:off x="3368236" y="4314353"/>
            <a:ext cx="432048" cy="873388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0856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 bldLvl="5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46408" cy="909261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Ocean mixed layer energy budget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half" idx="1"/>
          </p:nvPr>
        </p:nvSpPr>
        <p:spPr>
          <a:xfrm>
            <a:off x="323529" y="3645024"/>
            <a:ext cx="5204925" cy="2661329"/>
          </a:xfrm>
        </p:spPr>
        <p:txBody>
          <a:bodyPr/>
          <a:lstStyle/>
          <a:p>
            <a:r>
              <a:rPr lang="en-GB" sz="2000" dirty="0"/>
              <a:t>Slowdown events simulated by climate models</a:t>
            </a:r>
          </a:p>
          <a:p>
            <a:pPr lvl="1"/>
            <a:r>
              <a:rPr lang="en-GB" sz="1700" dirty="0"/>
              <a:t>↑ocean heat uptake below 300m </a:t>
            </a:r>
            <a:r>
              <a:rPr lang="en-GB" sz="1600" dirty="0"/>
              <a:t>(</a:t>
            </a:r>
            <a:r>
              <a:rPr lang="en-GB" sz="1600" dirty="0">
                <a:hlinkClick r:id="rId3"/>
              </a:rPr>
              <a:t>Meehl et al. 2011</a:t>
            </a:r>
            <a:r>
              <a:rPr lang="en-GB" sz="1600" dirty="0"/>
              <a:t>)</a:t>
            </a:r>
          </a:p>
          <a:p>
            <a:r>
              <a:rPr lang="en-GB" sz="2000" dirty="0"/>
              <a:t>Energy imbalance increase since 1990s, steady in 2000s </a:t>
            </a:r>
            <a:r>
              <a:rPr lang="en-GB" sz="1600" dirty="0"/>
              <a:t>(</a:t>
            </a:r>
            <a:r>
              <a:rPr lang="en-GB" sz="1600" u="sng" dirty="0">
                <a:hlinkClick r:id="rId4"/>
              </a:rPr>
              <a:t>Cheng et al. 2017 Sci. Adv.</a:t>
            </a:r>
            <a:r>
              <a:rPr lang="en-GB" sz="1600" u="sng" dirty="0"/>
              <a:t>; </a:t>
            </a:r>
            <a:r>
              <a:rPr lang="en-GB" sz="1600" dirty="0">
                <a:hlinkClick r:id="rId5"/>
              </a:rPr>
              <a:t>Allan et al. 2014 GRL</a:t>
            </a:r>
            <a:r>
              <a:rPr lang="en-GB" sz="1600" dirty="0"/>
              <a:t>)</a:t>
            </a:r>
          </a:p>
          <a:p>
            <a:r>
              <a:rPr lang="en-GB" sz="2000" dirty="0"/>
              <a:t>Upper ocean mixed layer heat budget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global surface temperature  </a:t>
            </a:r>
            <a:r>
              <a:rPr lang="en-GB" sz="1600" dirty="0">
                <a:hlinkClick r:id="rId6"/>
              </a:rPr>
              <a:t>Hedemann et al. 2017 Nature-CC</a:t>
            </a:r>
            <a:endParaRPr lang="en-GB" sz="1600" dirty="0"/>
          </a:p>
          <a:p>
            <a:pPr lvl="1"/>
            <a:r>
              <a:rPr lang="en-GB" sz="1800" dirty="0"/>
              <a:t>Small perturbations obfuscate attribution</a:t>
            </a:r>
          </a:p>
          <a:p>
            <a:pPr lvl="1"/>
            <a:r>
              <a:rPr lang="en-GB" sz="1800" dirty="0"/>
              <a:t>Useful interpretive framework</a:t>
            </a:r>
          </a:p>
          <a:p>
            <a:endParaRPr lang="en-GB" sz="2000" u="sng" dirty="0"/>
          </a:p>
          <a:p>
            <a:endParaRPr lang="en-GB" sz="2000" dirty="0"/>
          </a:p>
        </p:txBody>
      </p:sp>
      <p:pic>
        <p:nvPicPr>
          <p:cNvPr id="2050" name="Picture 2" descr="Hiatus in surface warming and the upper-ocean heat budget.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 bwMode="auto">
          <a:xfrm>
            <a:off x="323528" y="1196752"/>
            <a:ext cx="799385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278AFA-D6AA-4F19-B4AD-4EBAE3227D3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380" r="50000" b="17077"/>
          <a:stretch/>
        </p:blipFill>
        <p:spPr>
          <a:xfrm>
            <a:off x="5609799" y="3773358"/>
            <a:ext cx="3362023" cy="1400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2CC185-395F-4CC8-A705-41586A416B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876" t="81922" r="211" b="6404"/>
          <a:stretch/>
        </p:blipFill>
        <p:spPr>
          <a:xfrm>
            <a:off x="5580112" y="5173455"/>
            <a:ext cx="3340052" cy="225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79307F-CA28-4E4D-8EBF-939C8015CED3}"/>
              </a:ext>
            </a:extLst>
          </p:cNvPr>
          <p:cNvSpPr txBox="1"/>
          <p:nvPr/>
        </p:nvSpPr>
        <p:spPr>
          <a:xfrm>
            <a:off x="5580112" y="5245463"/>
            <a:ext cx="307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Dynamics      Heat Flux       Both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6AC5CE-45B4-4E50-868E-062463618CB6}"/>
              </a:ext>
            </a:extLst>
          </p:cNvPr>
          <p:cNvSpPr txBox="1"/>
          <p:nvPr/>
        </p:nvSpPr>
        <p:spPr>
          <a:xfrm>
            <a:off x="5458639" y="5580529"/>
            <a:ext cx="364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Origins of ocean mixed layer heat content variability </a:t>
            </a:r>
            <a:r>
              <a:rPr lang="en-GB" sz="1600" dirty="0">
                <a:latin typeface="+mn-lt"/>
                <a:hlinkClick r:id="rId10"/>
              </a:rPr>
              <a:t>Roberts et al. 2017 JGR</a:t>
            </a:r>
            <a:endParaRPr lang="en-GB" sz="16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1986AD-9D03-457E-974C-1A385747B37E}"/>
              </a:ext>
            </a:extLst>
          </p:cNvPr>
          <p:cNvSpPr/>
          <p:nvPr/>
        </p:nvSpPr>
        <p:spPr>
          <a:xfrm>
            <a:off x="2638004" y="3068960"/>
            <a:ext cx="5822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1"/>
              </a:rPr>
              <a:t>Allan (2017) </a:t>
            </a:r>
            <a:r>
              <a:rPr lang="en-GB" sz="1600" dirty="0"/>
              <a:t>&amp; </a:t>
            </a:r>
            <a:r>
              <a:rPr lang="en-GB" sz="1600" dirty="0">
                <a:hlinkClick r:id="rId6"/>
              </a:rPr>
              <a:t>Hedemann et al. 2017</a:t>
            </a:r>
            <a:r>
              <a:rPr lang="en-GB" sz="1600" dirty="0"/>
              <a:t> Nature Climate Change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35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B1308E9-A8F8-44C8-833C-9306BA1A5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7"/>
          <a:stretch/>
        </p:blipFill>
        <p:spPr>
          <a:xfrm>
            <a:off x="179511" y="1136154"/>
            <a:ext cx="8828531" cy="4525094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807" r="-167" b="98049"/>
          <a:stretch/>
        </p:blipFill>
        <p:spPr>
          <a:xfrm>
            <a:off x="194303" y="5631340"/>
            <a:ext cx="8842193" cy="2459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-684584" y="4365104"/>
            <a:ext cx="2088232" cy="70788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Water Vapour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00608" y="2134210"/>
            <a:ext cx="2448272" cy="50270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Surface temperature anomaly (</a:t>
            </a:r>
            <a:r>
              <a:rPr lang="en-GB" dirty="0" err="1">
                <a:latin typeface="+mn-lt"/>
              </a:rPr>
              <a:t>degC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10323DB-1C7E-4D1F-A506-D4478AE8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11504"/>
            <a:ext cx="7643192" cy="634082"/>
          </a:xfrm>
        </p:spPr>
        <p:txBody>
          <a:bodyPr/>
          <a:lstStyle/>
          <a:p>
            <a:r>
              <a:rPr lang="en-GB" sz="2800" dirty="0"/>
              <a:t>Recent global climate variability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3928" y="5954369"/>
            <a:ext cx="4872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Update from </a:t>
            </a:r>
            <a:r>
              <a:rPr lang="en-GB" sz="2000" u="sng" dirty="0">
                <a:latin typeface="+mn-lt"/>
                <a:hlinkClick r:id="rId4"/>
              </a:rPr>
              <a:t>Allan et al.(2014) </a:t>
            </a:r>
            <a:r>
              <a:rPr lang="en-GB" sz="2000" u="sng" dirty="0" err="1">
                <a:latin typeface="+mn-lt"/>
                <a:hlinkClick r:id="rId4"/>
              </a:rPr>
              <a:t>Surv</a:t>
            </a:r>
            <a:r>
              <a:rPr lang="en-GB" sz="2000" u="sng" dirty="0">
                <a:latin typeface="+mn-lt"/>
                <a:hlinkClick r:id="rId4"/>
              </a:rPr>
              <a:t>. </a:t>
            </a:r>
            <a:r>
              <a:rPr lang="en-GB" sz="2000" u="sng" dirty="0" err="1">
                <a:latin typeface="+mn-lt"/>
                <a:hlinkClick r:id="rId4"/>
              </a:rPr>
              <a:t>Geophys</a:t>
            </a:r>
            <a:endParaRPr lang="en-GB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47251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9395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EBEBB4-FB33-44AE-BF24-F75B262E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7" y="3072280"/>
            <a:ext cx="4788024" cy="3741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F5F3A-1464-4662-B744-FACA475C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3772351" cy="1143000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Evaluation of model </a:t>
            </a:r>
            <a:br>
              <a:rPr lang="en-GB" sz="2800" dirty="0">
                <a:solidFill>
                  <a:srgbClr val="C00000"/>
                </a:solidFill>
              </a:rPr>
            </a:br>
            <a:r>
              <a:rPr lang="en-GB" sz="2800" dirty="0">
                <a:solidFill>
                  <a:srgbClr val="C00000"/>
                </a:solidFill>
              </a:rPr>
              <a:t>biases in surface 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0F1688-3DE6-4F82-A4A6-C8B66C39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3772350" cy="2764904"/>
          </a:xfrm>
        </p:spPr>
        <p:txBody>
          <a:bodyPr/>
          <a:lstStyle/>
          <a:p>
            <a:r>
              <a:rPr lang="en-GB" sz="2000" dirty="0"/>
              <a:t>Use surface flux product to trace causes of coupled SST biases to atmospheric model processes</a:t>
            </a:r>
          </a:p>
          <a:p>
            <a:r>
              <a:rPr lang="en-GB" sz="2000" dirty="0"/>
              <a:t>Biases in AMIP5 simulations of cloud linked to SST &amp; zonal wind maximum latitude (ZWML) bias</a:t>
            </a:r>
          </a:p>
          <a:p>
            <a:pPr marL="0" indent="0">
              <a:buNone/>
            </a:pPr>
            <a:r>
              <a:rPr lang="en-GB" sz="1800" dirty="0"/>
              <a:t>Hyder et al. in prep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D8FD1B-80E9-4414-AA3B-30ECEFD3F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1" b="76667"/>
          <a:stretch/>
        </p:blipFill>
        <p:spPr>
          <a:xfrm>
            <a:off x="-1" y="4168884"/>
            <a:ext cx="4931291" cy="1264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69CA67-CAB5-4DC3-9927-8A53A4A6B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44" b="48594"/>
          <a:stretch/>
        </p:blipFill>
        <p:spPr>
          <a:xfrm>
            <a:off x="-1" y="5421619"/>
            <a:ext cx="5148673" cy="1319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C8310DE-B4D3-4D01-BF0F-57442A1E535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4372"/>
          <a:stretch/>
        </p:blipFill>
        <p:spPr bwMode="auto">
          <a:xfrm>
            <a:off x="4499992" y="307376"/>
            <a:ext cx="4567042" cy="27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647D1D-A83D-4614-8442-1CB7BF645F8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"/>
          <a:stretch/>
        </p:blipFill>
        <p:spPr bwMode="auto">
          <a:xfrm>
            <a:off x="4475376" y="3284984"/>
            <a:ext cx="463312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42136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D9355-7C99-40D0-AC71-EA32DBBA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838" y="44624"/>
            <a:ext cx="2815658" cy="1800200"/>
          </a:xfrm>
        </p:spPr>
        <p:txBody>
          <a:bodyPr/>
          <a:lstStyle/>
          <a:p>
            <a:r>
              <a:rPr lang="en-GB" sz="1800" dirty="0">
                <a:solidFill>
                  <a:srgbClr val="C00000"/>
                </a:solidFill>
              </a:rPr>
              <a:t>Improved understanding </a:t>
            </a:r>
            <a:br>
              <a:rPr lang="en-GB" sz="1800" dirty="0">
                <a:solidFill>
                  <a:srgbClr val="C00000"/>
                </a:solidFill>
              </a:rPr>
            </a:br>
            <a:r>
              <a:rPr lang="en-GB" sz="1800" dirty="0">
                <a:solidFill>
                  <a:srgbClr val="C00000"/>
                </a:solidFill>
              </a:rPr>
              <a:t>of volcanic aerosol </a:t>
            </a:r>
            <a:br>
              <a:rPr lang="en-GB" sz="1800" dirty="0">
                <a:solidFill>
                  <a:srgbClr val="C00000"/>
                </a:solidFill>
              </a:rPr>
            </a:br>
            <a:r>
              <a:rPr lang="en-GB" sz="1800" dirty="0">
                <a:solidFill>
                  <a:srgbClr val="C00000"/>
                </a:solidFill>
              </a:rPr>
              <a:t>effects on climate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0BD1AC-A618-4EC8-9E07-D45105CEB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6"/>
          <a:stretch/>
        </p:blipFill>
        <p:spPr>
          <a:xfrm>
            <a:off x="534706" y="116632"/>
            <a:ext cx="5549462" cy="40796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66DB4FC-A63A-4292-A208-56FBD117B776}"/>
              </a:ext>
            </a:extLst>
          </p:cNvPr>
          <p:cNvSpPr/>
          <p:nvPr/>
        </p:nvSpPr>
        <p:spPr>
          <a:xfrm>
            <a:off x="6012160" y="1988840"/>
            <a:ext cx="29523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Volcanic aerosol haze brightens low altitude clouds, cooling climate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Further indirect effects in cloud water found to be negligible </a:t>
            </a:r>
            <a:r>
              <a:rPr lang="en-GB" dirty="0">
                <a:latin typeface="+mn-lt"/>
              </a:rPr>
              <a:t>(but see </a:t>
            </a:r>
            <a:r>
              <a:rPr lang="en-GB" dirty="0">
                <a:latin typeface="+mn-lt"/>
                <a:hlinkClick r:id="rId3"/>
              </a:rPr>
              <a:t>McCoy et al. (2018) ACPD</a:t>
            </a:r>
            <a:r>
              <a:rPr lang="en-GB" dirty="0">
                <a:latin typeface="+mn-lt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New assessment of direct volcanic influence on climate combining nudged models &amp; observations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022E15-3ED8-4CE8-8BBD-F2443A804176}"/>
              </a:ext>
            </a:extLst>
          </p:cNvPr>
          <p:cNvSpPr txBox="1"/>
          <p:nvPr/>
        </p:nvSpPr>
        <p:spPr>
          <a:xfrm rot="16200000">
            <a:off x="-1468415" y="1692552"/>
            <a:ext cx="371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MODIS-Aqua Observations</a:t>
            </a:r>
          </a:p>
          <a:p>
            <a:r>
              <a:rPr lang="en-GB" dirty="0"/>
              <a:t>Cloud water	Droplet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ECC0F8-3474-4CE2-A318-59BE814603FC}"/>
              </a:ext>
            </a:extLst>
          </p:cNvPr>
          <p:cNvSpPr txBox="1"/>
          <p:nvPr/>
        </p:nvSpPr>
        <p:spPr>
          <a:xfrm>
            <a:off x="899592" y="0"/>
            <a:ext cx="335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4"/>
              </a:rPr>
              <a:t>Malavelle et al. (2017) Nature</a:t>
            </a:r>
            <a:endParaRPr lang="en-GB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93662E3-AC39-4097-913C-43BD488C0387}"/>
              </a:ext>
            </a:extLst>
          </p:cNvPr>
          <p:cNvCxnSpPr>
            <a:stCxn id="6" idx="3"/>
          </p:cNvCxnSpPr>
          <p:nvPr/>
        </p:nvCxnSpPr>
        <p:spPr bwMode="auto">
          <a:xfrm flipH="1" flipV="1">
            <a:off x="4427984" y="1700808"/>
            <a:ext cx="1656184" cy="45563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CCAF8818-FA04-4390-BFF6-DF443B3BB281}"/>
              </a:ext>
            </a:extLst>
          </p:cNvPr>
          <p:cNvCxnSpPr>
            <a:cxnSpLocks/>
          </p:cNvCxnSpPr>
          <p:nvPr/>
        </p:nvCxnSpPr>
        <p:spPr bwMode="auto">
          <a:xfrm flipH="1">
            <a:off x="5508104" y="3068960"/>
            <a:ext cx="57606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5432734-5066-473F-973C-B7D0DDCDC6E2}"/>
              </a:ext>
            </a:extLst>
          </p:cNvPr>
          <p:cNvGrpSpPr/>
          <p:nvPr/>
        </p:nvGrpSpPr>
        <p:grpSpPr>
          <a:xfrm>
            <a:off x="143503" y="4164654"/>
            <a:ext cx="5886036" cy="2621338"/>
            <a:chOff x="143503" y="4164654"/>
            <a:chExt cx="5886036" cy="262133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1B57086-F02F-40F0-B699-947DB039CC5E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81"/>
            <a:stretch/>
          </p:blipFill>
          <p:spPr>
            <a:xfrm>
              <a:off x="143503" y="4164654"/>
              <a:ext cx="5652633" cy="262133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A8816EB-7A46-4A46-AFD1-F923B44D91DE}"/>
                </a:ext>
              </a:extLst>
            </p:cNvPr>
            <p:cNvSpPr txBox="1"/>
            <p:nvPr/>
          </p:nvSpPr>
          <p:spPr>
            <a:xfrm>
              <a:off x="2771800" y="6021288"/>
              <a:ext cx="2862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n-lt"/>
                </a:rPr>
                <a:t>Schmidt et al. (2017) in prep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966FAE82-ECD6-41B9-AEB6-9F778FB46C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52120" y="5229200"/>
              <a:ext cx="377419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83116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Did global warming go on holiday?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112"/>
            <a:ext cx="8363272" cy="5517232"/>
          </a:xfrm>
        </p:spPr>
        <p:txBody>
          <a:bodyPr/>
          <a:lstStyle/>
          <a:p>
            <a:r>
              <a:rPr lang="en-GB" sz="2400" dirty="0"/>
              <a:t>Global surface warming rate slowed from 1980s/90s to 2000s</a:t>
            </a:r>
          </a:p>
          <a:p>
            <a:pPr lvl="1"/>
            <a:r>
              <a:rPr lang="en-GB" sz="2000" dirty="0"/>
              <a:t>Energy imbalance remains positive/strengthens, </a:t>
            </a:r>
            <a:r>
              <a:rPr lang="en-GB" sz="1800" dirty="0"/>
              <a:t>sea level rise accelerates</a:t>
            </a:r>
          </a:p>
          <a:p>
            <a:pPr lvl="1"/>
            <a:r>
              <a:rPr lang="en-GB" sz="2000" dirty="0"/>
              <a:t>Ocean heat uptake to deeper levels, distinct Pacific variability pattern</a:t>
            </a:r>
          </a:p>
          <a:p>
            <a:r>
              <a:rPr lang="en-GB" sz="2400" dirty="0"/>
              <a:t>Unusual climate phenomena</a:t>
            </a:r>
          </a:p>
          <a:p>
            <a:pPr lvl="1"/>
            <a:r>
              <a:rPr lang="en-GB" sz="2000" dirty="0"/>
              <a:t>Unprecedented Pacific trades, suppressed El Niño, AMOC &amp; ITF ocean changes, Arctic warming, cold northern winters, NAO/PDV/AMV phase</a:t>
            </a:r>
          </a:p>
          <a:p>
            <a:r>
              <a:rPr lang="en-GB" sz="2400" dirty="0"/>
              <a:t>Warming rate unusually low compared to climate simulations</a:t>
            </a:r>
          </a:p>
          <a:p>
            <a:pPr lvl="1"/>
            <a:r>
              <a:rPr lang="en-GB" sz="2000" dirty="0"/>
              <a:t>Radiative Forcing &amp; sampling explains some of discrepancy</a:t>
            </a:r>
          </a:p>
          <a:p>
            <a:pPr lvl="1"/>
            <a:r>
              <a:rPr lang="en-GB" dirty="0"/>
              <a:t>Internal variability explains much of remaining discrepancy</a:t>
            </a:r>
          </a:p>
          <a:p>
            <a:pPr lvl="1"/>
            <a:r>
              <a:rPr lang="en-GB" dirty="0"/>
              <a:t>SST-pattern suppression of climate sensitivity involving cloud feedbacks?</a:t>
            </a:r>
            <a:endParaRPr lang="en-GB" sz="2000" dirty="0"/>
          </a:p>
          <a:p>
            <a:pPr lvl="1"/>
            <a:r>
              <a:rPr lang="en-GB" dirty="0"/>
              <a:t>U</a:t>
            </a:r>
            <a:r>
              <a:rPr lang="en-GB" sz="2000" dirty="0"/>
              <a:t>nrepresented forced responses can’t be discounted</a:t>
            </a:r>
          </a:p>
          <a:p>
            <a:pPr marL="457200" lvl="1" indent="0">
              <a:buNone/>
            </a:pPr>
            <a:r>
              <a:rPr lang="en-GB" sz="2000" dirty="0">
                <a:hlinkClick r:id="rId2"/>
              </a:rPr>
              <a:t>http://www.met.reading.ac.uk/~sgs02rpa/research/DEEP-C.html#PAPERS</a:t>
            </a:r>
            <a:endParaRPr lang="en-GB" sz="2000" dirty="0"/>
          </a:p>
          <a:p>
            <a:r>
              <a:rPr lang="en-GB" sz="2400" dirty="0"/>
              <a:t>Multiple factors explain hiatus/surge events: understanding decadal variability advances climate science </a:t>
            </a:r>
            <a:r>
              <a:rPr lang="en-GB" sz="1800" dirty="0" err="1">
                <a:hlinkClick r:id="rId3"/>
              </a:rPr>
              <a:t>Cassou</a:t>
            </a:r>
            <a:r>
              <a:rPr lang="en-GB" sz="1800" dirty="0">
                <a:hlinkClick r:id="rId3"/>
              </a:rPr>
              <a:t> et al. 2018 BAMS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856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29" y="3686959"/>
            <a:ext cx="5260272" cy="305440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2609" y="219859"/>
            <a:ext cx="6287616" cy="533400"/>
          </a:xfrm>
        </p:spPr>
        <p:txBody>
          <a:bodyPr>
            <a:noAutofit/>
          </a:bodyPr>
          <a:lstStyle/>
          <a:p>
            <a:pPr algn="l"/>
            <a:r>
              <a:rPr lang="en-GB" sz="2800" kern="0" dirty="0">
                <a:solidFill>
                  <a:srgbClr val="C00000"/>
                </a:solidFill>
              </a:rPr>
              <a:t>Inferred ocean heat transport@26</a:t>
            </a:r>
            <a:r>
              <a:rPr lang="en-GB" sz="2800" kern="0" baseline="30000" dirty="0">
                <a:solidFill>
                  <a:srgbClr val="C00000"/>
                </a:solidFill>
              </a:rPr>
              <a:t>o</a:t>
            </a:r>
            <a:r>
              <a:rPr lang="en-GB" sz="2800" kern="0" dirty="0">
                <a:solidFill>
                  <a:srgbClr val="C00000"/>
                </a:solidFill>
              </a:rPr>
              <a:t>N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6678"/>
            <a:ext cx="5181600" cy="2610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3682" y="835293"/>
            <a:ext cx="31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4"/>
              </a:rPr>
              <a:t>Trenberth &amp; </a:t>
            </a:r>
            <a:r>
              <a:rPr lang="en-GB" dirty="0" err="1">
                <a:latin typeface="+mn-lt"/>
                <a:hlinkClick r:id="rId4"/>
              </a:rPr>
              <a:t>Fasullo</a:t>
            </a:r>
            <a:r>
              <a:rPr lang="en-GB" dirty="0">
                <a:latin typeface="+mn-lt"/>
                <a:hlinkClick r:id="rId4"/>
              </a:rPr>
              <a:t> (2017) GRL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514" y="1019959"/>
            <a:ext cx="27634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Compare indirect method with RAPID observations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Is </a:t>
            </a:r>
            <a:r>
              <a:rPr lang="en-GB" sz="2200" dirty="0">
                <a:latin typeface="+mn-lt"/>
                <a:hlinkClick r:id="rId4"/>
              </a:rPr>
              <a:t>TF2017</a:t>
            </a:r>
            <a:r>
              <a:rPr lang="en-GB" sz="2200" dirty="0">
                <a:latin typeface="+mn-lt"/>
              </a:rPr>
              <a:t> discrepancy due to lack of land F</a:t>
            </a:r>
            <a:r>
              <a:rPr lang="en-GB" sz="2200" baseline="-25000" dirty="0">
                <a:latin typeface="+mn-lt"/>
              </a:rPr>
              <a:t>s</a:t>
            </a:r>
            <a:r>
              <a:rPr lang="en-GB" sz="2200" dirty="0">
                <a:latin typeface="+mn-lt"/>
              </a:rPr>
              <a:t> adjustment?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Ocean heating from ORAS4 (0-700m).</a:t>
            </a:r>
          </a:p>
          <a:p>
            <a:pPr algn="l"/>
            <a:r>
              <a:rPr lang="en-GB" sz="2200" dirty="0">
                <a:latin typeface="+mn-lt"/>
              </a:rPr>
              <a:t>Better agreement after land Fs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H="1" flipV="1">
            <a:off x="5076056" y="2420888"/>
            <a:ext cx="1073458" cy="18247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>
            <a:off x="5796136" y="4581128"/>
            <a:ext cx="353378" cy="17263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" y="4753759"/>
            <a:ext cx="197872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2004-2013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RAPID  1.23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TF2017 1.00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Liu et al: 1.16 PW</a:t>
            </a:r>
          </a:p>
          <a:p>
            <a:r>
              <a:rPr lang="en-GB" sz="2000" i="1" dirty="0">
                <a:solidFill>
                  <a:srgbClr val="FF0000"/>
                </a:solidFill>
                <a:latin typeface="+mn-lt"/>
              </a:rPr>
              <a:t>large uncertainty</a:t>
            </a:r>
          </a:p>
        </p:txBody>
      </p:sp>
    </p:spTree>
    <p:extLst>
      <p:ext uri="{BB962C8B-B14F-4D97-AF65-F5344CB8AC3E}">
        <p14:creationId xmlns:p14="http://schemas.microsoft.com/office/powerpoint/2010/main" val="296754614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Enhanced Walker Circulation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FF0000"/>
                </a:solidFill>
                <a:latin typeface="Calibri"/>
              </a:rPr>
              <a:t>Warm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4F81BD"/>
                </a:solidFill>
                <a:latin typeface="Calibri"/>
              </a:rPr>
              <a:t>Cool water</a:t>
            </a: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Strengthening trade winds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620688"/>
            <a:ext cx="574992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Continued heating from greenhouse gases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4F81BD"/>
                </a:solidFill>
                <a:latin typeface="Calibri"/>
              </a:rPr>
              <a:t>Equatorial Undercurrent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4974267"/>
            <a:ext cx="7058141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40152" y="1628800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644859"/>
              <a:ext cx="1642836" cy="1584206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Pacific SST strengthens atmospheric circulation</a:t>
              </a: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Ding et al. 2014</a:t>
            </a:r>
            <a:r>
              <a:rPr lang="en-GB" sz="1700" dirty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5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5"/>
              </a:rPr>
              <a:t> et al. 2014b</a:t>
            </a:r>
            <a:r>
              <a:rPr lang="en-GB" sz="17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805264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 also: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Merrifield (2010)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Sohn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L’Heureux et al. (2013) . Change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Watanabe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Balmaseda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Trenberth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fr-FR" sz="1600" u="sng" dirty="0" err="1">
                <a:hlinkClick r:id="rId12"/>
              </a:rPr>
              <a:t>Llovel</a:t>
            </a:r>
            <a:r>
              <a:rPr lang="fr-FR" sz="1600" u="sng" dirty="0">
                <a:hlinkClick r:id="rId12"/>
              </a:rPr>
              <a:t> et al. (2014) </a:t>
            </a:r>
            <a:r>
              <a:rPr lang="fr-FR" dirty="0"/>
              <a:t>;</a:t>
            </a:r>
            <a:r>
              <a:rPr lang="fr-FR" sz="1600" u="sng" dirty="0" err="1">
                <a:hlinkClick r:id="rId13"/>
              </a:rPr>
              <a:t>Durack</a:t>
            </a:r>
            <a:r>
              <a:rPr lang="fr-FR" sz="1600" u="sng" dirty="0">
                <a:hlinkClick r:id="rId13"/>
              </a:rPr>
              <a:t> et al. (2014) </a:t>
            </a:r>
            <a:r>
              <a:rPr lang="fr-FR" dirty="0"/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hlinkClick r:id="rId14"/>
              </a:rPr>
              <a:t>Nieves et al. (2015)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; </a:t>
            </a:r>
            <a:r>
              <a:rPr lang="da-DK" sz="1600" u="sng" dirty="0">
                <a:hlinkClick r:id="rId15"/>
              </a:rPr>
              <a:t>Brown et al. (2015) JGR</a:t>
            </a:r>
            <a:r>
              <a:rPr lang="da-DK" sz="1600" u="sng" dirty="0"/>
              <a:t> ; </a:t>
            </a:r>
            <a:r>
              <a:rPr lang="da-DK" sz="1600" u="sng" dirty="0">
                <a:hlinkClick r:id="rId16"/>
              </a:rPr>
              <a:t>Somavilla et al. (2016) </a:t>
            </a:r>
            <a:r>
              <a:rPr lang="da-DK" sz="1600" dirty="0"/>
              <a:t>; </a:t>
            </a:r>
            <a:r>
              <a:rPr lang="fr-FR" sz="1600" u="sng" dirty="0">
                <a:hlinkClick r:id="rId17"/>
              </a:rPr>
              <a:t>Liu et al. (2016) </a:t>
            </a:r>
            <a:endParaRPr lang="en-GB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Decreased salinity</a:t>
            </a: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562511"/>
            <a:ext cx="578567" cy="7064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5845735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2800" kern="0" dirty="0">
                <a:solidFill>
                  <a:srgbClr val="CCCCFF">
                    <a:lumMod val="50000"/>
                  </a:srgbClr>
                </a:solidFill>
              </a:rPr>
              <a:t>Some earlier strands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8258" y="3212976"/>
            <a:ext cx="1640246" cy="1477328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+mn-lt"/>
              </a:rPr>
              <a:t>Remote forcing from Atlantic: </a:t>
            </a:r>
          </a:p>
          <a:p>
            <a:r>
              <a:rPr lang="en-GB" dirty="0">
                <a:solidFill>
                  <a:schemeClr val="tx2"/>
                </a:solidFill>
                <a:latin typeface="+mn-lt"/>
                <a:hlinkClick r:id="rId18"/>
              </a:rPr>
              <a:t>Li et al. (2016)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;</a:t>
            </a:r>
            <a:endParaRPr lang="en-GB" dirty="0">
              <a:solidFill>
                <a:prstClr val="black"/>
              </a:solidFill>
              <a:latin typeface="+mn-lt"/>
            </a:endParaRPr>
          </a:p>
          <a:p>
            <a:r>
              <a:rPr lang="en-GB" u="sng" dirty="0">
                <a:solidFill>
                  <a:prstClr val="black"/>
                </a:solidFill>
                <a:latin typeface="+mn-lt"/>
                <a:hlinkClick r:id="rId19"/>
              </a:rPr>
              <a:t>McGregor et al. (2014) 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Left-Right Arrow 3"/>
          <p:cNvSpPr/>
          <p:nvPr/>
        </p:nvSpPr>
        <p:spPr>
          <a:xfrm rot="20840244">
            <a:off x="6194568" y="3436260"/>
            <a:ext cx="1436741" cy="509684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? Heat flux to Indian ocean 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Lee </a:t>
            </a:r>
            <a:r>
              <a:rPr lang="en-GB" sz="1600" dirty="0" err="1">
                <a:solidFill>
                  <a:prstClr val="black"/>
                </a:solidFill>
                <a:hlinkClick r:id="rId20"/>
              </a:rPr>
              <a:t>etal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803" y="1052736"/>
            <a:ext cx="177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Aerosol forcing of circulation (</a:t>
            </a:r>
            <a:r>
              <a:rPr lang="en-GB" sz="1600" dirty="0">
                <a:hlinkClick r:id="rId21"/>
              </a:rPr>
              <a:t>Smith et al. 2016</a:t>
            </a:r>
            <a:r>
              <a:rPr lang="en-GB" sz="16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4" y="44624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Radiative Forcing/Imbalance </a:t>
            </a:r>
            <a:r>
              <a:rPr lang="en-GB" sz="1600" dirty="0">
                <a:hlinkClick r:id="rId22"/>
              </a:rPr>
              <a:t>Johnson et al. (2016) </a:t>
            </a:r>
            <a:r>
              <a:rPr lang="en-GB" sz="1600" dirty="0"/>
              <a:t>; </a:t>
            </a:r>
            <a:r>
              <a:rPr lang="en-GB" sz="1600" dirty="0" err="1">
                <a:hlinkClick r:id="rId23"/>
              </a:rPr>
              <a:t>Checa</a:t>
            </a:r>
            <a:r>
              <a:rPr lang="en-GB" sz="1600" dirty="0">
                <a:hlinkClick r:id="rId23"/>
              </a:rPr>
              <a:t>-Garcia et al. (2016)</a:t>
            </a:r>
            <a:r>
              <a:rPr lang="en-GB" sz="1600" dirty="0"/>
              <a:t> ; </a:t>
            </a:r>
            <a:r>
              <a:rPr lang="en-GB" sz="1600" dirty="0">
                <a:hlinkClick r:id="rId24"/>
              </a:rPr>
              <a:t>Huber &amp; </a:t>
            </a:r>
            <a:r>
              <a:rPr lang="en-GB" sz="1600" dirty="0" err="1">
                <a:hlinkClick r:id="rId24"/>
              </a:rPr>
              <a:t>Knutti</a:t>
            </a:r>
            <a:r>
              <a:rPr lang="en-GB" sz="1600" dirty="0">
                <a:hlinkClick r:id="rId24"/>
              </a:rPr>
              <a:t> (2014) </a:t>
            </a:r>
            <a:r>
              <a:rPr lang="en-GB" sz="1600" dirty="0"/>
              <a:t>;</a:t>
            </a:r>
            <a:r>
              <a:rPr lang="da-DK" sz="1600" dirty="0">
                <a:hlinkClick r:id="rId25"/>
              </a:rPr>
              <a:t>Santer et al. (2015) </a:t>
            </a:r>
            <a:r>
              <a:rPr lang="da-DK" sz="1600" dirty="0"/>
              <a:t>: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041611" y="4725144"/>
            <a:ext cx="2210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/>
              <a:t>Pacific dominates?</a:t>
            </a:r>
            <a:endParaRPr lang="en-GB" sz="1600" dirty="0"/>
          </a:p>
          <a:p>
            <a:r>
              <a:rPr lang="en-GB" sz="1600" u="sng" dirty="0">
                <a:hlinkClick r:id="rId26"/>
              </a:rPr>
              <a:t>Mann et al. (2016</a:t>
            </a:r>
            <a:r>
              <a:rPr lang="en-GB" u="sng" dirty="0">
                <a:hlinkClick r:id="rId26"/>
              </a:rPr>
              <a:t>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Kosaka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&amp;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Xie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8"/>
              </a:rPr>
              <a:t>England et al. (2014)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B1308E9-A8F8-44C8-833C-9306BA1A5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1" b="-127"/>
          <a:stretch/>
        </p:blipFill>
        <p:spPr>
          <a:xfrm>
            <a:off x="-8059" y="1268760"/>
            <a:ext cx="8828531" cy="4392488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-900608" y="4149080"/>
            <a:ext cx="2448272" cy="5123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Energy Imbalance anomaly (</a:t>
            </a:r>
            <a:r>
              <a:rPr lang="en-GB" dirty="0" smtClean="0">
                <a:latin typeface="+mn-lt"/>
              </a:rPr>
              <a:t>Wm</a:t>
            </a:r>
            <a:r>
              <a:rPr lang="en-GB" sz="2000" baseline="30000" dirty="0" smtClean="0">
                <a:latin typeface="+mn-lt"/>
              </a:rPr>
              <a:t>-2</a:t>
            </a:r>
            <a:r>
              <a:rPr lang="en-GB" dirty="0" smtClean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807" r="-167" b="97356"/>
          <a:stretch/>
        </p:blipFill>
        <p:spPr>
          <a:xfrm>
            <a:off x="194303" y="1033009"/>
            <a:ext cx="8842193" cy="30775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Connector 6"/>
          <p:cNvCxnSpPr>
            <a:cxnSpLocks/>
          </p:cNvCxnSpPr>
          <p:nvPr/>
        </p:nvCxnSpPr>
        <p:spPr bwMode="auto">
          <a:xfrm flipH="1">
            <a:off x="936464" y="4509120"/>
            <a:ext cx="781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769150" y="1948770"/>
            <a:ext cx="2316814" cy="40011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+mn-lt"/>
              </a:rPr>
              <a:t>Precip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4792" y="3321759"/>
            <a:ext cx="691736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7030A0"/>
                </a:solidFill>
              </a:rPr>
              <a:t>2.8</a:t>
            </a:r>
          </a:p>
          <a:p>
            <a:pPr algn="ctr"/>
            <a:endParaRPr lang="en-GB" sz="1000" b="1" baseline="30000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1.8</a:t>
            </a:r>
          </a:p>
          <a:p>
            <a:pPr algn="ctr"/>
            <a:endParaRPr lang="en-GB" sz="9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0.8</a:t>
            </a:r>
          </a:p>
          <a:p>
            <a:pPr algn="ctr"/>
            <a:endParaRPr lang="en-GB" sz="8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-0.2</a:t>
            </a:r>
          </a:p>
          <a:p>
            <a:pPr algn="ctr"/>
            <a:endParaRPr lang="en-GB" sz="8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-1.2</a:t>
            </a:r>
          </a:p>
          <a:p>
            <a:pPr algn="ctr"/>
            <a:endParaRPr lang="en-GB" sz="6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-2.2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1454" y="5837201"/>
            <a:ext cx="7422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Update from </a:t>
            </a:r>
            <a:r>
              <a:rPr lang="en-GB" sz="2000" u="sng" dirty="0">
                <a:latin typeface="+mn-lt"/>
                <a:hlinkClick r:id="rId4"/>
              </a:rPr>
              <a:t>Allan et al.(2014) </a:t>
            </a:r>
            <a:r>
              <a:rPr lang="en-GB" sz="2000" u="sng" dirty="0" err="1">
                <a:latin typeface="+mn-lt"/>
                <a:hlinkClick r:id="rId4"/>
              </a:rPr>
              <a:t>Surv</a:t>
            </a:r>
            <a:r>
              <a:rPr lang="en-GB" sz="2000" u="sng" dirty="0">
                <a:latin typeface="+mn-lt"/>
                <a:hlinkClick r:id="rId4"/>
              </a:rPr>
              <a:t>. </a:t>
            </a:r>
            <a:r>
              <a:rPr lang="en-GB" sz="2000" u="sng" dirty="0" err="1">
                <a:latin typeface="+mn-lt"/>
                <a:hlinkClick r:id="rId4"/>
              </a:rPr>
              <a:t>Geophys</a:t>
            </a:r>
            <a:r>
              <a:rPr lang="en-GB" sz="2000" u="sng" dirty="0">
                <a:latin typeface="+mn-lt"/>
                <a:hlinkClick r:id="rId4"/>
              </a:rPr>
              <a:t>.</a:t>
            </a:r>
            <a:r>
              <a:rPr lang="en-GB" sz="2000" dirty="0">
                <a:latin typeface="+mn-lt"/>
              </a:rPr>
              <a:t>; </a:t>
            </a:r>
            <a:r>
              <a:rPr lang="en-GB" sz="2000" dirty="0">
                <a:latin typeface="+mn-lt"/>
                <a:hlinkClick r:id="rId5"/>
              </a:rPr>
              <a:t>Allan et al. (2014) GRL</a:t>
            </a:r>
            <a:r>
              <a:rPr lang="en-GB" sz="2000" dirty="0">
                <a:latin typeface="+mn-lt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10323DB-1C7E-4D1F-A506-D4478AE8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11504"/>
            <a:ext cx="7643192" cy="634082"/>
          </a:xfrm>
        </p:spPr>
        <p:txBody>
          <a:bodyPr/>
          <a:lstStyle/>
          <a:p>
            <a:r>
              <a:rPr lang="en-GB" sz="2800" dirty="0"/>
              <a:t>Recent global climate variability</a:t>
            </a:r>
          </a:p>
        </p:txBody>
      </p:sp>
    </p:spTree>
    <p:extLst>
      <p:ext uri="{BB962C8B-B14F-4D97-AF65-F5344CB8AC3E}">
        <p14:creationId xmlns:p14="http://schemas.microsoft.com/office/powerpoint/2010/main" val="3584242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88640"/>
            <a:ext cx="8280000" cy="828000"/>
          </a:xfrm>
        </p:spPr>
        <p:txBody>
          <a:bodyPr/>
          <a:lstStyle/>
          <a:p>
            <a:r>
              <a:rPr lang="en-GB" sz="3200" dirty="0" smtClean="0"/>
              <a:t>EEI Reconstructions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268760"/>
            <a:ext cx="8280000" cy="3960000"/>
          </a:xfrm>
        </p:spPr>
        <p:txBody>
          <a:bodyPr/>
          <a:lstStyle/>
          <a:p>
            <a:r>
              <a:rPr lang="en-GB" dirty="0" smtClean="0"/>
              <a:t>Longer EEI record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forcing, feedback &amp; links to water cycle</a:t>
            </a:r>
          </a:p>
          <a:p>
            <a:r>
              <a:rPr lang="en-GB" dirty="0" smtClean="0"/>
              <a:t>Combine ERBS/CERES/simulations </a:t>
            </a:r>
            <a:r>
              <a:rPr lang="en-GB" sz="1800" dirty="0" smtClean="0"/>
              <a:t>(</a:t>
            </a:r>
            <a:r>
              <a:rPr lang="en-GB" sz="1800" dirty="0" smtClean="0">
                <a:hlinkClick r:id="rId2"/>
              </a:rPr>
              <a:t>Allan et al. 2014 GRL</a:t>
            </a:r>
            <a:r>
              <a:rPr lang="en-GB" sz="1800" dirty="0" smtClean="0"/>
              <a:t>)</a:t>
            </a:r>
          </a:p>
          <a:p>
            <a:r>
              <a:rPr lang="en-GB" dirty="0"/>
              <a:t>M</a:t>
            </a:r>
            <a:r>
              <a:rPr lang="en-GB" dirty="0" smtClean="0"/>
              <a:t>ethods of </a:t>
            </a:r>
            <a:r>
              <a:rPr lang="en-GB" sz="1800" dirty="0" smtClean="0">
                <a:hlinkClick r:id="rId3"/>
              </a:rPr>
              <a:t>Trenberth &amp; Caron (2001) </a:t>
            </a:r>
            <a:r>
              <a:rPr lang="en-GB" dirty="0" smtClean="0"/>
              <a:t>and others to reconstruct surface fluxes </a:t>
            </a:r>
            <a:r>
              <a:rPr lang="en-GB" sz="1800" dirty="0" smtClean="0"/>
              <a:t>(</a:t>
            </a:r>
            <a:r>
              <a:rPr lang="en-GB" sz="1800" dirty="0">
                <a:solidFill>
                  <a:srgbClr val="000000"/>
                </a:solidFill>
                <a:hlinkClick r:id="rId4"/>
              </a:rPr>
              <a:t>Liu et al. (</a:t>
            </a:r>
            <a:r>
              <a:rPr lang="en-GB" sz="1800" dirty="0" smtClean="0">
                <a:solidFill>
                  <a:srgbClr val="000000"/>
                </a:solidFill>
                <a:hlinkClick r:id="rId4"/>
              </a:rPr>
              <a:t>2017 JGR</a:t>
            </a:r>
            <a:r>
              <a:rPr lang="en-GB" sz="1800" dirty="0" smtClean="0"/>
              <a:t>)</a:t>
            </a:r>
          </a:p>
          <a:p>
            <a:pPr lvl="1"/>
            <a:r>
              <a:rPr lang="en-GB" dirty="0" smtClean="0"/>
              <a:t>Mass corrections, land flux adjustment, satellite gap adjustments</a:t>
            </a:r>
          </a:p>
          <a:p>
            <a:pPr lvl="1"/>
            <a:r>
              <a:rPr lang="en-GB" dirty="0" smtClean="0"/>
              <a:t>Update with </a:t>
            </a:r>
            <a:r>
              <a:rPr lang="en-GB" dirty="0" smtClean="0">
                <a:hlinkClick r:id="rId5"/>
              </a:rPr>
              <a:t>CERES EBAFv4.0 </a:t>
            </a:r>
            <a:r>
              <a:rPr lang="en-GB" dirty="0" smtClean="0"/>
              <a:t>&amp; enthalpy corrections </a:t>
            </a:r>
            <a:r>
              <a:rPr lang="en-GB" sz="1800" dirty="0" smtClean="0"/>
              <a:t>(</a:t>
            </a:r>
            <a:r>
              <a:rPr lang="en-GB" sz="1800" dirty="0" smtClean="0">
                <a:hlinkClick r:id="rId6"/>
              </a:rPr>
              <a:t>Mayer et al. 2018</a:t>
            </a:r>
            <a:r>
              <a:rPr lang="en-GB" sz="1800" dirty="0"/>
              <a:t> but see </a:t>
            </a:r>
            <a:r>
              <a:rPr lang="en-GB" sz="1800" dirty="0" smtClean="0">
                <a:hlinkClick r:id="rId7"/>
              </a:rPr>
              <a:t>Trenberth &amp; </a:t>
            </a:r>
            <a:r>
              <a:rPr lang="en-GB" sz="1800" dirty="0" err="1" smtClean="0">
                <a:hlinkClick r:id="rId7"/>
              </a:rPr>
              <a:t>Fasullo</a:t>
            </a:r>
            <a:r>
              <a:rPr lang="en-GB" sz="1800" dirty="0" smtClean="0">
                <a:hlinkClick r:id="rId7"/>
              </a:rPr>
              <a:t> 2018 J. </a:t>
            </a:r>
            <a:r>
              <a:rPr lang="en-GB" sz="1800" dirty="0" err="1" smtClean="0">
                <a:hlinkClick r:id="rId7"/>
              </a:rPr>
              <a:t>Clim</a:t>
            </a:r>
            <a:r>
              <a:rPr lang="en-GB" sz="1800" dirty="0" smtClean="0"/>
              <a:t>), </a:t>
            </a:r>
          </a:p>
          <a:p>
            <a:pPr lvl="1"/>
            <a:r>
              <a:rPr lang="en-GB" dirty="0" smtClean="0"/>
              <a:t>Use ERBS v3 and ERA interim data for now, </a:t>
            </a:r>
            <a:r>
              <a:rPr lang="en-GB" b="1" dirty="0" smtClean="0"/>
              <a:t>poster </a:t>
            </a:r>
            <a:r>
              <a:rPr lang="en-GB" b="1" dirty="0"/>
              <a:t>by </a:t>
            </a:r>
            <a:r>
              <a:rPr lang="en-GB" b="1" dirty="0" err="1"/>
              <a:t>Chunlei</a:t>
            </a:r>
            <a:r>
              <a:rPr lang="en-GB" b="1" dirty="0"/>
              <a:t> Liu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4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03" y="4118945"/>
            <a:ext cx="4260701" cy="2392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4" r="47233" b="-1873"/>
          <a:stretch/>
        </p:blipFill>
        <p:spPr>
          <a:xfrm>
            <a:off x="611560" y="4365104"/>
            <a:ext cx="31683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23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08"/>
            <a:ext cx="5472608" cy="64726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5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84168" y="980728"/>
            <a:ext cx="2736304" cy="490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 smtClean="0"/>
              <a:t>Preliminary comparison with AMIP6 and ERA5</a:t>
            </a:r>
          </a:p>
          <a:p>
            <a:r>
              <a:rPr lang="en-GB" sz="1800" kern="0" dirty="0" smtClean="0"/>
              <a:t>Large uncertainty in pre-CERES EEI remains</a:t>
            </a:r>
          </a:p>
          <a:p>
            <a:r>
              <a:rPr lang="en-GB" sz="1800" kern="0" dirty="0" smtClean="0"/>
              <a:t>ERA5 does not capture observed ASR increase after warming slowdown (e.g. </a:t>
            </a:r>
            <a:r>
              <a:rPr lang="en-GB" sz="1800" kern="0" dirty="0" smtClean="0">
                <a:hlinkClick r:id="rId3"/>
              </a:rPr>
              <a:t>Loeb et al. 2018</a:t>
            </a:r>
            <a:r>
              <a:rPr lang="en-GB" sz="1800" kern="0" dirty="0" smtClean="0"/>
              <a:t>) </a:t>
            </a:r>
          </a:p>
          <a:p>
            <a:r>
              <a:rPr lang="en-GB" sz="1800" kern="0" dirty="0" smtClean="0"/>
              <a:t>AMIP vs reconstruction:</a:t>
            </a:r>
          </a:p>
          <a:p>
            <a:pPr lvl="1"/>
            <a:r>
              <a:rPr lang="en-GB" sz="1800" kern="0" dirty="0" smtClean="0"/>
              <a:t>NET: r = 0.46</a:t>
            </a:r>
          </a:p>
          <a:p>
            <a:pPr lvl="1"/>
            <a:r>
              <a:rPr lang="en-GB" sz="1800" kern="0" dirty="0" smtClean="0"/>
              <a:t>OLR: r = 0.57</a:t>
            </a:r>
          </a:p>
          <a:p>
            <a:pPr lvl="1"/>
            <a:r>
              <a:rPr lang="en-GB" sz="1800" kern="0" dirty="0" smtClean="0"/>
              <a:t>ASR: r = 0.67</a:t>
            </a:r>
          </a:p>
          <a:p>
            <a:r>
              <a:rPr lang="en-GB" sz="1800" kern="0" dirty="0" smtClean="0"/>
              <a:t>Consistent with ocean heat content (</a:t>
            </a:r>
            <a:r>
              <a:rPr lang="en-GB" sz="1800" u="sng" dirty="0">
                <a:hlinkClick r:id="rId4"/>
              </a:rPr>
              <a:t>Cheng et al. </a:t>
            </a:r>
            <a:r>
              <a:rPr lang="en-GB" sz="1800" u="sng" dirty="0" smtClean="0">
                <a:hlinkClick r:id="rId4"/>
              </a:rPr>
              <a:t>2017 Sci. Adv.</a:t>
            </a:r>
            <a:r>
              <a:rPr lang="en-GB" sz="1800" dirty="0" smtClean="0"/>
              <a:t>) lower than new independent estimate by </a:t>
            </a:r>
            <a:r>
              <a:rPr lang="da-DK" sz="1800" dirty="0" smtClean="0">
                <a:hlinkClick r:id="rId5"/>
              </a:rPr>
              <a:t>Resplandy </a:t>
            </a:r>
            <a:r>
              <a:rPr lang="da-DK" sz="1800" dirty="0">
                <a:hlinkClick r:id="rId5"/>
              </a:rPr>
              <a:t>et al. (2018) Nature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82616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70" y="260647"/>
            <a:ext cx="8280000" cy="915819"/>
          </a:xfrm>
        </p:spPr>
        <p:txBody>
          <a:bodyPr/>
          <a:lstStyle/>
          <a:p>
            <a:r>
              <a:rPr lang="en-GB" sz="2400" dirty="0" smtClean="0"/>
              <a:t>Interpreting Variability &amp; Bias Using </a:t>
            </a:r>
            <a:br>
              <a:rPr lang="en-GB" sz="2400" dirty="0" smtClean="0"/>
            </a:br>
            <a:r>
              <a:rPr lang="en-GB" sz="2400" dirty="0" smtClean="0"/>
              <a:t>Ocean Mixed Layer Energy Balance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77" y="1608392"/>
            <a:ext cx="8097063" cy="1244544"/>
          </a:xfrm>
        </p:spPr>
        <p:txBody>
          <a:bodyPr/>
          <a:lstStyle/>
          <a:p>
            <a:r>
              <a:rPr lang="en-GB" dirty="0" smtClean="0"/>
              <a:t>Interpreting warming slowdown: upper ocean mixed layer heat budget (e.g. </a:t>
            </a:r>
            <a:r>
              <a:rPr lang="en-GB" dirty="0">
                <a:hlinkClick r:id="rId2"/>
              </a:rPr>
              <a:t>Hedemann et al. </a:t>
            </a:r>
            <a:r>
              <a:rPr lang="en-GB" dirty="0" smtClean="0">
                <a:hlinkClick r:id="rId2"/>
              </a:rPr>
              <a:t>2017</a:t>
            </a:r>
            <a:r>
              <a:rPr lang="en-GB" dirty="0" smtClean="0"/>
              <a:t>; </a:t>
            </a:r>
            <a:r>
              <a:rPr lang="en-GB" dirty="0" smtClean="0">
                <a:hlinkClick r:id="rId3"/>
              </a:rPr>
              <a:t>Roberts </a:t>
            </a:r>
            <a:r>
              <a:rPr lang="en-GB" dirty="0">
                <a:hlinkClick r:id="rId3"/>
              </a:rPr>
              <a:t>et al. 2017 </a:t>
            </a:r>
            <a:r>
              <a:rPr lang="en-GB" dirty="0" smtClean="0">
                <a:hlinkClick r:id="rId3"/>
              </a:rPr>
              <a:t>JGR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Combine with surface radiation estimates (</a:t>
            </a:r>
            <a:r>
              <a:rPr lang="en-GB" u="sng" dirty="0">
                <a:hlinkClick r:id="rId4"/>
              </a:rPr>
              <a:t>Kato et </a:t>
            </a:r>
            <a:r>
              <a:rPr lang="en-GB" u="sng" dirty="0" smtClean="0">
                <a:hlinkClick r:id="rId4"/>
              </a:rPr>
              <a:t>al., 2018 J</a:t>
            </a:r>
            <a:r>
              <a:rPr lang="en-GB" u="sng" dirty="0">
                <a:hlinkClick r:id="rId4"/>
              </a:rPr>
              <a:t>. </a:t>
            </a:r>
            <a:r>
              <a:rPr lang="en-GB" u="sng" dirty="0" err="1">
                <a:hlinkClick r:id="rId4"/>
              </a:rPr>
              <a:t>Clim</a:t>
            </a:r>
            <a:r>
              <a:rPr lang="en-GB" dirty="0" smtClean="0"/>
              <a:t>) to investigate Southern Ocean biases (</a:t>
            </a:r>
            <a:r>
              <a:rPr lang="en-GB" dirty="0" smtClean="0">
                <a:hlinkClick r:id="rId5"/>
              </a:rPr>
              <a:t>Hyder et al. 2018 Nature </a:t>
            </a:r>
            <a:r>
              <a:rPr lang="en-GB" dirty="0" err="1" smtClean="0">
                <a:hlinkClick r:id="rId5"/>
              </a:rPr>
              <a:t>Comms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6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8" t="-1899" r="46596" b="48736"/>
          <a:stretch/>
        </p:blipFill>
        <p:spPr>
          <a:xfrm>
            <a:off x="-252536" y="2780928"/>
            <a:ext cx="4939288" cy="4032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647D1D-A83D-4614-8442-1CB7BF645F8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"/>
          <a:stretch/>
        </p:blipFill>
        <p:spPr bwMode="auto">
          <a:xfrm>
            <a:off x="4475376" y="3284984"/>
            <a:ext cx="463312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2987824" y="5589240"/>
            <a:ext cx="1656184" cy="144016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148064" y="30689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Zonal wind max latitude bias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7915" y="6048095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Hyder et al. 2018 </a:t>
            </a:r>
          </a:p>
        </p:txBody>
      </p:sp>
      <p:pic>
        <p:nvPicPr>
          <p:cNvPr id="13" name="Picture 2" descr="Hiatus in surface warming and the upper-ocean heat budget.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6" t="12913" b="30278"/>
          <a:stretch/>
        </p:blipFill>
        <p:spPr bwMode="auto">
          <a:xfrm>
            <a:off x="6948264" y="40498"/>
            <a:ext cx="1945180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99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00" y="301447"/>
            <a:ext cx="8280000" cy="463257"/>
          </a:xfrm>
        </p:spPr>
        <p:txBody>
          <a:bodyPr/>
          <a:lstStyle/>
          <a:p>
            <a:r>
              <a:rPr lang="en-GB" sz="2800" dirty="0" smtClean="0"/>
              <a:t>Trends in Net Fluxes 1985-2014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736" y="1600200"/>
            <a:ext cx="2516063" cy="4525963"/>
          </a:xfrm>
        </p:spPr>
        <p:txBody>
          <a:bodyPr/>
          <a:lstStyle/>
          <a:p>
            <a:r>
              <a:rPr lang="en-GB" sz="1800" dirty="0" smtClean="0"/>
              <a:t>Contrasting changes in AMIP &amp; observed surface fluxes into warming slowdown (</a:t>
            </a:r>
            <a:r>
              <a:rPr lang="en-GB" sz="1800" dirty="0" smtClean="0">
                <a:solidFill>
                  <a:srgbClr val="000000"/>
                </a:solidFill>
                <a:hlinkClick r:id="rId2"/>
              </a:rPr>
              <a:t>Liu </a:t>
            </a:r>
            <a:r>
              <a:rPr lang="en-GB" sz="1800" dirty="0">
                <a:solidFill>
                  <a:srgbClr val="000000"/>
                </a:solidFill>
                <a:hlinkClick r:id="rId2"/>
              </a:rPr>
              <a:t>et </a:t>
            </a:r>
            <a:r>
              <a:rPr lang="en-GB" sz="1800" dirty="0" smtClean="0">
                <a:solidFill>
                  <a:srgbClr val="000000"/>
                </a:solidFill>
                <a:hlinkClick r:id="rId2"/>
              </a:rPr>
              <a:t>al., 2015 JGR</a:t>
            </a:r>
            <a:r>
              <a:rPr lang="en-GB" sz="1800" dirty="0" smtClean="0">
                <a:solidFill>
                  <a:srgbClr val="000000"/>
                </a:solidFill>
              </a:rPr>
              <a:t>)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ym typeface="Wingdings" panose="05000000000000000000" pitchFamily="2" charset="2"/>
              </a:rPr>
              <a:t> </a:t>
            </a:r>
            <a:r>
              <a:rPr lang="en-GB" sz="1800" dirty="0" smtClean="0"/>
              <a:t>Also for prelim AMIP6</a:t>
            </a:r>
          </a:p>
          <a:p>
            <a:r>
              <a:rPr lang="en-GB" sz="1800" dirty="0" smtClean="0"/>
              <a:t>Cloud feedbacks in E Pacific identified as important (</a:t>
            </a:r>
            <a:r>
              <a:rPr lang="en-GB" sz="1800" dirty="0">
                <a:hlinkClick r:id="rId3"/>
              </a:rPr>
              <a:t>Zhou et </a:t>
            </a:r>
            <a:r>
              <a:rPr lang="en-GB" sz="1800" dirty="0" smtClean="0">
                <a:hlinkClick r:id="rId3"/>
              </a:rPr>
              <a:t>al., 2016 </a:t>
            </a:r>
            <a:r>
              <a:rPr lang="en-GB" sz="1800" dirty="0">
                <a:hlinkClick r:id="rId3"/>
              </a:rPr>
              <a:t>Nature </a:t>
            </a:r>
            <a:r>
              <a:rPr lang="en-GB" sz="1800" dirty="0" err="1" smtClean="0">
                <a:hlinkClick r:id="rId3"/>
              </a:rPr>
              <a:t>Geosci</a:t>
            </a:r>
            <a:r>
              <a:rPr lang="en-GB" sz="1800" dirty="0" smtClean="0"/>
              <a:t>)</a:t>
            </a:r>
          </a:p>
          <a:p>
            <a:r>
              <a:rPr lang="en-GB" sz="1800" dirty="0"/>
              <a:t>S</a:t>
            </a:r>
            <a:r>
              <a:rPr lang="en-GB" sz="1800" dirty="0" smtClean="0"/>
              <a:t>urface evaporation increases contribute at surface (</a:t>
            </a:r>
            <a:r>
              <a:rPr lang="en-GB" sz="1800" dirty="0" smtClean="0">
                <a:hlinkClick r:id="rId4"/>
              </a:rPr>
              <a:t>Liu </a:t>
            </a:r>
            <a:r>
              <a:rPr lang="en-GB" sz="1800" dirty="0">
                <a:hlinkClick r:id="rId4"/>
              </a:rPr>
              <a:t>&amp; </a:t>
            </a:r>
            <a:r>
              <a:rPr lang="en-GB" sz="1800" dirty="0" smtClean="0">
                <a:hlinkClick r:id="rId4"/>
              </a:rPr>
              <a:t>Allan, 2018 </a:t>
            </a:r>
            <a:r>
              <a:rPr lang="en-GB" sz="1800" dirty="0">
                <a:hlinkClick r:id="rId4"/>
              </a:rPr>
              <a:t>J. </a:t>
            </a:r>
            <a:r>
              <a:rPr lang="en-GB" sz="1800" dirty="0" err="1" smtClean="0">
                <a:hlinkClick r:id="rId4"/>
              </a:rPr>
              <a:t>Clim</a:t>
            </a:r>
            <a:r>
              <a:rPr lang="en-GB" sz="1800" dirty="0" smtClean="0"/>
              <a:t>; </a:t>
            </a:r>
            <a:r>
              <a:rPr lang="fr-FR" sz="1800" dirty="0">
                <a:hlinkClick r:id="rId5"/>
              </a:rPr>
              <a:t>Hu et al. </a:t>
            </a:r>
            <a:r>
              <a:rPr lang="fr-FR" sz="1800" dirty="0" smtClean="0">
                <a:hlinkClick r:id="rId5"/>
              </a:rPr>
              <a:t>2018 </a:t>
            </a:r>
            <a:r>
              <a:rPr lang="fr-FR" sz="1800" dirty="0">
                <a:hlinkClick r:id="rId5"/>
              </a:rPr>
              <a:t>Clim. Dyn.</a:t>
            </a:r>
            <a:r>
              <a:rPr lang="en-GB" sz="1800" dirty="0" smtClean="0"/>
              <a:t>)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6C144-8C7D-413F-9A76-F6CCE4ADD30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6693"/>
            <a:ext cx="5991225" cy="4752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117361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+mn-lt"/>
              </a:rPr>
              <a:t>Top of atmosphere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                    Surface</a:t>
            </a:r>
          </a:p>
        </p:txBody>
      </p:sp>
    </p:spTree>
    <p:extLst>
      <p:ext uri="{BB962C8B-B14F-4D97-AF65-F5344CB8AC3E}">
        <p14:creationId xmlns:p14="http://schemas.microsoft.com/office/powerpoint/2010/main" val="34528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02" y="643176"/>
            <a:ext cx="4792278" cy="828000"/>
          </a:xfrm>
        </p:spPr>
        <p:txBody>
          <a:bodyPr/>
          <a:lstStyle/>
          <a:p>
            <a:r>
              <a:rPr lang="en-GB" sz="2800" dirty="0" smtClean="0"/>
              <a:t>Land/Ocean</a:t>
            </a:r>
            <a:r>
              <a:rPr lang="en-GB" sz="2800" dirty="0"/>
              <a:t> </a:t>
            </a:r>
            <a:r>
              <a:rPr lang="en-GB" sz="2800" dirty="0" smtClean="0"/>
              <a:t>Energy </a:t>
            </a:r>
            <a:br>
              <a:rPr lang="en-GB" sz="2800" dirty="0" smtClean="0"/>
            </a:br>
            <a:r>
              <a:rPr lang="en-GB" sz="2800" dirty="0" smtClean="0"/>
              <a:t>transport </a:t>
            </a:r>
            <a:r>
              <a:rPr lang="en-GB" sz="2800" dirty="0"/>
              <a:t>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8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1"/>
          <a:stretch/>
        </p:blipFill>
        <p:spPr>
          <a:xfrm>
            <a:off x="611560" y="2947112"/>
            <a:ext cx="8138825" cy="300216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83"/>
          <a:stretch/>
        </p:blipFill>
        <p:spPr>
          <a:xfrm>
            <a:off x="4788024" y="332656"/>
            <a:ext cx="3916776" cy="22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22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" y="958867"/>
            <a:ext cx="4986961" cy="56384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9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859339" cy="33147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7884"/>
            <a:ext cx="3853810" cy="26170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24800" y="44624"/>
            <a:ext cx="4792278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Estimated Variability</a:t>
            </a:r>
          </a:p>
          <a:p>
            <a:r>
              <a:rPr lang="en-GB" sz="2400" kern="0" dirty="0" smtClean="0"/>
              <a:t>In Energy Transports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962532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21906</TotalTime>
  <Words>1920</Words>
  <Application>Microsoft Office PowerPoint</Application>
  <PresentationFormat>On-screen Show (4:3)</PresentationFormat>
  <Paragraphs>218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AngsanaUPC</vt:lpstr>
      <vt:lpstr>Arial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Wingdings</vt:lpstr>
      <vt:lpstr>UoR Theme</vt:lpstr>
      <vt:lpstr>Global to regional manifestation of Earth's energy imbalance</vt:lpstr>
      <vt:lpstr>Recent global climate variability</vt:lpstr>
      <vt:lpstr>Recent global climate variability</vt:lpstr>
      <vt:lpstr>EEI Reconstructions</vt:lpstr>
      <vt:lpstr>PowerPoint Presentation</vt:lpstr>
      <vt:lpstr>Interpreting Variability &amp; Bias Using  Ocean Mixed Layer Energy Balance</vt:lpstr>
      <vt:lpstr>Trends in Net Fluxes 1985-2014</vt:lpstr>
      <vt:lpstr>Land/Ocean Energy  transport Estimate</vt:lpstr>
      <vt:lpstr>PowerPoint Presentation</vt:lpstr>
      <vt:lpstr>Ocean heat transport 26oN</vt:lpstr>
      <vt:lpstr>Summary &amp; Questions</vt:lpstr>
      <vt:lpstr>PowerPoint Presentation</vt:lpstr>
      <vt:lpstr>Notes</vt:lpstr>
      <vt:lpstr>Outstanding questions</vt:lpstr>
      <vt:lpstr>PowerPoint Presentation</vt:lpstr>
      <vt:lpstr>PowerPoint Presentation</vt:lpstr>
      <vt:lpstr>New global surface flux estimates</vt:lpstr>
      <vt:lpstr>regional Changes &amp; Feedbacks</vt:lpstr>
      <vt:lpstr>Ocean mixed layer energy budget</vt:lpstr>
      <vt:lpstr>Evaluation of model  biases in surface flux</vt:lpstr>
      <vt:lpstr>Improved understanding  of volcanic aerosol  effects on climate</vt:lpstr>
      <vt:lpstr>Did global warming go on holiday?</vt:lpstr>
      <vt:lpstr>Inferred ocean heat transport@26oN</vt:lpstr>
      <vt:lpstr>PowerPoint Presentation</vt:lpstr>
    </vt:vector>
  </TitlesOfParts>
  <Company>ESSC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 Allan</cp:lastModifiedBy>
  <cp:revision>1986</cp:revision>
  <cp:lastPrinted>2015-06-08T13:57:33Z</cp:lastPrinted>
  <dcterms:created xsi:type="dcterms:W3CDTF">2001-08-31T10:10:14Z</dcterms:created>
  <dcterms:modified xsi:type="dcterms:W3CDTF">2018-11-12T19:20:35Z</dcterms:modified>
</cp:coreProperties>
</file>