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15" r:id="rId1"/>
    <p:sldMasterId id="2147483830" r:id="rId2"/>
    <p:sldMasterId id="2147483862" r:id="rId3"/>
    <p:sldMasterId id="2147483883" r:id="rId4"/>
  </p:sldMasterIdLst>
  <p:notesMasterIdLst>
    <p:notesMasterId r:id="rId29"/>
  </p:notesMasterIdLst>
  <p:handoutMasterIdLst>
    <p:handoutMasterId r:id="rId30"/>
  </p:handoutMasterIdLst>
  <p:sldIdLst>
    <p:sldId id="1143" r:id="rId5"/>
    <p:sldId id="1200" r:id="rId6"/>
    <p:sldId id="1201" r:id="rId7"/>
    <p:sldId id="1158" r:id="rId8"/>
    <p:sldId id="1190" r:id="rId9"/>
    <p:sldId id="1188" r:id="rId10"/>
    <p:sldId id="1198" r:id="rId11"/>
    <p:sldId id="1145" r:id="rId12"/>
    <p:sldId id="1191" r:id="rId13"/>
    <p:sldId id="1192" r:id="rId14"/>
    <p:sldId id="1199" r:id="rId15"/>
    <p:sldId id="1086" r:id="rId16"/>
    <p:sldId id="1189" r:id="rId17"/>
    <p:sldId id="1094" r:id="rId18"/>
    <p:sldId id="1187" r:id="rId19"/>
    <p:sldId id="1113" r:id="rId20"/>
    <p:sldId id="1165" r:id="rId21"/>
    <p:sldId id="1170" r:id="rId22"/>
    <p:sldId id="1171" r:id="rId23"/>
    <p:sldId id="1194" r:id="rId24"/>
    <p:sldId id="1195" r:id="rId25"/>
    <p:sldId id="1196" r:id="rId26"/>
    <p:sldId id="1197" r:id="rId27"/>
    <p:sldId id="1173" r:id="rId28"/>
  </p:sldIdLst>
  <p:sldSz cx="9144000" cy="6858000" type="screen4x3"/>
  <p:notesSz cx="6745288" cy="9713913"/>
  <p:defaultTextStyle>
    <a:defPPr>
      <a:defRPr lang="en-GB"/>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33B5"/>
    <a:srgbClr val="FF5050"/>
    <a:srgbClr val="DD6AE0"/>
    <a:srgbClr val="FF7C80"/>
    <a:srgbClr val="A46202"/>
    <a:srgbClr val="006699"/>
    <a:srgbClr val="FF0066"/>
    <a:srgbClr val="66FF33"/>
    <a:srgbClr val="9933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91" autoAdjust="0"/>
    <p:restoredTop sz="87333" autoAdjust="0"/>
  </p:normalViewPr>
  <p:slideViewPr>
    <p:cSldViewPr>
      <p:cViewPr varScale="1">
        <p:scale>
          <a:sx n="66" d="100"/>
          <a:sy n="66" d="100"/>
        </p:scale>
        <p:origin x="499"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8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eaLnBrk="0" hangingPunct="0">
              <a:defRPr sz="1200" smtClean="0">
                <a:latin typeface="Times New Roman" pitchFamily="18" charset="0"/>
              </a:defRPr>
            </a:lvl1pPr>
          </a:lstStyle>
          <a:p>
            <a:pPr>
              <a:defRPr/>
            </a:pPr>
            <a:endParaRPr lang="en-GB"/>
          </a:p>
        </p:txBody>
      </p:sp>
      <p:sp>
        <p:nvSpPr>
          <p:cNvPr id="4099" name="Rectangle 3"/>
          <p:cNvSpPr>
            <a:spLocks noGrp="1" noChangeArrowheads="1"/>
          </p:cNvSpPr>
          <p:nvPr>
            <p:ph type="dt" sz="quarter" idx="1"/>
          </p:nvPr>
        </p:nvSpPr>
        <p:spPr bwMode="auto">
          <a:xfrm>
            <a:off x="3810000" y="0"/>
            <a:ext cx="29718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0" hangingPunct="0">
              <a:defRPr sz="1200" smtClean="0">
                <a:latin typeface="Times New Roman" pitchFamily="18" charset="0"/>
              </a:defRPr>
            </a:lvl1pPr>
          </a:lstStyle>
          <a:p>
            <a:pPr>
              <a:defRPr/>
            </a:pPr>
            <a:endParaRPr lang="en-GB"/>
          </a:p>
        </p:txBody>
      </p:sp>
      <p:sp>
        <p:nvSpPr>
          <p:cNvPr id="4100" name="Rectangle 4"/>
          <p:cNvSpPr>
            <a:spLocks noGrp="1" noChangeArrowheads="1"/>
          </p:cNvSpPr>
          <p:nvPr>
            <p:ph type="ftr" sz="quarter" idx="2"/>
          </p:nvPr>
        </p:nvSpPr>
        <p:spPr bwMode="auto">
          <a:xfrm>
            <a:off x="0" y="9220200"/>
            <a:ext cx="28956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l" eaLnBrk="0" hangingPunct="0">
              <a:defRPr sz="1200" smtClean="0">
                <a:latin typeface="Times New Roman" pitchFamily="18" charset="0"/>
              </a:defRPr>
            </a:lvl1pPr>
          </a:lstStyle>
          <a:p>
            <a:pPr>
              <a:defRPr/>
            </a:pPr>
            <a:endParaRPr lang="en-GB"/>
          </a:p>
        </p:txBody>
      </p:sp>
      <p:sp>
        <p:nvSpPr>
          <p:cNvPr id="4101" name="Rectangle 5"/>
          <p:cNvSpPr>
            <a:spLocks noGrp="1" noChangeArrowheads="1"/>
          </p:cNvSpPr>
          <p:nvPr>
            <p:ph type="sldNum" sz="quarter" idx="3"/>
          </p:nvPr>
        </p:nvSpPr>
        <p:spPr bwMode="auto">
          <a:xfrm>
            <a:off x="3810000" y="9220200"/>
            <a:ext cx="29718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0" hangingPunct="0">
              <a:defRPr sz="1200" smtClean="0">
                <a:latin typeface="Times New Roman" pitchFamily="18" charset="0"/>
              </a:defRPr>
            </a:lvl1pPr>
          </a:lstStyle>
          <a:p>
            <a:pPr>
              <a:defRPr/>
            </a:pPr>
            <a:fld id="{21D6F5EF-70D5-42F0-8202-762E13637E8F}" type="slidenum">
              <a:rPr lang="en-GB"/>
              <a:pPr>
                <a:defRPr/>
              </a:pPr>
              <a:t>‹#›</a:t>
            </a:fld>
            <a:endParaRPr lang="en-GB"/>
          </a:p>
        </p:txBody>
      </p:sp>
    </p:spTree>
    <p:extLst>
      <p:ext uri="{BB962C8B-B14F-4D97-AF65-F5344CB8AC3E}">
        <p14:creationId xmlns:p14="http://schemas.microsoft.com/office/powerpoint/2010/main" val="16952816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smtClean="0">
                <a:latin typeface="Times New Roman" pitchFamily="18" charset="0"/>
              </a:defRPr>
            </a:lvl1pPr>
          </a:lstStyle>
          <a:p>
            <a:pPr>
              <a:defRPr/>
            </a:pPr>
            <a:endParaRPr lang="en-GB"/>
          </a:p>
        </p:txBody>
      </p:sp>
      <p:sp>
        <p:nvSpPr>
          <p:cNvPr id="33795" name="Rectangle 3"/>
          <p:cNvSpPr>
            <a:spLocks noGrp="1" noChangeArrowheads="1"/>
          </p:cNvSpPr>
          <p:nvPr>
            <p:ph type="dt" idx="1"/>
          </p:nvPr>
        </p:nvSpPr>
        <p:spPr bwMode="auto">
          <a:xfrm>
            <a:off x="38100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Times New Roman" pitchFamily="18" charset="0"/>
              </a:defRPr>
            </a:lvl1pPr>
          </a:lstStyle>
          <a:p>
            <a:pPr>
              <a:defRPr/>
            </a:pPr>
            <a:endParaRPr lang="en-GB"/>
          </a:p>
        </p:txBody>
      </p:sp>
      <p:sp>
        <p:nvSpPr>
          <p:cNvPr id="6148" name="Rectangle 4"/>
          <p:cNvSpPr>
            <a:spLocks noGrp="1" noRot="1" noChangeAspect="1" noChangeArrowheads="1" noTextEdit="1"/>
          </p:cNvSpPr>
          <p:nvPr>
            <p:ph type="sldImg" idx="2"/>
          </p:nvPr>
        </p:nvSpPr>
        <p:spPr bwMode="auto">
          <a:xfrm>
            <a:off x="1004888" y="762000"/>
            <a:ext cx="4775200" cy="3581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7" name="Rectangle 5"/>
          <p:cNvSpPr>
            <a:spLocks noGrp="1" noChangeArrowheads="1"/>
          </p:cNvSpPr>
          <p:nvPr>
            <p:ph type="body" sz="quarter" idx="3"/>
          </p:nvPr>
        </p:nvSpPr>
        <p:spPr bwMode="auto">
          <a:xfrm>
            <a:off x="914400" y="4648200"/>
            <a:ext cx="495300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3798" name="Rectangle 6"/>
          <p:cNvSpPr>
            <a:spLocks noGrp="1" noChangeArrowheads="1"/>
          </p:cNvSpPr>
          <p:nvPr>
            <p:ph type="ftr" sz="quarter" idx="4"/>
          </p:nvPr>
        </p:nvSpPr>
        <p:spPr bwMode="auto">
          <a:xfrm>
            <a:off x="0" y="9220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smtClean="0">
                <a:latin typeface="Times New Roman" pitchFamily="18" charset="0"/>
              </a:defRPr>
            </a:lvl1pPr>
          </a:lstStyle>
          <a:p>
            <a:pPr>
              <a:defRPr/>
            </a:pPr>
            <a:endParaRPr lang="en-GB"/>
          </a:p>
        </p:txBody>
      </p:sp>
      <p:sp>
        <p:nvSpPr>
          <p:cNvPr id="33799" name="Rectangle 7"/>
          <p:cNvSpPr>
            <a:spLocks noGrp="1" noChangeArrowheads="1"/>
          </p:cNvSpPr>
          <p:nvPr>
            <p:ph type="sldNum" sz="quarter" idx="5"/>
          </p:nvPr>
        </p:nvSpPr>
        <p:spPr bwMode="auto">
          <a:xfrm>
            <a:off x="3810000" y="92202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Times New Roman" pitchFamily="18" charset="0"/>
              </a:defRPr>
            </a:lvl1pPr>
          </a:lstStyle>
          <a:p>
            <a:pPr>
              <a:defRPr/>
            </a:pPr>
            <a:fld id="{D5A4170C-8AB0-46D3-924B-94720B1EC4EF}" type="slidenum">
              <a:rPr lang="en-GB"/>
              <a:pPr>
                <a:defRPr/>
              </a:pPr>
              <a:t>‹#›</a:t>
            </a:fld>
            <a:endParaRPr lang="en-GB"/>
          </a:p>
        </p:txBody>
      </p:sp>
    </p:spTree>
    <p:extLst>
      <p:ext uri="{BB962C8B-B14F-4D97-AF65-F5344CB8AC3E}">
        <p14:creationId xmlns:p14="http://schemas.microsoft.com/office/powerpoint/2010/main" val="410617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9E6F76-D373-48AA-88C0-1E8B9AC7969B}" type="slidenum">
              <a:rPr lang="en-GB" smtClean="0"/>
              <a:t>7</a:t>
            </a:fld>
            <a:endParaRPr lang="en-GB"/>
          </a:p>
        </p:txBody>
      </p:sp>
    </p:spTree>
    <p:extLst>
      <p:ext uri="{BB962C8B-B14F-4D97-AF65-F5344CB8AC3E}">
        <p14:creationId xmlns:p14="http://schemas.microsoft.com/office/powerpoint/2010/main" val="608584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solidFill>
                  <a:srgbClr val="000000"/>
                </a:solidFill>
                <a:latin typeface="Times New Roman" panose="02020603050405020304" pitchFamily="18" charset="0"/>
              </a:rPr>
              <a:t>(a) Updated observations of energy flows between ocean and land regions in the climate system in </a:t>
            </a:r>
            <a:r>
              <a:rPr lang="en-GB" dirty="0" err="1">
                <a:solidFill>
                  <a:srgbClr val="000000"/>
                </a:solidFill>
                <a:latin typeface="Times New Roman" panose="02020603050405020304" pitchFamily="18" charset="0"/>
              </a:rPr>
              <a:t>petawatts</a:t>
            </a:r>
            <a:r>
              <a:rPr lang="en-GB" dirty="0">
                <a:solidFill>
                  <a:srgbClr val="000000"/>
                </a:solidFill>
                <a:latin typeface="Times New Roman" panose="02020603050405020304" pitchFamily="18" charset="0"/>
              </a:rPr>
              <a:t> (PW) over 2006–2013. TOA radiative flux is from CERES EBAF 4.0 anchored to 0.71 Wm</a:t>
            </a:r>
            <a:r>
              <a:rPr lang="en-GB" sz="900" dirty="0">
                <a:solidFill>
                  <a:srgbClr val="000000"/>
                </a:solidFill>
                <a:latin typeface="Times New Roman" panose="02020603050405020304" pitchFamily="18" charset="0"/>
              </a:rPr>
              <a:t>-2 </a:t>
            </a:r>
            <a:r>
              <a:rPr lang="en-GB" dirty="0">
                <a:solidFill>
                  <a:srgbClr val="000000"/>
                </a:solidFill>
                <a:latin typeface="Times New Roman" panose="02020603050405020304" pitchFamily="18" charset="0"/>
              </a:rPr>
              <a:t>(0.36 PW) over 2006–2013. (b) Time series of the transport from ocean to land, together with the MEI index which is divided by 10 and shifted up to match the transport. The five year mean transports are displayed at the top. </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D5A4170C-8AB0-46D3-924B-94720B1EC4EF}" type="slidenum">
              <a:rPr lang="en-GB" smtClean="0"/>
              <a:pPr>
                <a:defRPr/>
              </a:pPr>
              <a:t>9</a:t>
            </a:fld>
            <a:endParaRPr lang="en-GB"/>
          </a:p>
        </p:txBody>
      </p:sp>
    </p:spTree>
    <p:extLst>
      <p:ext uri="{BB962C8B-B14F-4D97-AF65-F5344CB8AC3E}">
        <p14:creationId xmlns:p14="http://schemas.microsoft.com/office/powerpoint/2010/main" val="1036252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solidFill>
                  <a:srgbClr val="000000"/>
                </a:solidFill>
                <a:latin typeface="Times New Roman" panose="02020603050405020304" pitchFamily="18" charset="0"/>
              </a:rPr>
              <a:t>Time series of global meridional transports at 30</a:t>
            </a:r>
            <a:r>
              <a:rPr lang="en-GB" sz="900" dirty="0">
                <a:solidFill>
                  <a:srgbClr val="000000"/>
                </a:solidFill>
                <a:latin typeface="Times New Roman" panose="02020603050405020304" pitchFamily="18" charset="0"/>
              </a:rPr>
              <a:t>◦</a:t>
            </a:r>
            <a:r>
              <a:rPr lang="en-GB" dirty="0">
                <a:solidFill>
                  <a:srgbClr val="000000"/>
                </a:solidFill>
                <a:latin typeface="Times New Roman" panose="02020603050405020304" pitchFamily="18" charset="0"/>
              </a:rPr>
              <a:t>N, equator and 30</a:t>
            </a:r>
            <a:r>
              <a:rPr lang="en-GB" sz="900" dirty="0">
                <a:solidFill>
                  <a:srgbClr val="000000"/>
                </a:solidFill>
                <a:latin typeface="Times New Roman" panose="02020603050405020304" pitchFamily="18" charset="0"/>
              </a:rPr>
              <a:t>◦</a:t>
            </a:r>
            <a:r>
              <a:rPr lang="en-GB" dirty="0">
                <a:solidFill>
                  <a:srgbClr val="000000"/>
                </a:solidFill>
                <a:latin typeface="Times New Roman" panose="02020603050405020304" pitchFamily="18" charset="0"/>
              </a:rPr>
              <a:t>S in ocean (left column) and atmosphere (right column). Contributions of net surface energy flux and heat storage integrated from the north pole to oceanic transport are also plotted. Heat storage contribution and MEI index are all adjusted up and down for clarity. </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D5A4170C-8AB0-46D3-924B-94720B1EC4EF}" type="slidenum">
              <a:rPr lang="en-GB" smtClean="0"/>
              <a:pPr>
                <a:defRPr/>
              </a:pPr>
              <a:t>10</a:t>
            </a:fld>
            <a:endParaRPr lang="en-GB"/>
          </a:p>
        </p:txBody>
      </p:sp>
    </p:spTree>
    <p:extLst>
      <p:ext uri="{BB962C8B-B14F-4D97-AF65-F5344CB8AC3E}">
        <p14:creationId xmlns:p14="http://schemas.microsoft.com/office/powerpoint/2010/main" val="3426795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lots of new results focussing on the slower rates of surface warming and associated unusual climatic conditions at the beginning of the 21</a:t>
            </a:r>
            <a:r>
              <a:rPr lang="en-GB" baseline="30000" dirty="0"/>
              <a:t>st</a:t>
            </a:r>
            <a:r>
              <a:rPr lang="en-GB" dirty="0"/>
              <a:t> century (see DEEP-C website: http://www.met.reading.ac.uk/~sgs02rpa/research/DEEP-C.html#PAPERS).</a:t>
            </a:r>
          </a:p>
        </p:txBody>
      </p:sp>
      <p:sp>
        <p:nvSpPr>
          <p:cNvPr id="4" name="Slide Number Placeholder 3"/>
          <p:cNvSpPr>
            <a:spLocks noGrp="1"/>
          </p:cNvSpPr>
          <p:nvPr>
            <p:ph type="sldNum" sz="quarter" idx="10"/>
          </p:nvPr>
        </p:nvSpPr>
        <p:spPr/>
        <p:txBody>
          <a:bodyPr/>
          <a:lstStyle/>
          <a:p>
            <a:pPr>
              <a:defRPr/>
            </a:pPr>
            <a:fld id="{D5A4170C-8AB0-46D3-924B-94720B1EC4EF}" type="slidenum">
              <a:rPr lang="en-GB" smtClean="0"/>
              <a:pPr>
                <a:defRPr/>
              </a:pPr>
              <a:t>14</a:t>
            </a:fld>
            <a:endParaRPr lang="en-GB"/>
          </a:p>
        </p:txBody>
      </p:sp>
    </p:spTree>
    <p:extLst>
      <p:ext uri="{BB962C8B-B14F-4D97-AF65-F5344CB8AC3E}">
        <p14:creationId xmlns:p14="http://schemas.microsoft.com/office/powerpoint/2010/main" val="3652130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9E6F76-D373-48AA-88C0-1E8B9AC7969B}" type="slidenum">
              <a:rPr lang="en-GB" smtClean="0"/>
              <a:t>16</a:t>
            </a:fld>
            <a:endParaRPr lang="en-GB"/>
          </a:p>
        </p:txBody>
      </p:sp>
    </p:spTree>
    <p:extLst>
      <p:ext uri="{BB962C8B-B14F-4D97-AF65-F5344CB8AC3E}">
        <p14:creationId xmlns:p14="http://schemas.microsoft.com/office/powerpoint/2010/main" val="648901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3" Type="http://schemas.openxmlformats.org/officeDocument/2006/relationships/image" Target="../media/image7.jp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3" Type="http://schemas.openxmlformats.org/officeDocument/2006/relationships/image" Target="../media/image7.jp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solidFill>
                  <a:srgbClr val="50535A"/>
                </a:solidFill>
              </a:rPr>
              <a:pPr/>
              <a:t>‹#›</a:t>
            </a:fld>
            <a:endParaRPr lang="en-GB" altLang="en-US">
              <a:solidFill>
                <a:srgbClr val="50535A"/>
              </a:solidFill>
            </a:endParaRPr>
          </a:p>
        </p:txBody>
      </p:sp>
      <p:sp>
        <p:nvSpPr>
          <p:cNvPr id="6" name="Content Placeholder 2"/>
          <p:cNvSpPr>
            <a:spLocks noGrp="1"/>
          </p:cNvSpPr>
          <p:nvPr>
            <p:ph idx="11"/>
          </p:nvPr>
        </p:nvSpPr>
        <p:spPr>
          <a:xfrm>
            <a:off x="424800" y="2214000"/>
            <a:ext cx="3888000" cy="4320000"/>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12"/>
          </p:nvPr>
        </p:nvSpPr>
        <p:spPr>
          <a:xfrm>
            <a:off x="4581327" y="2214000"/>
            <a:ext cx="3888000" cy="4320000"/>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26071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5" name="TextBox 4"/>
          <p:cNvSpPr txBox="1">
            <a:spLocks noChangeArrowheads="1"/>
          </p:cNvSpPr>
          <p:nvPr userDrawn="1"/>
        </p:nvSpPr>
        <p:spPr bwMode="auto">
          <a:xfrm>
            <a:off x="-238125"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a:r>
              <a:rPr lang="en-GB" altLang="en-US" sz="15000" dirty="0">
                <a:solidFill>
                  <a:srgbClr val="50535A"/>
                </a:solidFill>
                <a:latin typeface="Effra Bold"/>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a:t>Click icon to add picture</a:t>
            </a:r>
            <a:endParaRPr lang="en-GB" dirty="0"/>
          </a:p>
        </p:txBody>
      </p:sp>
      <p:sp>
        <p:nvSpPr>
          <p:cNvPr id="11" name="Text Placeholder 10"/>
          <p:cNvSpPr>
            <a:spLocks noGrp="1"/>
          </p:cNvSpPr>
          <p:nvPr>
            <p:ph type="body" sz="quarter" idx="14" hasCustomPrompt="1"/>
          </p:nvPr>
        </p:nvSpPr>
        <p:spPr>
          <a:xfrm>
            <a:off x="251520" y="3794864"/>
            <a:ext cx="2304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a:t>Education is</a:t>
            </a:r>
            <a:endParaRPr lang="en-GB" dirty="0"/>
          </a:p>
        </p:txBody>
      </p:sp>
      <p:sp>
        <p:nvSpPr>
          <p:cNvPr id="12" name="Text Placeholder 10"/>
          <p:cNvSpPr>
            <a:spLocks noGrp="1"/>
          </p:cNvSpPr>
          <p:nvPr>
            <p:ph type="body" sz="quarter" idx="15" hasCustomPrompt="1"/>
          </p:nvPr>
        </p:nvSpPr>
        <p:spPr>
          <a:xfrm>
            <a:off x="251520" y="5857878"/>
            <a:ext cx="6984776"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339421718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407163264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301756793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accent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56317048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accent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8884869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tx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6085864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accent1"/>
                </a:solidFill>
              </a:defRPr>
            </a:lvl1pPr>
          </a:lstStyle>
          <a:p>
            <a:r>
              <a:rPr lang="en-US"/>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184121065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267342887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219135561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accent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64743538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solidFill>
                  <a:srgbClr val="50535A"/>
                </a:solidFill>
              </a:rPr>
              <a:pPr/>
              <a:t>‹#›</a:t>
            </a:fld>
            <a:endParaRPr lang="en-GB" altLang="en-US">
              <a:solidFill>
                <a:srgbClr val="50535A"/>
              </a:solidFill>
            </a:endParaRPr>
          </a:p>
        </p:txBody>
      </p:sp>
    </p:spTree>
    <p:extLst>
      <p:ext uri="{BB962C8B-B14F-4D97-AF65-F5344CB8AC3E}">
        <p14:creationId xmlns:p14="http://schemas.microsoft.com/office/powerpoint/2010/main" val="283813186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lgn="l">
              <a:defRPr/>
            </a:pPr>
            <a:endParaRPr lang="en-GB" sz="2000">
              <a:solidFill>
                <a:srgbClr val="000000"/>
              </a:solidFill>
              <a:latin typeface="Effra"/>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lgn="l">
              <a:defRPr/>
            </a:pPr>
            <a:endParaRPr lang="en-GB" sz="2000">
              <a:solidFill>
                <a:srgbClr val="000000"/>
              </a:solidFill>
              <a:latin typeface="Effra"/>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23068F-F456-4397-B194-A222F97D865E}" type="slidenum">
              <a:rPr lang="en-GB">
                <a:solidFill>
                  <a:srgbClr val="50535A"/>
                </a:solidFill>
              </a:rPr>
              <a:pPr>
                <a:defRPr/>
              </a:pPr>
              <a:t>‹#›</a:t>
            </a:fld>
            <a:endParaRPr lang="en-GB">
              <a:solidFill>
                <a:srgbClr val="50535A"/>
              </a:solidFill>
            </a:endParaRPr>
          </a:p>
        </p:txBody>
      </p:sp>
    </p:spTree>
    <p:extLst>
      <p:ext uri="{BB962C8B-B14F-4D97-AF65-F5344CB8AC3E}">
        <p14:creationId xmlns:p14="http://schemas.microsoft.com/office/powerpoint/2010/main" val="2354247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08AB62B-0FC4-4713-BBFC-824CFFB876A9}" type="slidenum">
              <a:rPr lang="en-GB"/>
              <a:pPr>
                <a:defRPr/>
              </a:pPr>
              <a:t>‹#›</a:t>
            </a:fld>
            <a:endParaRPr lang="en-GB"/>
          </a:p>
        </p:txBody>
      </p:sp>
    </p:spTree>
    <p:extLst>
      <p:ext uri="{BB962C8B-B14F-4D97-AF65-F5344CB8AC3E}">
        <p14:creationId xmlns:p14="http://schemas.microsoft.com/office/powerpoint/2010/main" val="3668539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244F944D-2272-47F7-8969-DDDA77676334}" type="slidenum">
              <a:rPr lang="en-GB">
                <a:solidFill>
                  <a:srgbClr val="FFFFFF"/>
                </a:solidFill>
              </a:rPr>
              <a:pPr/>
              <a:t>‹#›</a:t>
            </a:fld>
            <a:endParaRPr lang="en-GB" dirty="0">
              <a:solidFill>
                <a:srgbClr val="FFFFFF"/>
              </a:solidFill>
            </a:endParaRPr>
          </a:p>
        </p:txBody>
      </p:sp>
      <p:sp>
        <p:nvSpPr>
          <p:cNvPr id="7" name="Rectangle 6"/>
          <p:cNvSpPr/>
          <p:nvPr userDrawn="1"/>
        </p:nvSpPr>
        <p:spPr>
          <a:xfrm>
            <a:off x="611560" y="6429938"/>
            <a:ext cx="7308304" cy="397032"/>
          </a:xfrm>
          <a:prstGeom prst="rect">
            <a:avLst/>
          </a:prstGeom>
          <a:solidFill>
            <a:schemeClr val="bg1"/>
          </a:solidFill>
        </p:spPr>
        <p:txBody>
          <a:bodyPr wrap="square">
            <a:spAutoFit/>
          </a:bodyPr>
          <a:lstStyle/>
          <a:p>
            <a:pPr marL="342900" indent="-342900" algn="l">
              <a:lnSpc>
                <a:spcPct val="110000"/>
              </a:lnSpc>
              <a:spcBef>
                <a:spcPct val="20000"/>
              </a:spcBef>
              <a:defRPr/>
            </a:pPr>
            <a:r>
              <a:rPr lang="en-US" kern="0" dirty="0">
                <a:solidFill>
                  <a:srgbClr val="FFFFFF"/>
                </a:solidFill>
                <a:latin typeface="Rdg Vesta"/>
              </a:rPr>
              <a:t>	</a:t>
            </a:r>
            <a:r>
              <a:rPr lang="en-US" kern="0" dirty="0" err="1">
                <a:solidFill>
                  <a:srgbClr val="FFFFFF"/>
                </a:solidFill>
                <a:latin typeface="Rdg Vesta"/>
              </a:rPr>
              <a:t>RMetS</a:t>
            </a:r>
            <a:r>
              <a:rPr lang="en-US" kern="0" baseline="0" dirty="0">
                <a:solidFill>
                  <a:srgbClr val="FFFFFF"/>
                </a:solidFill>
                <a:latin typeface="Rdg Vesta"/>
              </a:rPr>
              <a:t> SE Meeting</a:t>
            </a:r>
            <a:r>
              <a:rPr lang="en-US" kern="0" dirty="0">
                <a:solidFill>
                  <a:srgbClr val="FFFFFF"/>
                </a:solidFill>
                <a:latin typeface="Rdg Vesta"/>
              </a:rPr>
              <a:t>, Reading</a:t>
            </a:r>
            <a:r>
              <a:rPr lang="en-US" kern="0" baseline="0" dirty="0">
                <a:solidFill>
                  <a:srgbClr val="FFFFFF"/>
                </a:solidFill>
                <a:latin typeface="Rdg Vesta"/>
              </a:rPr>
              <a:t> Town Hall</a:t>
            </a:r>
            <a:r>
              <a:rPr lang="en-US" kern="0" dirty="0">
                <a:solidFill>
                  <a:srgbClr val="FFFFFF"/>
                </a:solidFill>
                <a:latin typeface="Rdg Vesta"/>
              </a:rPr>
              <a:t>, 2014</a:t>
            </a:r>
            <a:endParaRPr lang="en-US" sz="1600" kern="0" dirty="0">
              <a:solidFill>
                <a:srgbClr val="FFFFFF"/>
              </a:solidFill>
              <a:latin typeface="Rdg Vesta"/>
            </a:endParaRPr>
          </a:p>
        </p:txBody>
      </p:sp>
    </p:spTree>
    <p:extLst>
      <p:ext uri="{BB962C8B-B14F-4D97-AF65-F5344CB8AC3E}">
        <p14:creationId xmlns:p14="http://schemas.microsoft.com/office/powerpoint/2010/main" val="69084686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244F944D-2272-47F7-8969-DDDA77676334}" type="slidenum">
              <a:rPr lang="en-GB">
                <a:solidFill>
                  <a:srgbClr val="FFFFFF"/>
                </a:solidFill>
              </a:rPr>
              <a:pPr/>
              <a:t>‹#›</a:t>
            </a:fld>
            <a:endParaRPr lang="en-GB" dirty="0">
              <a:solidFill>
                <a:srgbClr val="FFFFFF"/>
              </a:solidFill>
            </a:endParaRPr>
          </a:p>
        </p:txBody>
      </p:sp>
      <p:sp>
        <p:nvSpPr>
          <p:cNvPr id="7" name="Rectangle 6"/>
          <p:cNvSpPr/>
          <p:nvPr userDrawn="1"/>
        </p:nvSpPr>
        <p:spPr>
          <a:xfrm>
            <a:off x="611560" y="6429938"/>
            <a:ext cx="7308304" cy="397032"/>
          </a:xfrm>
          <a:prstGeom prst="rect">
            <a:avLst/>
          </a:prstGeom>
          <a:solidFill>
            <a:schemeClr val="bg1"/>
          </a:solidFill>
        </p:spPr>
        <p:txBody>
          <a:bodyPr wrap="square">
            <a:spAutoFit/>
          </a:bodyPr>
          <a:lstStyle/>
          <a:p>
            <a:pPr marL="342900" indent="-342900" algn="l">
              <a:lnSpc>
                <a:spcPct val="110000"/>
              </a:lnSpc>
              <a:spcBef>
                <a:spcPct val="20000"/>
              </a:spcBef>
              <a:defRPr/>
            </a:pPr>
            <a:r>
              <a:rPr lang="en-US" kern="0" dirty="0">
                <a:solidFill>
                  <a:srgbClr val="FFFFFF"/>
                </a:solidFill>
                <a:latin typeface="Rdg Vesta"/>
              </a:rPr>
              <a:t>	Year 12 Symposium, University of Reading, 2013</a:t>
            </a:r>
            <a:endParaRPr lang="en-US" sz="1600" kern="0" dirty="0">
              <a:solidFill>
                <a:srgbClr val="FFFFFF"/>
              </a:solidFill>
              <a:latin typeface="Rdg Vesta"/>
            </a:endParaRPr>
          </a:p>
        </p:txBody>
      </p:sp>
    </p:spTree>
    <p:extLst>
      <p:ext uri="{BB962C8B-B14F-4D97-AF65-F5344CB8AC3E}">
        <p14:creationId xmlns:p14="http://schemas.microsoft.com/office/powerpoint/2010/main" val="243283216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7" name="Picture 26"/>
          <p:cNvPicPr>
            <a:picLocks noChangeAspect="1"/>
          </p:cNvPicPr>
          <p:nvPr userDrawn="1"/>
        </p:nvPicPr>
        <p:blipFill>
          <a:blip r:embed="rId2"/>
          <a:stretch>
            <a:fillRect/>
          </a:stretch>
        </p:blipFill>
        <p:spPr>
          <a:xfrm>
            <a:off x="7516003" y="1"/>
            <a:ext cx="1627997" cy="332656"/>
          </a:xfrm>
          <a:prstGeom prst="rect">
            <a:avLst/>
          </a:prstGeom>
        </p:spPr>
      </p:pic>
      <p:grpSp>
        <p:nvGrpSpPr>
          <p:cNvPr id="6" name="Group 5"/>
          <p:cNvGrpSpPr/>
          <p:nvPr userDrawn="1"/>
        </p:nvGrpSpPr>
        <p:grpSpPr>
          <a:xfrm>
            <a:off x="539552" y="5846978"/>
            <a:ext cx="6845228" cy="880967"/>
            <a:chOff x="274693" y="5123435"/>
            <a:chExt cx="7026886" cy="982865"/>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693" y="5123435"/>
              <a:ext cx="1258471" cy="515585"/>
            </a:xfrm>
            <a:prstGeom prst="rect">
              <a:avLst/>
            </a:prstGeom>
          </p:spPr>
        </p:pic>
        <p:pic>
          <p:nvPicPr>
            <p:cNvPr id="5" name="Picture 4"/>
            <p:cNvPicPr>
              <a:picLocks noChangeAspect="1"/>
            </p:cNvPicPr>
            <p:nvPr userDrawn="1"/>
          </p:nvPicPr>
          <p:blipFill>
            <a:blip r:embed="rId4"/>
            <a:stretch>
              <a:fillRect/>
            </a:stretch>
          </p:blipFill>
          <p:spPr>
            <a:xfrm>
              <a:off x="3889265" y="5267547"/>
              <a:ext cx="937068" cy="384198"/>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05810" y="5206233"/>
              <a:ext cx="1382830" cy="331878"/>
            </a:xfrm>
            <a:prstGeom prst="rect">
              <a:avLst/>
            </a:prstGeom>
          </p:spPr>
        </p:pic>
        <p:pic>
          <p:nvPicPr>
            <p:cNvPr id="12" name="Picture 11"/>
            <p:cNvPicPr>
              <a:picLocks noChangeAspect="1"/>
            </p:cNvPicPr>
            <p:nvPr userDrawn="1"/>
          </p:nvPicPr>
          <p:blipFill>
            <a:blip r:embed="rId6"/>
            <a:stretch>
              <a:fillRect/>
            </a:stretch>
          </p:blipFill>
          <p:spPr>
            <a:xfrm>
              <a:off x="2270505" y="5701622"/>
              <a:ext cx="993190" cy="304579"/>
            </a:xfrm>
            <a:prstGeom prst="rect">
              <a:avLst/>
            </a:prstGeom>
          </p:spPr>
        </p:pic>
        <p:pic>
          <p:nvPicPr>
            <p:cNvPr id="13" name="Picture 12"/>
            <p:cNvPicPr>
              <a:picLocks noChangeAspect="1"/>
            </p:cNvPicPr>
            <p:nvPr userDrawn="1"/>
          </p:nvPicPr>
          <p:blipFill>
            <a:blip r:embed="rId7"/>
            <a:stretch>
              <a:fillRect/>
            </a:stretch>
          </p:blipFill>
          <p:spPr>
            <a:xfrm>
              <a:off x="1655676" y="5267547"/>
              <a:ext cx="921908" cy="319595"/>
            </a:xfrm>
            <a:prstGeom prst="rect">
              <a:avLst/>
            </a:prstGeom>
          </p:spPr>
        </p:pic>
        <p:pic>
          <p:nvPicPr>
            <p:cNvPr id="14" name="Picture 13"/>
            <p:cNvPicPr>
              <a:picLocks noChangeAspect="1"/>
            </p:cNvPicPr>
            <p:nvPr userDrawn="1"/>
          </p:nvPicPr>
          <p:blipFill>
            <a:blip r:embed="rId8"/>
            <a:stretch>
              <a:fillRect/>
            </a:stretch>
          </p:blipFill>
          <p:spPr>
            <a:xfrm>
              <a:off x="2861265" y="5249293"/>
              <a:ext cx="975188" cy="341316"/>
            </a:xfrm>
            <a:prstGeom prst="rect">
              <a:avLst/>
            </a:prstGeom>
          </p:spPr>
        </p:pic>
        <p:pic>
          <p:nvPicPr>
            <p:cNvPr id="15" name="Picture 14"/>
            <p:cNvPicPr>
              <a:picLocks noChangeAspect="1"/>
            </p:cNvPicPr>
            <p:nvPr userDrawn="1"/>
          </p:nvPicPr>
          <p:blipFill>
            <a:blip r:embed="rId9"/>
            <a:stretch>
              <a:fillRect/>
            </a:stretch>
          </p:blipFill>
          <p:spPr>
            <a:xfrm>
              <a:off x="3603948" y="5701622"/>
              <a:ext cx="1575520" cy="357118"/>
            </a:xfrm>
            <a:prstGeom prst="rect">
              <a:avLst/>
            </a:prstGeom>
          </p:spPr>
        </p:pic>
        <p:pic>
          <p:nvPicPr>
            <p:cNvPr id="17" name="Picture 1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726056" y="5695897"/>
              <a:ext cx="1575523" cy="357118"/>
            </a:xfrm>
            <a:prstGeom prst="rect">
              <a:avLst/>
            </a:prstGeom>
          </p:spPr>
        </p:pic>
        <p:pic>
          <p:nvPicPr>
            <p:cNvPr id="19" name="Picture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533164" y="5624418"/>
              <a:ext cx="481881" cy="481882"/>
            </a:xfrm>
            <a:prstGeom prst="rect">
              <a:avLst/>
            </a:prstGeom>
          </p:spPr>
        </p:pic>
        <p:pic>
          <p:nvPicPr>
            <p:cNvPr id="28" name="Picture 2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617643" y="5223136"/>
              <a:ext cx="610066" cy="364006"/>
            </a:xfrm>
            <a:prstGeom prst="rect">
              <a:avLst/>
            </a:prstGeom>
          </p:spPr>
        </p:pic>
      </p:grpSp>
      <p:sp>
        <p:nvSpPr>
          <p:cNvPr id="9" name="TextBox 8"/>
          <p:cNvSpPr txBox="1"/>
          <p:nvPr userDrawn="1"/>
        </p:nvSpPr>
        <p:spPr>
          <a:xfrm>
            <a:off x="1597806" y="27749"/>
            <a:ext cx="5904656" cy="738664"/>
          </a:xfrm>
          <a:prstGeom prst="rect">
            <a:avLst/>
          </a:prstGeom>
          <a:noFill/>
        </p:spPr>
        <p:txBody>
          <a:bodyPr wrap="square" rtlCol="0">
            <a:spAutoFit/>
          </a:bodyPr>
          <a:lstStyle/>
          <a:p>
            <a:r>
              <a:rPr lang="en-GB" sz="1400" b="1" dirty="0">
                <a:solidFill>
                  <a:schemeClr val="tx2">
                    <a:lumMod val="60000"/>
                    <a:lumOff val="40000"/>
                  </a:schemeClr>
                </a:solidFill>
                <a:effectLst/>
              </a:rPr>
              <a:t>Securing Multidisciplinary UndeRstanding and Prediction of Hiatus and Surge events (SMURPHS) </a:t>
            </a:r>
            <a:r>
              <a:rPr lang="en-GB" sz="1400" b="1" i="1" dirty="0">
                <a:solidFill>
                  <a:schemeClr val="tx2">
                    <a:lumMod val="60000"/>
                    <a:lumOff val="40000"/>
                  </a:schemeClr>
                </a:solidFill>
                <a:effectLst/>
              </a:rPr>
              <a:t>http://www.smurphs.leeds.ac.uk/</a:t>
            </a:r>
          </a:p>
          <a:p>
            <a:endParaRPr lang="en-GB" sz="1400" b="1" dirty="0">
              <a:solidFill>
                <a:schemeClr val="tx2">
                  <a:lumMod val="60000"/>
                  <a:lumOff val="40000"/>
                </a:schemeClr>
              </a:solidFill>
              <a:effectLst/>
            </a:endParaRPr>
          </a:p>
        </p:txBody>
      </p:sp>
      <p:pic>
        <p:nvPicPr>
          <p:cNvPr id="16" name="Picture 1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783" y="20174"/>
            <a:ext cx="1643777" cy="764704"/>
          </a:xfrm>
          <a:prstGeom prst="rect">
            <a:avLst/>
          </a:prstGeom>
        </p:spPr>
      </p:pic>
    </p:spTree>
    <p:extLst>
      <p:ext uri="{BB962C8B-B14F-4D97-AF65-F5344CB8AC3E}">
        <p14:creationId xmlns:p14="http://schemas.microsoft.com/office/powerpoint/2010/main" val="23802808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27" name="Picture 26"/>
          <p:cNvPicPr>
            <a:picLocks noChangeAspect="1"/>
          </p:cNvPicPr>
          <p:nvPr userDrawn="1"/>
        </p:nvPicPr>
        <p:blipFill>
          <a:blip r:embed="rId2"/>
          <a:stretch>
            <a:fillRect/>
          </a:stretch>
        </p:blipFill>
        <p:spPr>
          <a:xfrm>
            <a:off x="7516003" y="1"/>
            <a:ext cx="1627997" cy="332656"/>
          </a:xfrm>
          <a:prstGeom prst="rect">
            <a:avLst/>
          </a:prstGeom>
        </p:spPr>
      </p:pic>
      <p:grpSp>
        <p:nvGrpSpPr>
          <p:cNvPr id="6" name="Group 5"/>
          <p:cNvGrpSpPr/>
          <p:nvPr userDrawn="1"/>
        </p:nvGrpSpPr>
        <p:grpSpPr>
          <a:xfrm>
            <a:off x="539552" y="5846978"/>
            <a:ext cx="6845228" cy="880967"/>
            <a:chOff x="274693" y="5123435"/>
            <a:chExt cx="7026886" cy="982865"/>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693" y="5123435"/>
              <a:ext cx="1258471" cy="515585"/>
            </a:xfrm>
            <a:prstGeom prst="rect">
              <a:avLst/>
            </a:prstGeom>
          </p:spPr>
        </p:pic>
        <p:pic>
          <p:nvPicPr>
            <p:cNvPr id="5" name="Picture 4"/>
            <p:cNvPicPr>
              <a:picLocks noChangeAspect="1"/>
            </p:cNvPicPr>
            <p:nvPr userDrawn="1"/>
          </p:nvPicPr>
          <p:blipFill>
            <a:blip r:embed="rId4"/>
            <a:stretch>
              <a:fillRect/>
            </a:stretch>
          </p:blipFill>
          <p:spPr>
            <a:xfrm>
              <a:off x="3889265" y="5267547"/>
              <a:ext cx="937068" cy="384198"/>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05810" y="5206233"/>
              <a:ext cx="1382830" cy="331878"/>
            </a:xfrm>
            <a:prstGeom prst="rect">
              <a:avLst/>
            </a:prstGeom>
          </p:spPr>
        </p:pic>
        <p:pic>
          <p:nvPicPr>
            <p:cNvPr id="12" name="Picture 11"/>
            <p:cNvPicPr>
              <a:picLocks noChangeAspect="1"/>
            </p:cNvPicPr>
            <p:nvPr userDrawn="1"/>
          </p:nvPicPr>
          <p:blipFill>
            <a:blip r:embed="rId6"/>
            <a:stretch>
              <a:fillRect/>
            </a:stretch>
          </p:blipFill>
          <p:spPr>
            <a:xfrm>
              <a:off x="2270505" y="5701622"/>
              <a:ext cx="993190" cy="304579"/>
            </a:xfrm>
            <a:prstGeom prst="rect">
              <a:avLst/>
            </a:prstGeom>
          </p:spPr>
        </p:pic>
        <p:pic>
          <p:nvPicPr>
            <p:cNvPr id="13" name="Picture 12"/>
            <p:cNvPicPr>
              <a:picLocks noChangeAspect="1"/>
            </p:cNvPicPr>
            <p:nvPr userDrawn="1"/>
          </p:nvPicPr>
          <p:blipFill>
            <a:blip r:embed="rId7"/>
            <a:stretch>
              <a:fillRect/>
            </a:stretch>
          </p:blipFill>
          <p:spPr>
            <a:xfrm>
              <a:off x="1655676" y="5267547"/>
              <a:ext cx="921908" cy="319595"/>
            </a:xfrm>
            <a:prstGeom prst="rect">
              <a:avLst/>
            </a:prstGeom>
          </p:spPr>
        </p:pic>
        <p:pic>
          <p:nvPicPr>
            <p:cNvPr id="14" name="Picture 13"/>
            <p:cNvPicPr>
              <a:picLocks noChangeAspect="1"/>
            </p:cNvPicPr>
            <p:nvPr userDrawn="1"/>
          </p:nvPicPr>
          <p:blipFill>
            <a:blip r:embed="rId8"/>
            <a:stretch>
              <a:fillRect/>
            </a:stretch>
          </p:blipFill>
          <p:spPr>
            <a:xfrm>
              <a:off x="2861265" y="5249293"/>
              <a:ext cx="975188" cy="341316"/>
            </a:xfrm>
            <a:prstGeom prst="rect">
              <a:avLst/>
            </a:prstGeom>
          </p:spPr>
        </p:pic>
        <p:pic>
          <p:nvPicPr>
            <p:cNvPr id="15" name="Picture 14"/>
            <p:cNvPicPr>
              <a:picLocks noChangeAspect="1"/>
            </p:cNvPicPr>
            <p:nvPr userDrawn="1"/>
          </p:nvPicPr>
          <p:blipFill>
            <a:blip r:embed="rId9"/>
            <a:stretch>
              <a:fillRect/>
            </a:stretch>
          </p:blipFill>
          <p:spPr>
            <a:xfrm>
              <a:off x="3603948" y="5701622"/>
              <a:ext cx="1575520" cy="357118"/>
            </a:xfrm>
            <a:prstGeom prst="rect">
              <a:avLst/>
            </a:prstGeom>
          </p:spPr>
        </p:pic>
        <p:pic>
          <p:nvPicPr>
            <p:cNvPr id="17" name="Picture 1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726056" y="5695897"/>
              <a:ext cx="1575523" cy="357118"/>
            </a:xfrm>
            <a:prstGeom prst="rect">
              <a:avLst/>
            </a:prstGeom>
          </p:spPr>
        </p:pic>
        <p:pic>
          <p:nvPicPr>
            <p:cNvPr id="19" name="Picture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533164" y="5624418"/>
              <a:ext cx="481881" cy="481882"/>
            </a:xfrm>
            <a:prstGeom prst="rect">
              <a:avLst/>
            </a:prstGeom>
          </p:spPr>
        </p:pic>
        <p:pic>
          <p:nvPicPr>
            <p:cNvPr id="28" name="Picture 2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617643" y="5223136"/>
              <a:ext cx="610066" cy="364006"/>
            </a:xfrm>
            <a:prstGeom prst="rect">
              <a:avLst/>
            </a:prstGeom>
          </p:spPr>
        </p:pic>
      </p:grpSp>
      <p:sp>
        <p:nvSpPr>
          <p:cNvPr id="9" name="TextBox 8"/>
          <p:cNvSpPr txBox="1"/>
          <p:nvPr userDrawn="1"/>
        </p:nvSpPr>
        <p:spPr>
          <a:xfrm>
            <a:off x="1597806" y="27749"/>
            <a:ext cx="5904656" cy="738664"/>
          </a:xfrm>
          <a:prstGeom prst="rect">
            <a:avLst/>
          </a:prstGeom>
          <a:noFill/>
        </p:spPr>
        <p:txBody>
          <a:bodyPr wrap="square" rtlCol="0">
            <a:spAutoFit/>
          </a:bodyPr>
          <a:lstStyle/>
          <a:p>
            <a:r>
              <a:rPr lang="en-GB" sz="1400" b="1" dirty="0">
                <a:solidFill>
                  <a:schemeClr val="tx2">
                    <a:lumMod val="60000"/>
                    <a:lumOff val="40000"/>
                  </a:schemeClr>
                </a:solidFill>
                <a:effectLst/>
              </a:rPr>
              <a:t>Securing Multidisciplinary UndeRstanding and Prediction of Hiatus and Surge events (SMURPHS) </a:t>
            </a:r>
            <a:r>
              <a:rPr lang="en-GB" sz="1400" b="1" i="1" dirty="0">
                <a:solidFill>
                  <a:schemeClr val="tx2">
                    <a:lumMod val="60000"/>
                    <a:lumOff val="40000"/>
                  </a:schemeClr>
                </a:solidFill>
                <a:effectLst/>
              </a:rPr>
              <a:t>http://www.smurphs.leeds.ac.uk/</a:t>
            </a:r>
          </a:p>
          <a:p>
            <a:endParaRPr lang="en-GB" sz="1400" b="1" dirty="0">
              <a:solidFill>
                <a:schemeClr val="tx2">
                  <a:lumMod val="60000"/>
                  <a:lumOff val="40000"/>
                </a:schemeClr>
              </a:solidFill>
              <a:effectLst/>
            </a:endParaRPr>
          </a:p>
        </p:txBody>
      </p:sp>
      <p:pic>
        <p:nvPicPr>
          <p:cNvPr id="16" name="Picture 1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783" y="20174"/>
            <a:ext cx="1643777" cy="764704"/>
          </a:xfrm>
          <a:prstGeom prst="rect">
            <a:avLst/>
          </a:prstGeom>
        </p:spPr>
      </p:pic>
    </p:spTree>
    <p:extLst>
      <p:ext uri="{BB962C8B-B14F-4D97-AF65-F5344CB8AC3E}">
        <p14:creationId xmlns:p14="http://schemas.microsoft.com/office/powerpoint/2010/main" val="77744582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solidFill>
                  <a:srgbClr val="50535A"/>
                </a:solidFill>
              </a:rPr>
              <a:pPr/>
              <a:t>‹#›</a:t>
            </a:fld>
            <a:endParaRPr lang="en-GB" altLang="en-US">
              <a:solidFill>
                <a:srgbClr val="50535A"/>
              </a:solidFill>
            </a:endParaRPr>
          </a:p>
        </p:txBody>
      </p:sp>
      <p:sp>
        <p:nvSpPr>
          <p:cNvPr id="6" name="Content Placeholder 2"/>
          <p:cNvSpPr>
            <a:spLocks noGrp="1"/>
          </p:cNvSpPr>
          <p:nvPr>
            <p:ph idx="11"/>
          </p:nvPr>
        </p:nvSpPr>
        <p:spPr>
          <a:xfrm>
            <a:off x="424800" y="2214000"/>
            <a:ext cx="3888000" cy="4320000"/>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12"/>
          </p:nvPr>
        </p:nvSpPr>
        <p:spPr>
          <a:xfrm>
            <a:off x="4581327" y="2214000"/>
            <a:ext cx="3888000" cy="4320000"/>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33475800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solidFill>
                  <a:srgbClr val="50535A"/>
                </a:solidFill>
              </a:rPr>
              <a:pPr/>
              <a:t>‹#›</a:t>
            </a:fld>
            <a:endParaRPr lang="en-GB" altLang="en-US">
              <a:solidFill>
                <a:srgbClr val="50535A"/>
              </a:solidFill>
            </a:endParaRPr>
          </a:p>
        </p:txBody>
      </p:sp>
    </p:spTree>
    <p:extLst>
      <p:ext uri="{BB962C8B-B14F-4D97-AF65-F5344CB8AC3E}">
        <p14:creationId xmlns:p14="http://schemas.microsoft.com/office/powerpoint/2010/main" val="156220096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23" name="Rectangle 22"/>
          <p:cNvSpPr/>
          <p:nvPr/>
        </p:nvSpPr>
        <p:spPr bwMode="hidden">
          <a:xfrm>
            <a:off x="0" y="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fontAlgn="auto">
              <a:spcBef>
                <a:spcPts val="0"/>
              </a:spcBef>
              <a:spcAft>
                <a:spcPts val="0"/>
              </a:spcAft>
              <a:defRPr/>
            </a:pPr>
            <a:endParaRPr lang="en-GB" sz="2000">
              <a:solidFill>
                <a:srgbClr val="FFFFFF"/>
              </a:solidFill>
            </a:endParaRPr>
          </a:p>
        </p:txBody>
      </p:sp>
      <p:sp>
        <p:nvSpPr>
          <p:cNvPr id="3083"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a:t>Click to edit Master title style</a:t>
            </a:r>
            <a:endParaRPr lang="en-GB" altLang="en-US" noProof="0" dirty="0"/>
          </a:p>
        </p:txBody>
      </p:sp>
      <p:sp>
        <p:nvSpPr>
          <p:cNvPr id="3084" name="Rectangle 12"/>
          <p:cNvSpPr>
            <a:spLocks noGrp="1" noChangeArrowheads="1"/>
          </p:cNvSpPr>
          <p:nvPr>
            <p:ph type="subTitle" idx="1"/>
          </p:nvPr>
        </p:nvSpPr>
        <p:spPr>
          <a:xfrm>
            <a:off x="424800" y="4653136"/>
            <a:ext cx="8280000"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29"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a:solidFill>
                  <a:srgbClr val="E0E0E1"/>
                </a:solidFill>
              </a:rPr>
              <a:t>Wednesday, 11 June 2014</a:t>
            </a:r>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3"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a:t>Unit name here, max 2 line, adjust width of box if required</a:t>
            </a:r>
            <a:endParaRPr lang="en-GB" dirty="0"/>
          </a:p>
        </p:txBody>
      </p:sp>
      <p:sp>
        <p:nvSpPr>
          <p:cNvPr id="8"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a:t>Click icon to add picture. Visit www.reading.ac.uk/imagebank for more.</a:t>
            </a:r>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algn="l">
              <a:spcBef>
                <a:spcPct val="20000"/>
              </a:spcBef>
              <a:buClr>
                <a:srgbClr val="D2002E"/>
              </a:buClr>
              <a:buFont typeface="Arial" charset="0"/>
              <a:buNone/>
              <a:defRPr/>
            </a:pPr>
            <a:r>
              <a:rPr lang="en-GB" sz="800" kern="0" dirty="0">
                <a:solidFill>
                  <a:srgbClr val="E0E0E1"/>
                </a:solidFill>
                <a:latin typeface="Effra"/>
              </a:rPr>
              <a:t>Copyright University of Reading</a:t>
            </a:r>
          </a:p>
        </p:txBody>
      </p:sp>
    </p:spTree>
    <p:extLst>
      <p:ext uri="{BB962C8B-B14F-4D97-AF65-F5344CB8AC3E}">
        <p14:creationId xmlns:p14="http://schemas.microsoft.com/office/powerpoint/2010/main" val="1863111298"/>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3084" name="Rectangle 12"/>
          <p:cNvSpPr>
            <a:spLocks noGrp="1" noChangeArrowheads="1"/>
          </p:cNvSpPr>
          <p:nvPr>
            <p:ph type="subTitle" idx="1"/>
          </p:nvPr>
        </p:nvSpPr>
        <p:spPr>
          <a:xfrm>
            <a:off x="424800" y="4653136"/>
            <a:ext cx="7920038"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14"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a:t>Click to edit Master title style</a:t>
            </a:r>
            <a:endParaRPr lang="en-GB" altLang="en-US" noProof="0" dirty="0"/>
          </a:p>
        </p:txBody>
      </p:sp>
      <p:sp>
        <p:nvSpPr>
          <p:cNvPr id="15"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a:t>Unit name here, max 2 line, adjust width of box if required</a:t>
            </a:r>
            <a:endParaRPr lang="en-GB" dirty="0"/>
          </a:p>
        </p:txBody>
      </p:sp>
      <p:sp>
        <p:nvSpPr>
          <p:cNvPr id="16" name="Footer Placeholder 2"/>
          <p:cNvSpPr>
            <a:spLocks noGrp="1"/>
          </p:cNvSpPr>
          <p:nvPr>
            <p:ph type="ftr" sz="quarter" idx="3"/>
          </p:nvPr>
        </p:nvSpPr>
        <p:spPr>
          <a:xfrm>
            <a:off x="3124200" y="6237312"/>
            <a:ext cx="2895600" cy="252000"/>
          </a:xfrm>
          <a:prstGeom prst="rect">
            <a:avLst/>
          </a:prstGeom>
        </p:spPr>
        <p:txBody>
          <a:bodyPr vert="horz" lIns="0" tIns="0" rIns="0" bIns="0" rtlCol="0" anchor="t" anchorCtr="0"/>
          <a:lstStyle>
            <a:lvl1pPr algn="ctr">
              <a:defRPr sz="1200">
                <a:solidFill>
                  <a:schemeClr val="bg2"/>
                </a:solidFill>
                <a:latin typeface="+mn-lt"/>
              </a:defRPr>
            </a:lvl1pPr>
          </a:lstStyle>
          <a:p>
            <a:r>
              <a:rPr lang="en-GB">
                <a:solidFill>
                  <a:srgbClr val="E0E0E1"/>
                </a:solidFill>
              </a:rPr>
              <a:t>Copyright University of Reading</a:t>
            </a:r>
            <a:endParaRPr lang="en-GB" dirty="0">
              <a:solidFill>
                <a:srgbClr val="E0E0E1"/>
              </a:solidFill>
            </a:endParaRPr>
          </a:p>
        </p:txBody>
      </p:sp>
      <p:sp>
        <p:nvSpPr>
          <p:cNvPr id="17"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a:solidFill>
                  <a:srgbClr val="E0E0E1"/>
                </a:solidFill>
              </a:rPr>
              <a:t>Wednesday, 11 June 2014</a:t>
            </a:r>
          </a:p>
        </p:txBody>
      </p:sp>
      <p:sp>
        <p:nvSpPr>
          <p:cNvPr id="19" name="TextBox 18"/>
          <p:cNvSpPr txBox="1"/>
          <p:nvPr userDrawn="1"/>
        </p:nvSpPr>
        <p:spPr>
          <a:xfrm>
            <a:off x="424800" y="6646907"/>
            <a:ext cx="2016224" cy="123111"/>
          </a:xfrm>
          <a:prstGeom prst="rect">
            <a:avLst/>
          </a:prstGeom>
          <a:noFill/>
        </p:spPr>
        <p:txBody>
          <a:bodyPr wrap="square" lIns="0" tIns="0" rIns="0" bIns="0" rtlCol="0">
            <a:spAutoFit/>
          </a:bodyPr>
          <a:lstStyle/>
          <a:p>
            <a:pPr algn="l">
              <a:spcBef>
                <a:spcPct val="20000"/>
              </a:spcBef>
              <a:buClr>
                <a:srgbClr val="D2002E"/>
              </a:buClr>
              <a:buFont typeface="Arial" charset="0"/>
              <a:buNone/>
              <a:defRPr/>
            </a:pPr>
            <a:r>
              <a:rPr lang="en-GB" sz="800" kern="0" dirty="0">
                <a:solidFill>
                  <a:srgbClr val="E0E0E1"/>
                </a:solidFill>
                <a:latin typeface="Effra"/>
              </a:rPr>
              <a:t>Copyright University of Reading</a:t>
            </a:r>
          </a:p>
        </p:txBody>
      </p:sp>
      <p:sp>
        <p:nvSpPr>
          <p:cNvPr id="20"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a:t>Click icon to add picture. Visit www.reading.ac.uk/imagebank for more.</a:t>
            </a:r>
          </a:p>
        </p:txBody>
      </p:sp>
    </p:spTree>
    <p:extLst>
      <p:ext uri="{BB962C8B-B14F-4D97-AF65-F5344CB8AC3E}">
        <p14:creationId xmlns:p14="http://schemas.microsoft.com/office/powerpoint/2010/main" val="358775502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23" name="Rectangle 22"/>
          <p:cNvSpPr/>
          <p:nvPr/>
        </p:nvSpPr>
        <p:spPr bwMode="hidden">
          <a:xfrm>
            <a:off x="0" y="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fontAlgn="auto">
              <a:spcBef>
                <a:spcPts val="0"/>
              </a:spcBef>
              <a:spcAft>
                <a:spcPts val="0"/>
              </a:spcAft>
              <a:defRPr/>
            </a:pPr>
            <a:endParaRPr lang="en-GB" sz="2000">
              <a:solidFill>
                <a:srgbClr val="FFFFFF"/>
              </a:solidFill>
            </a:endParaRPr>
          </a:p>
        </p:txBody>
      </p:sp>
      <p:sp>
        <p:nvSpPr>
          <p:cNvPr id="3083"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a:t>Click to edit Master title style</a:t>
            </a:r>
            <a:endParaRPr lang="en-GB" altLang="en-US" noProof="0" dirty="0"/>
          </a:p>
        </p:txBody>
      </p:sp>
      <p:sp>
        <p:nvSpPr>
          <p:cNvPr id="3084" name="Rectangle 12"/>
          <p:cNvSpPr>
            <a:spLocks noGrp="1" noChangeArrowheads="1"/>
          </p:cNvSpPr>
          <p:nvPr>
            <p:ph type="subTitle" idx="1"/>
          </p:nvPr>
        </p:nvSpPr>
        <p:spPr>
          <a:xfrm>
            <a:off x="424800" y="4653136"/>
            <a:ext cx="8280000"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29"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a:solidFill>
                  <a:srgbClr val="E0E0E1"/>
                </a:solidFill>
              </a:rPr>
              <a:t>Wednesday, 11 June 2014</a:t>
            </a:r>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3"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a:t>Unit name here, max 2 line, adjust width of box if required</a:t>
            </a:r>
            <a:endParaRPr lang="en-GB" dirty="0"/>
          </a:p>
        </p:txBody>
      </p:sp>
      <p:sp>
        <p:nvSpPr>
          <p:cNvPr id="8"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a:t>Click icon to add picture. Visit www.reading.ac.uk/imagebank for more.</a:t>
            </a:r>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algn="l">
              <a:spcBef>
                <a:spcPct val="20000"/>
              </a:spcBef>
              <a:buClr>
                <a:srgbClr val="D2002E"/>
              </a:buClr>
              <a:buFont typeface="Arial" charset="0"/>
              <a:buNone/>
              <a:defRPr/>
            </a:pPr>
            <a:r>
              <a:rPr lang="en-GB" sz="800" kern="0" dirty="0">
                <a:solidFill>
                  <a:srgbClr val="E0E0E1"/>
                </a:solidFill>
                <a:latin typeface="Effra"/>
              </a:rPr>
              <a:t>Copyright University of Reading</a:t>
            </a:r>
          </a:p>
        </p:txBody>
      </p:sp>
    </p:spTree>
    <p:extLst>
      <p:ext uri="{BB962C8B-B14F-4D97-AF65-F5344CB8AC3E}">
        <p14:creationId xmlns:p14="http://schemas.microsoft.com/office/powerpoint/2010/main" val="2208174482"/>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solidFill>
                  <a:srgbClr val="FFFFFF"/>
                </a:solidFill>
              </a:rPr>
              <a:pPr/>
              <a:t>‹#›</a:t>
            </a:fld>
            <a:endParaRPr lang="en-GB" altLang="en-US" dirty="0">
              <a:solidFill>
                <a:srgbClr val="FFFFFF"/>
              </a:solidFill>
            </a:endParaRPr>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Tree>
    <p:extLst>
      <p:ext uri="{BB962C8B-B14F-4D97-AF65-F5344CB8AC3E}">
        <p14:creationId xmlns:p14="http://schemas.microsoft.com/office/powerpoint/2010/main" val="291781017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solidFill>
                  <a:srgbClr val="FFFFFF"/>
                </a:solidFill>
              </a:rPr>
              <a:pPr/>
              <a:t>‹#›</a:t>
            </a:fld>
            <a:endParaRPr lang="en-GB" altLang="en-US" dirty="0">
              <a:solidFill>
                <a:srgbClr val="FFFFFF"/>
              </a:solidFill>
            </a:endParaRPr>
          </a:p>
        </p:txBody>
      </p:sp>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9" name="Content Placeholder 2"/>
          <p:cNvSpPr>
            <a:spLocks noGrp="1"/>
          </p:cNvSpPr>
          <p:nvPr>
            <p:ph idx="11"/>
          </p:nvPr>
        </p:nvSpPr>
        <p:spPr>
          <a:xfrm>
            <a:off x="424800"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idx="12"/>
          </p:nvPr>
        </p:nvSpPr>
        <p:spPr>
          <a:xfrm>
            <a:off x="4581327"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5421955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6" name="Content Placeholder 5"/>
          <p:cNvSpPr>
            <a:spLocks noGrp="1"/>
          </p:cNvSpPr>
          <p:nvPr>
            <p:ph sz="quarter" idx="11"/>
          </p:nvPr>
        </p:nvSpPr>
        <p:spPr>
          <a:xfrm>
            <a:off x="424800" y="476672"/>
            <a:ext cx="8280000" cy="5904656"/>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4387393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4" name="Content Placeholder 5"/>
          <p:cNvSpPr>
            <a:spLocks noGrp="1"/>
          </p:cNvSpPr>
          <p:nvPr>
            <p:ph sz="quarter" idx="1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50442832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5" name="TextBox 4"/>
          <p:cNvSpPr txBox="1">
            <a:spLocks noChangeArrowheads="1"/>
          </p:cNvSpPr>
          <p:nvPr userDrawn="1"/>
        </p:nvSpPr>
        <p:spPr bwMode="auto">
          <a:xfrm>
            <a:off x="-252536"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a:r>
              <a:rPr lang="en-GB" altLang="en-US" sz="15000" dirty="0">
                <a:solidFill>
                  <a:srgbClr val="FFFFFF"/>
                </a:solidFill>
                <a:latin typeface="Effra Bold"/>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a:t>Click icon to add picture</a:t>
            </a:r>
            <a:endParaRPr lang="en-GB" dirty="0"/>
          </a:p>
        </p:txBody>
      </p:sp>
      <p:sp>
        <p:nvSpPr>
          <p:cNvPr id="8" name="Text Placeholder 10"/>
          <p:cNvSpPr>
            <a:spLocks noGrp="1"/>
          </p:cNvSpPr>
          <p:nvPr>
            <p:ph type="body" sz="quarter" idx="14" hasCustomPrompt="1"/>
          </p:nvPr>
        </p:nvSpPr>
        <p:spPr>
          <a:xfrm>
            <a:off x="251520" y="3794864"/>
            <a:ext cx="2304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a:t>Education is</a:t>
            </a:r>
            <a:endParaRPr lang="en-GB" dirty="0"/>
          </a:p>
        </p:txBody>
      </p:sp>
      <p:sp>
        <p:nvSpPr>
          <p:cNvPr id="11" name="Text Placeholder 10"/>
          <p:cNvSpPr>
            <a:spLocks noGrp="1"/>
          </p:cNvSpPr>
          <p:nvPr>
            <p:ph type="body" sz="quarter" idx="15" hasCustomPrompt="1"/>
          </p:nvPr>
        </p:nvSpPr>
        <p:spPr>
          <a:xfrm>
            <a:off x="251520" y="5857878"/>
            <a:ext cx="6984776"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275009502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5" name="TextBox 4"/>
          <p:cNvSpPr txBox="1">
            <a:spLocks noChangeArrowheads="1"/>
          </p:cNvSpPr>
          <p:nvPr userDrawn="1"/>
        </p:nvSpPr>
        <p:spPr bwMode="auto">
          <a:xfrm>
            <a:off x="-238125"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a:r>
              <a:rPr lang="en-GB" altLang="en-US" sz="15000" dirty="0">
                <a:solidFill>
                  <a:srgbClr val="50535A"/>
                </a:solidFill>
                <a:latin typeface="Effra Bold"/>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a:t>Click icon to add picture</a:t>
            </a:r>
            <a:endParaRPr lang="en-GB" dirty="0"/>
          </a:p>
        </p:txBody>
      </p:sp>
      <p:sp>
        <p:nvSpPr>
          <p:cNvPr id="11" name="Text Placeholder 10"/>
          <p:cNvSpPr>
            <a:spLocks noGrp="1"/>
          </p:cNvSpPr>
          <p:nvPr>
            <p:ph type="body" sz="quarter" idx="14" hasCustomPrompt="1"/>
          </p:nvPr>
        </p:nvSpPr>
        <p:spPr>
          <a:xfrm>
            <a:off x="251520" y="3794864"/>
            <a:ext cx="2304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a:t>Education is</a:t>
            </a:r>
            <a:endParaRPr lang="en-GB" dirty="0"/>
          </a:p>
        </p:txBody>
      </p:sp>
      <p:sp>
        <p:nvSpPr>
          <p:cNvPr id="12" name="Text Placeholder 10"/>
          <p:cNvSpPr>
            <a:spLocks noGrp="1"/>
          </p:cNvSpPr>
          <p:nvPr>
            <p:ph type="body" sz="quarter" idx="15" hasCustomPrompt="1"/>
          </p:nvPr>
        </p:nvSpPr>
        <p:spPr>
          <a:xfrm>
            <a:off x="251520" y="5857878"/>
            <a:ext cx="6984776"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402761741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354919239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406867789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accent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334783944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accent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610633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3084" name="Rectangle 12"/>
          <p:cNvSpPr>
            <a:spLocks noGrp="1" noChangeArrowheads="1"/>
          </p:cNvSpPr>
          <p:nvPr>
            <p:ph type="subTitle" idx="1"/>
          </p:nvPr>
        </p:nvSpPr>
        <p:spPr>
          <a:xfrm>
            <a:off x="424800" y="4653136"/>
            <a:ext cx="7920038"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14"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a:t>Click to edit Master title style</a:t>
            </a:r>
            <a:endParaRPr lang="en-GB" altLang="en-US" noProof="0" dirty="0"/>
          </a:p>
        </p:txBody>
      </p:sp>
      <p:sp>
        <p:nvSpPr>
          <p:cNvPr id="15"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a:t>Unit name here, max 2 line, adjust width of box if required</a:t>
            </a:r>
            <a:endParaRPr lang="en-GB" dirty="0"/>
          </a:p>
        </p:txBody>
      </p:sp>
      <p:sp>
        <p:nvSpPr>
          <p:cNvPr id="16" name="Footer Placeholder 2"/>
          <p:cNvSpPr>
            <a:spLocks noGrp="1"/>
          </p:cNvSpPr>
          <p:nvPr>
            <p:ph type="ftr" sz="quarter" idx="3"/>
          </p:nvPr>
        </p:nvSpPr>
        <p:spPr>
          <a:xfrm>
            <a:off x="3124200" y="6237312"/>
            <a:ext cx="2895600" cy="252000"/>
          </a:xfrm>
          <a:prstGeom prst="rect">
            <a:avLst/>
          </a:prstGeom>
        </p:spPr>
        <p:txBody>
          <a:bodyPr vert="horz" lIns="0" tIns="0" rIns="0" bIns="0" rtlCol="0" anchor="t" anchorCtr="0"/>
          <a:lstStyle>
            <a:lvl1pPr algn="ctr">
              <a:defRPr sz="1200">
                <a:solidFill>
                  <a:schemeClr val="bg2"/>
                </a:solidFill>
                <a:latin typeface="+mn-lt"/>
              </a:defRPr>
            </a:lvl1pPr>
          </a:lstStyle>
          <a:p>
            <a:r>
              <a:rPr lang="en-GB">
                <a:solidFill>
                  <a:srgbClr val="E0E0E1"/>
                </a:solidFill>
              </a:rPr>
              <a:t>Copyright University of Reading</a:t>
            </a:r>
            <a:endParaRPr lang="en-GB" dirty="0">
              <a:solidFill>
                <a:srgbClr val="E0E0E1"/>
              </a:solidFill>
            </a:endParaRPr>
          </a:p>
        </p:txBody>
      </p:sp>
      <p:sp>
        <p:nvSpPr>
          <p:cNvPr id="17"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a:solidFill>
                  <a:srgbClr val="E0E0E1"/>
                </a:solidFill>
              </a:rPr>
              <a:t>Wednesday, 11 June 2014</a:t>
            </a:r>
          </a:p>
        </p:txBody>
      </p:sp>
      <p:sp>
        <p:nvSpPr>
          <p:cNvPr id="19" name="TextBox 18"/>
          <p:cNvSpPr txBox="1"/>
          <p:nvPr userDrawn="1"/>
        </p:nvSpPr>
        <p:spPr>
          <a:xfrm>
            <a:off x="424800" y="6646907"/>
            <a:ext cx="2016224" cy="123111"/>
          </a:xfrm>
          <a:prstGeom prst="rect">
            <a:avLst/>
          </a:prstGeom>
          <a:noFill/>
        </p:spPr>
        <p:txBody>
          <a:bodyPr wrap="square" lIns="0" tIns="0" rIns="0" bIns="0" rtlCol="0">
            <a:spAutoFit/>
          </a:bodyPr>
          <a:lstStyle/>
          <a:p>
            <a:pPr algn="l">
              <a:spcBef>
                <a:spcPct val="20000"/>
              </a:spcBef>
              <a:buClr>
                <a:srgbClr val="D2002E"/>
              </a:buClr>
              <a:buFont typeface="Arial" charset="0"/>
              <a:buNone/>
              <a:defRPr/>
            </a:pPr>
            <a:r>
              <a:rPr lang="en-GB" sz="800" kern="0" dirty="0">
                <a:solidFill>
                  <a:srgbClr val="E0E0E1"/>
                </a:solidFill>
                <a:latin typeface="Effra"/>
              </a:rPr>
              <a:t>Copyright University of Reading</a:t>
            </a:r>
          </a:p>
        </p:txBody>
      </p:sp>
      <p:sp>
        <p:nvSpPr>
          <p:cNvPr id="20"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a:t>Click icon to add picture. Visit www.reading.ac.uk/imagebank for more.</a:t>
            </a:r>
          </a:p>
        </p:txBody>
      </p:sp>
    </p:spTree>
    <p:extLst>
      <p:ext uri="{BB962C8B-B14F-4D97-AF65-F5344CB8AC3E}">
        <p14:creationId xmlns:p14="http://schemas.microsoft.com/office/powerpoint/2010/main" val="149462430"/>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tx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951215138"/>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accent1"/>
                </a:solidFill>
              </a:defRPr>
            </a:lvl1pPr>
          </a:lstStyle>
          <a:p>
            <a:r>
              <a:rPr lang="en-US"/>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289966453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269755544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124992558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accent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308051369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solidFill>
                  <a:srgbClr val="50535A"/>
                </a:solidFill>
              </a:rPr>
              <a:pPr/>
              <a:t>‹#›</a:t>
            </a:fld>
            <a:endParaRPr lang="en-GB" altLang="en-US">
              <a:solidFill>
                <a:srgbClr val="50535A"/>
              </a:solidFill>
            </a:endParaRPr>
          </a:p>
        </p:txBody>
      </p:sp>
      <p:sp>
        <p:nvSpPr>
          <p:cNvPr id="6" name="Content Placeholder 2"/>
          <p:cNvSpPr>
            <a:spLocks noGrp="1"/>
          </p:cNvSpPr>
          <p:nvPr>
            <p:ph idx="11"/>
          </p:nvPr>
        </p:nvSpPr>
        <p:spPr>
          <a:xfrm>
            <a:off x="424800" y="2214000"/>
            <a:ext cx="3888000" cy="4320000"/>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12"/>
          </p:nvPr>
        </p:nvSpPr>
        <p:spPr>
          <a:xfrm>
            <a:off x="4581327" y="2214000"/>
            <a:ext cx="3888000" cy="4320000"/>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6428494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solidFill>
                  <a:srgbClr val="50535A"/>
                </a:solidFill>
              </a:rPr>
              <a:pPr/>
              <a:t>‹#›</a:t>
            </a:fld>
            <a:endParaRPr lang="en-GB" altLang="en-US">
              <a:solidFill>
                <a:srgbClr val="50535A"/>
              </a:solidFill>
            </a:endParaRPr>
          </a:p>
        </p:txBody>
      </p:sp>
    </p:spTree>
    <p:extLst>
      <p:ext uri="{BB962C8B-B14F-4D97-AF65-F5344CB8AC3E}">
        <p14:creationId xmlns:p14="http://schemas.microsoft.com/office/powerpoint/2010/main" val="160827280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23" name="Rectangle 22"/>
          <p:cNvSpPr/>
          <p:nvPr/>
        </p:nvSpPr>
        <p:spPr bwMode="hidden">
          <a:xfrm>
            <a:off x="0" y="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fontAlgn="auto">
              <a:spcBef>
                <a:spcPts val="0"/>
              </a:spcBef>
              <a:spcAft>
                <a:spcPts val="0"/>
              </a:spcAft>
              <a:defRPr/>
            </a:pPr>
            <a:endParaRPr lang="en-GB" sz="2000">
              <a:solidFill>
                <a:srgbClr val="FFFFFF"/>
              </a:solidFill>
            </a:endParaRPr>
          </a:p>
        </p:txBody>
      </p:sp>
      <p:sp>
        <p:nvSpPr>
          <p:cNvPr id="3083"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a:t>Click to edit Master title style</a:t>
            </a:r>
            <a:endParaRPr lang="en-GB" altLang="en-US" noProof="0" dirty="0"/>
          </a:p>
        </p:txBody>
      </p:sp>
      <p:sp>
        <p:nvSpPr>
          <p:cNvPr id="3084" name="Rectangle 12"/>
          <p:cNvSpPr>
            <a:spLocks noGrp="1" noChangeArrowheads="1"/>
          </p:cNvSpPr>
          <p:nvPr>
            <p:ph type="subTitle" idx="1"/>
          </p:nvPr>
        </p:nvSpPr>
        <p:spPr>
          <a:xfrm>
            <a:off x="424800" y="4653136"/>
            <a:ext cx="8280000"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29"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a:solidFill>
                  <a:srgbClr val="E0E0E1"/>
                </a:solidFill>
              </a:rPr>
              <a:t>Wednesday, 11 June 2014</a:t>
            </a:r>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3"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a:t>Unit name here, max 2 line, adjust width of box if required</a:t>
            </a:r>
            <a:endParaRPr lang="en-GB" dirty="0"/>
          </a:p>
        </p:txBody>
      </p:sp>
      <p:sp>
        <p:nvSpPr>
          <p:cNvPr id="8"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a:t>Click icon to add picture. Visit www.reading.ac.uk/imagebank for more.</a:t>
            </a:r>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algn="l">
              <a:spcBef>
                <a:spcPct val="20000"/>
              </a:spcBef>
              <a:buClr>
                <a:srgbClr val="D2002E"/>
              </a:buClr>
              <a:buFont typeface="Arial" charset="0"/>
              <a:buNone/>
              <a:defRPr/>
            </a:pPr>
            <a:r>
              <a:rPr lang="en-GB" sz="800" kern="0" dirty="0">
                <a:solidFill>
                  <a:srgbClr val="E0E0E1"/>
                </a:solidFill>
                <a:latin typeface="Effra"/>
              </a:rPr>
              <a:t>Copyright University of Reading</a:t>
            </a:r>
          </a:p>
        </p:txBody>
      </p:sp>
    </p:spTree>
    <p:extLst>
      <p:ext uri="{BB962C8B-B14F-4D97-AF65-F5344CB8AC3E}">
        <p14:creationId xmlns:p14="http://schemas.microsoft.com/office/powerpoint/2010/main" val="2547642096"/>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3084" name="Rectangle 12"/>
          <p:cNvSpPr>
            <a:spLocks noGrp="1" noChangeArrowheads="1"/>
          </p:cNvSpPr>
          <p:nvPr>
            <p:ph type="subTitle" idx="1"/>
          </p:nvPr>
        </p:nvSpPr>
        <p:spPr>
          <a:xfrm>
            <a:off x="424800" y="4653136"/>
            <a:ext cx="7920038"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14"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a:t>Click to edit Master title style</a:t>
            </a:r>
            <a:endParaRPr lang="en-GB" altLang="en-US" noProof="0" dirty="0"/>
          </a:p>
        </p:txBody>
      </p:sp>
      <p:sp>
        <p:nvSpPr>
          <p:cNvPr id="15"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a:t>Unit name here, max 2 line, adjust width of box if required</a:t>
            </a:r>
            <a:endParaRPr lang="en-GB" dirty="0"/>
          </a:p>
        </p:txBody>
      </p:sp>
      <p:sp>
        <p:nvSpPr>
          <p:cNvPr id="16" name="Footer Placeholder 2"/>
          <p:cNvSpPr>
            <a:spLocks noGrp="1"/>
          </p:cNvSpPr>
          <p:nvPr>
            <p:ph type="ftr" sz="quarter" idx="3"/>
          </p:nvPr>
        </p:nvSpPr>
        <p:spPr>
          <a:xfrm>
            <a:off x="3124200" y="6237312"/>
            <a:ext cx="2895600" cy="252000"/>
          </a:xfrm>
          <a:prstGeom prst="rect">
            <a:avLst/>
          </a:prstGeom>
        </p:spPr>
        <p:txBody>
          <a:bodyPr vert="horz" lIns="0" tIns="0" rIns="0" bIns="0" rtlCol="0" anchor="t" anchorCtr="0"/>
          <a:lstStyle>
            <a:lvl1pPr algn="ctr">
              <a:defRPr sz="1200">
                <a:solidFill>
                  <a:schemeClr val="bg2"/>
                </a:solidFill>
                <a:latin typeface="+mn-lt"/>
              </a:defRPr>
            </a:lvl1pPr>
          </a:lstStyle>
          <a:p>
            <a:r>
              <a:rPr lang="en-GB">
                <a:solidFill>
                  <a:srgbClr val="E0E0E1"/>
                </a:solidFill>
              </a:rPr>
              <a:t>Copyright University of Reading</a:t>
            </a:r>
            <a:endParaRPr lang="en-GB" dirty="0">
              <a:solidFill>
                <a:srgbClr val="E0E0E1"/>
              </a:solidFill>
            </a:endParaRPr>
          </a:p>
        </p:txBody>
      </p:sp>
      <p:sp>
        <p:nvSpPr>
          <p:cNvPr id="17"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a:solidFill>
                  <a:srgbClr val="E0E0E1"/>
                </a:solidFill>
              </a:rPr>
              <a:t>Wednesday, 11 June 2014</a:t>
            </a:r>
          </a:p>
        </p:txBody>
      </p:sp>
      <p:sp>
        <p:nvSpPr>
          <p:cNvPr id="19" name="TextBox 18"/>
          <p:cNvSpPr txBox="1"/>
          <p:nvPr userDrawn="1"/>
        </p:nvSpPr>
        <p:spPr>
          <a:xfrm>
            <a:off x="424800" y="6646907"/>
            <a:ext cx="2016224" cy="123111"/>
          </a:xfrm>
          <a:prstGeom prst="rect">
            <a:avLst/>
          </a:prstGeom>
          <a:noFill/>
        </p:spPr>
        <p:txBody>
          <a:bodyPr wrap="square" lIns="0" tIns="0" rIns="0" bIns="0" rtlCol="0">
            <a:spAutoFit/>
          </a:bodyPr>
          <a:lstStyle/>
          <a:p>
            <a:pPr algn="l">
              <a:spcBef>
                <a:spcPct val="20000"/>
              </a:spcBef>
              <a:buClr>
                <a:srgbClr val="D2002E"/>
              </a:buClr>
              <a:buFont typeface="Arial" charset="0"/>
              <a:buNone/>
              <a:defRPr/>
            </a:pPr>
            <a:r>
              <a:rPr lang="en-GB" sz="800" kern="0" dirty="0">
                <a:solidFill>
                  <a:srgbClr val="E0E0E1"/>
                </a:solidFill>
                <a:latin typeface="Effra"/>
              </a:rPr>
              <a:t>Copyright University of Reading</a:t>
            </a:r>
          </a:p>
        </p:txBody>
      </p:sp>
      <p:sp>
        <p:nvSpPr>
          <p:cNvPr id="20"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a:t>Click icon to add picture. Visit www.reading.ac.uk/imagebank for more.</a:t>
            </a:r>
          </a:p>
        </p:txBody>
      </p:sp>
    </p:spTree>
    <p:extLst>
      <p:ext uri="{BB962C8B-B14F-4D97-AF65-F5344CB8AC3E}">
        <p14:creationId xmlns:p14="http://schemas.microsoft.com/office/powerpoint/2010/main" val="2307989668"/>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solidFill>
                  <a:srgbClr val="FFFFFF"/>
                </a:solidFill>
              </a:rPr>
              <a:pPr/>
              <a:t>‹#›</a:t>
            </a:fld>
            <a:endParaRPr lang="en-GB" altLang="en-US" dirty="0">
              <a:solidFill>
                <a:srgbClr val="FFFFFF"/>
              </a:solidFill>
            </a:endParaRPr>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Tree>
    <p:extLst>
      <p:ext uri="{BB962C8B-B14F-4D97-AF65-F5344CB8AC3E}">
        <p14:creationId xmlns:p14="http://schemas.microsoft.com/office/powerpoint/2010/main" val="169701930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solidFill>
                  <a:srgbClr val="FFFFFF"/>
                </a:solidFill>
              </a:rPr>
              <a:pPr/>
              <a:t>‹#›</a:t>
            </a:fld>
            <a:endParaRPr lang="en-GB" altLang="en-US" dirty="0">
              <a:solidFill>
                <a:srgbClr val="FFFFFF"/>
              </a:solidFill>
            </a:endParaRPr>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Tree>
    <p:extLst>
      <p:ext uri="{BB962C8B-B14F-4D97-AF65-F5344CB8AC3E}">
        <p14:creationId xmlns:p14="http://schemas.microsoft.com/office/powerpoint/2010/main" val="289649133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solidFill>
                  <a:srgbClr val="FFFFFF"/>
                </a:solidFill>
              </a:rPr>
              <a:pPr/>
              <a:t>‹#›</a:t>
            </a:fld>
            <a:endParaRPr lang="en-GB" altLang="en-US" dirty="0">
              <a:solidFill>
                <a:srgbClr val="FFFFFF"/>
              </a:solidFill>
            </a:endParaRPr>
          </a:p>
        </p:txBody>
      </p:sp>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9" name="Content Placeholder 2"/>
          <p:cNvSpPr>
            <a:spLocks noGrp="1"/>
          </p:cNvSpPr>
          <p:nvPr>
            <p:ph idx="11"/>
          </p:nvPr>
        </p:nvSpPr>
        <p:spPr>
          <a:xfrm>
            <a:off x="424800"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idx="12"/>
          </p:nvPr>
        </p:nvSpPr>
        <p:spPr>
          <a:xfrm>
            <a:off x="4581327"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57190635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6" name="Content Placeholder 5"/>
          <p:cNvSpPr>
            <a:spLocks noGrp="1"/>
          </p:cNvSpPr>
          <p:nvPr>
            <p:ph sz="quarter" idx="11"/>
          </p:nvPr>
        </p:nvSpPr>
        <p:spPr>
          <a:xfrm>
            <a:off x="424800" y="476672"/>
            <a:ext cx="8280000" cy="5904656"/>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54627097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4" name="Content Placeholder 5"/>
          <p:cNvSpPr>
            <a:spLocks noGrp="1"/>
          </p:cNvSpPr>
          <p:nvPr>
            <p:ph sz="quarter" idx="1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9707618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5" name="TextBox 4"/>
          <p:cNvSpPr txBox="1">
            <a:spLocks noChangeArrowheads="1"/>
          </p:cNvSpPr>
          <p:nvPr userDrawn="1"/>
        </p:nvSpPr>
        <p:spPr bwMode="auto">
          <a:xfrm>
            <a:off x="-252536"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a:r>
              <a:rPr lang="en-GB" altLang="en-US" sz="15000" dirty="0">
                <a:solidFill>
                  <a:srgbClr val="FFFFFF"/>
                </a:solidFill>
                <a:latin typeface="Effra Bold"/>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a:t>Click icon to add picture</a:t>
            </a:r>
            <a:endParaRPr lang="en-GB" dirty="0"/>
          </a:p>
        </p:txBody>
      </p:sp>
      <p:sp>
        <p:nvSpPr>
          <p:cNvPr id="8" name="Text Placeholder 10"/>
          <p:cNvSpPr>
            <a:spLocks noGrp="1"/>
          </p:cNvSpPr>
          <p:nvPr>
            <p:ph type="body" sz="quarter" idx="14" hasCustomPrompt="1"/>
          </p:nvPr>
        </p:nvSpPr>
        <p:spPr>
          <a:xfrm>
            <a:off x="251520" y="3794864"/>
            <a:ext cx="2304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a:t>Education is</a:t>
            </a:r>
            <a:endParaRPr lang="en-GB" dirty="0"/>
          </a:p>
        </p:txBody>
      </p:sp>
      <p:sp>
        <p:nvSpPr>
          <p:cNvPr id="11" name="Text Placeholder 10"/>
          <p:cNvSpPr>
            <a:spLocks noGrp="1"/>
          </p:cNvSpPr>
          <p:nvPr>
            <p:ph type="body" sz="quarter" idx="15" hasCustomPrompt="1"/>
          </p:nvPr>
        </p:nvSpPr>
        <p:spPr>
          <a:xfrm>
            <a:off x="251520" y="5857878"/>
            <a:ext cx="6984776"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115246578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5" name="TextBox 4"/>
          <p:cNvSpPr txBox="1">
            <a:spLocks noChangeArrowheads="1"/>
          </p:cNvSpPr>
          <p:nvPr userDrawn="1"/>
        </p:nvSpPr>
        <p:spPr bwMode="auto">
          <a:xfrm>
            <a:off x="-238125"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a:r>
              <a:rPr lang="en-GB" altLang="en-US" sz="15000" dirty="0">
                <a:solidFill>
                  <a:srgbClr val="50535A"/>
                </a:solidFill>
                <a:latin typeface="Effra Bold"/>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a:t>Click icon to add picture</a:t>
            </a:r>
            <a:endParaRPr lang="en-GB" dirty="0"/>
          </a:p>
        </p:txBody>
      </p:sp>
      <p:sp>
        <p:nvSpPr>
          <p:cNvPr id="11" name="Text Placeholder 10"/>
          <p:cNvSpPr>
            <a:spLocks noGrp="1"/>
          </p:cNvSpPr>
          <p:nvPr>
            <p:ph type="body" sz="quarter" idx="14" hasCustomPrompt="1"/>
          </p:nvPr>
        </p:nvSpPr>
        <p:spPr>
          <a:xfrm>
            <a:off x="251520" y="3794864"/>
            <a:ext cx="2304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a:t>Education is</a:t>
            </a:r>
            <a:endParaRPr lang="en-GB" dirty="0"/>
          </a:p>
        </p:txBody>
      </p:sp>
      <p:sp>
        <p:nvSpPr>
          <p:cNvPr id="12" name="Text Placeholder 10"/>
          <p:cNvSpPr>
            <a:spLocks noGrp="1"/>
          </p:cNvSpPr>
          <p:nvPr>
            <p:ph type="body" sz="quarter" idx="15" hasCustomPrompt="1"/>
          </p:nvPr>
        </p:nvSpPr>
        <p:spPr>
          <a:xfrm>
            <a:off x="251520" y="5857878"/>
            <a:ext cx="6984776"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246655849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357691497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3635663019"/>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accent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346170500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accent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4320629"/>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tx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0129254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solidFill>
                  <a:srgbClr val="FFFFFF"/>
                </a:solidFill>
              </a:rPr>
              <a:pPr/>
              <a:t>‹#›</a:t>
            </a:fld>
            <a:endParaRPr lang="en-GB" altLang="en-US" dirty="0">
              <a:solidFill>
                <a:srgbClr val="FFFFFF"/>
              </a:solidFill>
            </a:endParaRPr>
          </a:p>
        </p:txBody>
      </p:sp>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9" name="Content Placeholder 2"/>
          <p:cNvSpPr>
            <a:spLocks noGrp="1"/>
          </p:cNvSpPr>
          <p:nvPr>
            <p:ph idx="11"/>
          </p:nvPr>
        </p:nvSpPr>
        <p:spPr>
          <a:xfrm>
            <a:off x="424800"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idx="12"/>
          </p:nvPr>
        </p:nvSpPr>
        <p:spPr>
          <a:xfrm>
            <a:off x="4581327"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57996430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accent1"/>
                </a:solidFill>
              </a:defRPr>
            </a:lvl1pPr>
          </a:lstStyle>
          <a:p>
            <a:r>
              <a:rPr lang="en-US"/>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32921070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3733148464"/>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355232976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accent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3564184492"/>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lgn="l">
              <a:defRPr/>
            </a:pPr>
            <a:endParaRPr lang="en-US" sz="2000">
              <a:solidFill>
                <a:srgbClr val="000000"/>
              </a:solidFill>
              <a:latin typeface="Effra"/>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lgn="l">
              <a:defRPr/>
            </a:pPr>
            <a:endParaRPr lang="en-US" sz="2000">
              <a:solidFill>
                <a:srgbClr val="000000"/>
              </a:solidFill>
              <a:latin typeface="Effra"/>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8FFFFA-72EE-4341-AAC3-151A90D5E5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92956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solidFill>
                  <a:srgbClr val="50535A"/>
                </a:solidFill>
              </a:rPr>
              <a:pPr/>
              <a:t>‹#›</a:t>
            </a:fld>
            <a:endParaRPr lang="en-GB" altLang="en-US">
              <a:solidFill>
                <a:srgbClr val="50535A"/>
              </a:solidFill>
            </a:endParaRPr>
          </a:p>
        </p:txBody>
      </p:sp>
      <p:sp>
        <p:nvSpPr>
          <p:cNvPr id="6" name="Content Placeholder 2"/>
          <p:cNvSpPr>
            <a:spLocks noGrp="1"/>
          </p:cNvSpPr>
          <p:nvPr>
            <p:ph idx="11"/>
          </p:nvPr>
        </p:nvSpPr>
        <p:spPr>
          <a:xfrm>
            <a:off x="424800" y="2214000"/>
            <a:ext cx="3888000" cy="4320000"/>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12"/>
          </p:nvPr>
        </p:nvSpPr>
        <p:spPr>
          <a:xfrm>
            <a:off x="4581327" y="2214000"/>
            <a:ext cx="3888000" cy="4320000"/>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580811755"/>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solidFill>
                  <a:srgbClr val="50535A"/>
                </a:solidFill>
              </a:rPr>
              <a:pPr/>
              <a:t>‹#›</a:t>
            </a:fld>
            <a:endParaRPr lang="en-GB" altLang="en-US">
              <a:solidFill>
                <a:srgbClr val="50535A"/>
              </a:solidFill>
            </a:endParaRPr>
          </a:p>
        </p:txBody>
      </p:sp>
    </p:spTree>
    <p:extLst>
      <p:ext uri="{BB962C8B-B14F-4D97-AF65-F5344CB8AC3E}">
        <p14:creationId xmlns:p14="http://schemas.microsoft.com/office/powerpoint/2010/main" val="3152085294"/>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23" name="Rectangle 22"/>
          <p:cNvSpPr/>
          <p:nvPr/>
        </p:nvSpPr>
        <p:spPr bwMode="hidden">
          <a:xfrm>
            <a:off x="0" y="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fontAlgn="auto">
              <a:spcBef>
                <a:spcPts val="0"/>
              </a:spcBef>
              <a:spcAft>
                <a:spcPts val="0"/>
              </a:spcAft>
              <a:defRPr/>
            </a:pPr>
            <a:endParaRPr lang="en-GB" sz="2000">
              <a:solidFill>
                <a:srgbClr val="FFFFFF"/>
              </a:solidFill>
            </a:endParaRPr>
          </a:p>
        </p:txBody>
      </p:sp>
      <p:sp>
        <p:nvSpPr>
          <p:cNvPr id="3083"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a:t>Click to edit Master title style</a:t>
            </a:r>
            <a:endParaRPr lang="en-GB" altLang="en-US" noProof="0" dirty="0"/>
          </a:p>
        </p:txBody>
      </p:sp>
      <p:sp>
        <p:nvSpPr>
          <p:cNvPr id="3084" name="Rectangle 12"/>
          <p:cNvSpPr>
            <a:spLocks noGrp="1" noChangeArrowheads="1"/>
          </p:cNvSpPr>
          <p:nvPr>
            <p:ph type="subTitle" idx="1"/>
          </p:nvPr>
        </p:nvSpPr>
        <p:spPr>
          <a:xfrm>
            <a:off x="424800" y="4653136"/>
            <a:ext cx="8280000"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29"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a:solidFill>
                  <a:srgbClr val="E0E0E1"/>
                </a:solidFill>
              </a:rPr>
              <a:t>Wednesday, 11 June 2014</a:t>
            </a:r>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3"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a:t>Unit name here, max 2 line, adjust width of box if required</a:t>
            </a:r>
            <a:endParaRPr lang="en-GB" dirty="0"/>
          </a:p>
        </p:txBody>
      </p:sp>
      <p:sp>
        <p:nvSpPr>
          <p:cNvPr id="8"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a:t>Click icon to add picture. Visit www.reading.ac.uk/imagebank for more.</a:t>
            </a:r>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algn="l">
              <a:spcBef>
                <a:spcPct val="20000"/>
              </a:spcBef>
              <a:buClr>
                <a:srgbClr val="D2002E"/>
              </a:buClr>
              <a:buFont typeface="Arial" charset="0"/>
              <a:buNone/>
              <a:defRPr/>
            </a:pPr>
            <a:r>
              <a:rPr lang="en-GB" sz="800" kern="0" dirty="0">
                <a:solidFill>
                  <a:srgbClr val="E0E0E1"/>
                </a:solidFill>
                <a:latin typeface="Effra"/>
              </a:rPr>
              <a:t>Copyright University of Reading</a:t>
            </a:r>
          </a:p>
        </p:txBody>
      </p:sp>
    </p:spTree>
    <p:extLst>
      <p:ext uri="{BB962C8B-B14F-4D97-AF65-F5344CB8AC3E}">
        <p14:creationId xmlns:p14="http://schemas.microsoft.com/office/powerpoint/2010/main" val="2815771293"/>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3084" name="Rectangle 12"/>
          <p:cNvSpPr>
            <a:spLocks noGrp="1" noChangeArrowheads="1"/>
          </p:cNvSpPr>
          <p:nvPr>
            <p:ph type="subTitle" idx="1"/>
          </p:nvPr>
        </p:nvSpPr>
        <p:spPr>
          <a:xfrm>
            <a:off x="424800" y="4653136"/>
            <a:ext cx="7920038"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14"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a:t>Click to edit Master title style</a:t>
            </a:r>
            <a:endParaRPr lang="en-GB" altLang="en-US" noProof="0" dirty="0"/>
          </a:p>
        </p:txBody>
      </p:sp>
      <p:sp>
        <p:nvSpPr>
          <p:cNvPr id="15"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a:t>Unit name here, max 2 line, adjust width of box if required</a:t>
            </a:r>
            <a:endParaRPr lang="en-GB" dirty="0"/>
          </a:p>
        </p:txBody>
      </p:sp>
      <p:sp>
        <p:nvSpPr>
          <p:cNvPr id="16" name="Footer Placeholder 2"/>
          <p:cNvSpPr>
            <a:spLocks noGrp="1"/>
          </p:cNvSpPr>
          <p:nvPr>
            <p:ph type="ftr" sz="quarter" idx="3"/>
          </p:nvPr>
        </p:nvSpPr>
        <p:spPr>
          <a:xfrm>
            <a:off x="3124200" y="6237312"/>
            <a:ext cx="2895600" cy="252000"/>
          </a:xfrm>
          <a:prstGeom prst="rect">
            <a:avLst/>
          </a:prstGeom>
        </p:spPr>
        <p:txBody>
          <a:bodyPr vert="horz" lIns="0" tIns="0" rIns="0" bIns="0" rtlCol="0" anchor="t" anchorCtr="0"/>
          <a:lstStyle>
            <a:lvl1pPr algn="ctr">
              <a:defRPr sz="1200">
                <a:solidFill>
                  <a:schemeClr val="bg2"/>
                </a:solidFill>
                <a:latin typeface="+mn-lt"/>
              </a:defRPr>
            </a:lvl1pPr>
          </a:lstStyle>
          <a:p>
            <a:r>
              <a:rPr lang="en-GB">
                <a:solidFill>
                  <a:srgbClr val="E0E0E1"/>
                </a:solidFill>
              </a:rPr>
              <a:t>Copyright University of Reading</a:t>
            </a:r>
            <a:endParaRPr lang="en-GB" dirty="0">
              <a:solidFill>
                <a:srgbClr val="E0E0E1"/>
              </a:solidFill>
            </a:endParaRPr>
          </a:p>
        </p:txBody>
      </p:sp>
      <p:sp>
        <p:nvSpPr>
          <p:cNvPr id="17"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a:solidFill>
                  <a:srgbClr val="E0E0E1"/>
                </a:solidFill>
              </a:rPr>
              <a:t>Wednesday, 11 June 2014</a:t>
            </a:r>
          </a:p>
        </p:txBody>
      </p:sp>
      <p:sp>
        <p:nvSpPr>
          <p:cNvPr id="19" name="TextBox 18"/>
          <p:cNvSpPr txBox="1"/>
          <p:nvPr userDrawn="1"/>
        </p:nvSpPr>
        <p:spPr>
          <a:xfrm>
            <a:off x="424800" y="6646907"/>
            <a:ext cx="2016224" cy="123111"/>
          </a:xfrm>
          <a:prstGeom prst="rect">
            <a:avLst/>
          </a:prstGeom>
          <a:noFill/>
        </p:spPr>
        <p:txBody>
          <a:bodyPr wrap="square" lIns="0" tIns="0" rIns="0" bIns="0" rtlCol="0">
            <a:spAutoFit/>
          </a:bodyPr>
          <a:lstStyle/>
          <a:p>
            <a:pPr algn="l">
              <a:spcBef>
                <a:spcPct val="20000"/>
              </a:spcBef>
              <a:buClr>
                <a:srgbClr val="D2002E"/>
              </a:buClr>
              <a:buFont typeface="Arial" charset="0"/>
              <a:buNone/>
              <a:defRPr/>
            </a:pPr>
            <a:r>
              <a:rPr lang="en-GB" sz="800" kern="0" dirty="0">
                <a:solidFill>
                  <a:srgbClr val="E0E0E1"/>
                </a:solidFill>
                <a:latin typeface="Effra"/>
              </a:rPr>
              <a:t>Copyright University of Reading</a:t>
            </a:r>
          </a:p>
        </p:txBody>
      </p:sp>
      <p:sp>
        <p:nvSpPr>
          <p:cNvPr id="20"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a:t>Click icon to add picture. Visit www.reading.ac.uk/imagebank for more.</a:t>
            </a:r>
          </a:p>
        </p:txBody>
      </p:sp>
    </p:spTree>
    <p:extLst>
      <p:ext uri="{BB962C8B-B14F-4D97-AF65-F5344CB8AC3E}">
        <p14:creationId xmlns:p14="http://schemas.microsoft.com/office/powerpoint/2010/main" val="594243980"/>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solidFill>
                  <a:srgbClr val="FFFFFF"/>
                </a:solidFill>
              </a:rPr>
              <a:pPr/>
              <a:t>‹#›</a:t>
            </a:fld>
            <a:endParaRPr lang="en-GB" altLang="en-US" dirty="0">
              <a:solidFill>
                <a:srgbClr val="FFFFFF"/>
              </a:solidFill>
            </a:endParaRPr>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Tree>
    <p:extLst>
      <p:ext uri="{BB962C8B-B14F-4D97-AF65-F5344CB8AC3E}">
        <p14:creationId xmlns:p14="http://schemas.microsoft.com/office/powerpoint/2010/main" val="291210319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6" name="Content Placeholder 5"/>
          <p:cNvSpPr>
            <a:spLocks noGrp="1"/>
          </p:cNvSpPr>
          <p:nvPr>
            <p:ph sz="quarter" idx="11"/>
          </p:nvPr>
        </p:nvSpPr>
        <p:spPr>
          <a:xfrm>
            <a:off x="424800" y="476672"/>
            <a:ext cx="8280000" cy="5904656"/>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792637931"/>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solidFill>
                  <a:srgbClr val="FFFFFF"/>
                </a:solidFill>
              </a:rPr>
              <a:pPr/>
              <a:t>‹#›</a:t>
            </a:fld>
            <a:endParaRPr lang="en-GB" altLang="en-US" dirty="0">
              <a:solidFill>
                <a:srgbClr val="FFFFFF"/>
              </a:solidFill>
            </a:endParaRPr>
          </a:p>
        </p:txBody>
      </p:sp>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9" name="Content Placeholder 2"/>
          <p:cNvSpPr>
            <a:spLocks noGrp="1"/>
          </p:cNvSpPr>
          <p:nvPr>
            <p:ph idx="11"/>
          </p:nvPr>
        </p:nvSpPr>
        <p:spPr>
          <a:xfrm>
            <a:off x="424800"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idx="12"/>
          </p:nvPr>
        </p:nvSpPr>
        <p:spPr>
          <a:xfrm>
            <a:off x="4581327"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581384035"/>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6" name="Content Placeholder 5"/>
          <p:cNvSpPr>
            <a:spLocks noGrp="1"/>
          </p:cNvSpPr>
          <p:nvPr>
            <p:ph sz="quarter" idx="11"/>
          </p:nvPr>
        </p:nvSpPr>
        <p:spPr>
          <a:xfrm>
            <a:off x="424800" y="476672"/>
            <a:ext cx="8280000" cy="5904656"/>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26984453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4" name="Content Placeholder 5"/>
          <p:cNvSpPr>
            <a:spLocks noGrp="1"/>
          </p:cNvSpPr>
          <p:nvPr>
            <p:ph sz="quarter" idx="1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5418010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5" name="TextBox 4"/>
          <p:cNvSpPr txBox="1">
            <a:spLocks noChangeArrowheads="1"/>
          </p:cNvSpPr>
          <p:nvPr userDrawn="1"/>
        </p:nvSpPr>
        <p:spPr bwMode="auto">
          <a:xfrm>
            <a:off x="-252536"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a:r>
              <a:rPr lang="en-GB" altLang="en-US" sz="15000" dirty="0">
                <a:solidFill>
                  <a:srgbClr val="FFFFFF"/>
                </a:solidFill>
                <a:latin typeface="Effra Bold"/>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a:t>Click icon to add picture</a:t>
            </a:r>
            <a:endParaRPr lang="en-GB" dirty="0"/>
          </a:p>
        </p:txBody>
      </p:sp>
      <p:sp>
        <p:nvSpPr>
          <p:cNvPr id="8" name="Text Placeholder 10"/>
          <p:cNvSpPr>
            <a:spLocks noGrp="1"/>
          </p:cNvSpPr>
          <p:nvPr>
            <p:ph type="body" sz="quarter" idx="14" hasCustomPrompt="1"/>
          </p:nvPr>
        </p:nvSpPr>
        <p:spPr>
          <a:xfrm>
            <a:off x="251520" y="3794864"/>
            <a:ext cx="2304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a:t>Education is</a:t>
            </a:r>
            <a:endParaRPr lang="en-GB" dirty="0"/>
          </a:p>
        </p:txBody>
      </p:sp>
      <p:sp>
        <p:nvSpPr>
          <p:cNvPr id="11" name="Text Placeholder 10"/>
          <p:cNvSpPr>
            <a:spLocks noGrp="1"/>
          </p:cNvSpPr>
          <p:nvPr>
            <p:ph type="body" sz="quarter" idx="15" hasCustomPrompt="1"/>
          </p:nvPr>
        </p:nvSpPr>
        <p:spPr>
          <a:xfrm>
            <a:off x="251520" y="5857878"/>
            <a:ext cx="6984776"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364393077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5" name="TextBox 4"/>
          <p:cNvSpPr txBox="1">
            <a:spLocks noChangeArrowheads="1"/>
          </p:cNvSpPr>
          <p:nvPr userDrawn="1"/>
        </p:nvSpPr>
        <p:spPr bwMode="auto">
          <a:xfrm>
            <a:off x="-238125"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a:r>
              <a:rPr lang="en-GB" altLang="en-US" sz="15000" dirty="0">
                <a:solidFill>
                  <a:srgbClr val="50535A"/>
                </a:solidFill>
                <a:latin typeface="Effra Bold"/>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a:t>Click icon to add picture</a:t>
            </a:r>
            <a:endParaRPr lang="en-GB" dirty="0"/>
          </a:p>
        </p:txBody>
      </p:sp>
      <p:sp>
        <p:nvSpPr>
          <p:cNvPr id="11" name="Text Placeholder 10"/>
          <p:cNvSpPr>
            <a:spLocks noGrp="1"/>
          </p:cNvSpPr>
          <p:nvPr>
            <p:ph type="body" sz="quarter" idx="14" hasCustomPrompt="1"/>
          </p:nvPr>
        </p:nvSpPr>
        <p:spPr>
          <a:xfrm>
            <a:off x="251520" y="3794864"/>
            <a:ext cx="2304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a:t>Education is</a:t>
            </a:r>
            <a:endParaRPr lang="en-GB" dirty="0"/>
          </a:p>
        </p:txBody>
      </p:sp>
      <p:sp>
        <p:nvSpPr>
          <p:cNvPr id="12" name="Text Placeholder 10"/>
          <p:cNvSpPr>
            <a:spLocks noGrp="1"/>
          </p:cNvSpPr>
          <p:nvPr>
            <p:ph type="body" sz="quarter" idx="15" hasCustomPrompt="1"/>
          </p:nvPr>
        </p:nvSpPr>
        <p:spPr>
          <a:xfrm>
            <a:off x="251520" y="5857878"/>
            <a:ext cx="6984776"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3563346986"/>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323074381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148086574"/>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accent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768768307"/>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accent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025706760"/>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tx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93204955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4" name="Content Placeholder 5"/>
          <p:cNvSpPr>
            <a:spLocks noGrp="1"/>
          </p:cNvSpPr>
          <p:nvPr>
            <p:ph sz="quarter" idx="1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977911080"/>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accent1"/>
                </a:solidFill>
              </a:defRPr>
            </a:lvl1pPr>
          </a:lstStyle>
          <a:p>
            <a:r>
              <a:rPr lang="en-US"/>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2985167995"/>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2366236790"/>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1617653678"/>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accent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104779025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lgn="l">
              <a:defRPr/>
            </a:pPr>
            <a:endParaRPr lang="en-US" sz="2000">
              <a:solidFill>
                <a:srgbClr val="000000"/>
              </a:solidFill>
              <a:latin typeface="Effra"/>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lgn="l">
              <a:defRPr/>
            </a:pPr>
            <a:endParaRPr lang="en-US" sz="2000">
              <a:solidFill>
                <a:srgbClr val="000000"/>
              </a:solidFill>
              <a:latin typeface="Effra"/>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8FFFFA-72EE-4341-AAC3-151A90D5E5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407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5" name="TextBox 4"/>
          <p:cNvSpPr txBox="1">
            <a:spLocks noChangeArrowheads="1"/>
          </p:cNvSpPr>
          <p:nvPr userDrawn="1"/>
        </p:nvSpPr>
        <p:spPr bwMode="auto">
          <a:xfrm>
            <a:off x="-252536"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a:r>
              <a:rPr lang="en-GB" altLang="en-US" sz="15000" dirty="0">
                <a:solidFill>
                  <a:srgbClr val="FFFFFF"/>
                </a:solidFill>
                <a:latin typeface="Effra Bold"/>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a:t>Click icon to add picture</a:t>
            </a:r>
            <a:endParaRPr lang="en-GB" dirty="0"/>
          </a:p>
        </p:txBody>
      </p:sp>
      <p:sp>
        <p:nvSpPr>
          <p:cNvPr id="8" name="Text Placeholder 10"/>
          <p:cNvSpPr>
            <a:spLocks noGrp="1"/>
          </p:cNvSpPr>
          <p:nvPr>
            <p:ph type="body" sz="quarter" idx="14" hasCustomPrompt="1"/>
          </p:nvPr>
        </p:nvSpPr>
        <p:spPr>
          <a:xfrm>
            <a:off x="251520" y="3794864"/>
            <a:ext cx="2304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a:t>Education is</a:t>
            </a:r>
            <a:endParaRPr lang="en-GB" dirty="0"/>
          </a:p>
        </p:txBody>
      </p:sp>
      <p:sp>
        <p:nvSpPr>
          <p:cNvPr id="11" name="Text Placeholder 10"/>
          <p:cNvSpPr>
            <a:spLocks noGrp="1"/>
          </p:cNvSpPr>
          <p:nvPr>
            <p:ph type="body" sz="quarter" idx="15" hasCustomPrompt="1"/>
          </p:nvPr>
        </p:nvSpPr>
        <p:spPr>
          <a:xfrm>
            <a:off x="251520" y="5857878"/>
            <a:ext cx="6984776"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379621061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image" Target="../media/image1.png"/><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image" Target="../media/image3.pn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theme" Target="../theme/theme3.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image" Target="../media/image3.png"/><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image" Target="../media/image2.png"/><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theme" Target="../theme/theme4.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image" Target="../media/image3.png"/><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image" Target="../media/image2.png"/><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524750" y="438150"/>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24800" y="123480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a:t>Click to edit Master title style</a:t>
            </a:r>
            <a:endParaRPr lang="en-GB" altLang="en-US" dirty="0"/>
          </a:p>
        </p:txBody>
      </p:sp>
      <p:sp>
        <p:nvSpPr>
          <p:cNvPr id="1027" name="Rectangle 3"/>
          <p:cNvSpPr>
            <a:spLocks noGrp="1" noChangeArrowheads="1"/>
          </p:cNvSpPr>
          <p:nvPr>
            <p:ph type="body" idx="1"/>
          </p:nvPr>
        </p:nvSpPr>
        <p:spPr bwMode="auto">
          <a:xfrm>
            <a:off x="424800" y="221400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3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fld id="{44C01B32-D1A0-401C-8867-70456BBB1E87}" type="slidenum">
              <a:rPr lang="en-GB" altLang="en-US" smtClean="0">
                <a:solidFill>
                  <a:srgbClr val="50535A"/>
                </a:solidFill>
              </a:rPr>
              <a:pPr/>
              <a:t>‹#›</a:t>
            </a:fld>
            <a:endParaRPr lang="en-GB" altLang="en-US" dirty="0">
              <a:solidFill>
                <a:srgbClr val="50535A"/>
              </a:solidFill>
            </a:endParaRPr>
          </a:p>
        </p:txBody>
      </p:sp>
      <p:pic>
        <p:nvPicPr>
          <p:cNvPr id="1074" name="Picture 50" descr="Device-wine"/>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hidden">
          <a:xfrm>
            <a:off x="7524750" y="438150"/>
            <a:ext cx="1184275" cy="385763"/>
          </a:xfrm>
          <a:prstGeom prst="rect">
            <a:avLst/>
          </a:prstGeom>
          <a:solidFill>
            <a:schemeClr val="accent1"/>
          </a:solidFill>
        </p:spPr>
      </p:pic>
      <p:pic>
        <p:nvPicPr>
          <p:cNvPr id="1079" name="Picture 55" descr="Device-white"/>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50535A"/>
                </a:solidFill>
                <a:latin typeface="Effra Light" pitchFamily="34" charset="0"/>
              </a:rPr>
              <a:t>LIMITLESS </a:t>
            </a:r>
            <a:r>
              <a:rPr lang="en-GB" altLang="en-US" sz="1400" dirty="0">
                <a:solidFill>
                  <a:srgbClr val="50535A"/>
                </a:solidFill>
                <a:latin typeface="Effra Heavy" pitchFamily="34" charset="0"/>
              </a:rPr>
              <a:t>POTENTIAL</a:t>
            </a:r>
            <a:r>
              <a:rPr lang="en-GB" altLang="en-US" sz="1400" dirty="0">
                <a:solidFill>
                  <a:srgbClr val="50535A"/>
                </a:solidFill>
                <a:latin typeface="Effra Light" pitchFamily="34" charset="0"/>
              </a:rPr>
              <a:t> | LIMITLESS </a:t>
            </a:r>
            <a:r>
              <a:rPr lang="en-GB" altLang="en-US" sz="1400" dirty="0">
                <a:solidFill>
                  <a:srgbClr val="50535A"/>
                </a:solidFill>
                <a:latin typeface="Effra Heavy" pitchFamily="34" charset="0"/>
              </a:rPr>
              <a:t>OPPORTUNITIES</a:t>
            </a:r>
            <a:r>
              <a:rPr lang="en-GB" altLang="en-US" sz="1400" dirty="0">
                <a:solidFill>
                  <a:srgbClr val="50535A"/>
                </a:solidFill>
                <a:latin typeface="Effra Light" pitchFamily="34" charset="0"/>
              </a:rPr>
              <a:t> | LIMITLESS </a:t>
            </a:r>
            <a:r>
              <a:rPr lang="en-GB" altLang="en-US" sz="1400" dirty="0">
                <a:solidFill>
                  <a:srgbClr val="50535A"/>
                </a:solidFill>
                <a:latin typeface="Effra Heavy" pitchFamily="34" charset="0"/>
              </a:rPr>
              <a:t>IMPACT</a:t>
            </a:r>
          </a:p>
        </p:txBody>
      </p:sp>
    </p:spTree>
    <p:extLst>
      <p:ext uri="{BB962C8B-B14F-4D97-AF65-F5344CB8AC3E}">
        <p14:creationId xmlns:p14="http://schemas.microsoft.com/office/powerpoint/2010/main" val="375492723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6" r:id="rId20"/>
    <p:sldLayoutId id="2147483829" r:id="rId21"/>
    <p:sldLayoutId id="2147483677" r:id="rId22"/>
    <p:sldLayoutId id="2147483702" r:id="rId23"/>
    <p:sldLayoutId id="2147483824" r:id="rId24"/>
    <p:sldLayoutId id="2147483825" r:id="rId25"/>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fade">
                                      <p:cBhvr>
                                        <p:cTn id="12" dur="1000"/>
                                        <p:tgtEl>
                                          <p:spTgt spid="10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fade">
                                      <p:cBhvr>
                                        <p:cTn id="17" dur="1000"/>
                                        <p:tgtEl>
                                          <p:spTgt spid="10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bldLvl="5">
        <p:tmplLst>
          <p:tmpl lvl="1">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Lst>
      </p:bldP>
    </p:bldLst>
  </p:timing>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524750" y="438150"/>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24800" y="123480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a:t>Click to edit Master title style</a:t>
            </a:r>
            <a:endParaRPr lang="en-GB" altLang="en-US" dirty="0"/>
          </a:p>
        </p:txBody>
      </p:sp>
      <p:sp>
        <p:nvSpPr>
          <p:cNvPr id="1027" name="Rectangle 3"/>
          <p:cNvSpPr>
            <a:spLocks noGrp="1" noChangeArrowheads="1"/>
          </p:cNvSpPr>
          <p:nvPr>
            <p:ph type="body" idx="1"/>
          </p:nvPr>
        </p:nvSpPr>
        <p:spPr bwMode="auto">
          <a:xfrm>
            <a:off x="424800" y="221400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3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fld id="{44C01B32-D1A0-401C-8867-70456BBB1E87}" type="slidenum">
              <a:rPr lang="en-GB" altLang="en-US" smtClean="0">
                <a:solidFill>
                  <a:srgbClr val="50535A"/>
                </a:solidFill>
              </a:rPr>
              <a:pPr/>
              <a:t>‹#›</a:t>
            </a:fld>
            <a:endParaRPr lang="en-GB" altLang="en-US" dirty="0">
              <a:solidFill>
                <a:srgbClr val="50535A"/>
              </a:solidFill>
            </a:endParaRPr>
          </a:p>
        </p:txBody>
      </p:sp>
      <p:pic>
        <p:nvPicPr>
          <p:cNvPr id="1074" name="Picture 50" descr="Device-wine"/>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hidden">
          <a:xfrm>
            <a:off x="7524750" y="438150"/>
            <a:ext cx="1184275" cy="385763"/>
          </a:xfrm>
          <a:prstGeom prst="rect">
            <a:avLst/>
          </a:prstGeom>
          <a:solidFill>
            <a:schemeClr val="accent1"/>
          </a:solidFill>
        </p:spPr>
      </p:pic>
      <p:pic>
        <p:nvPicPr>
          <p:cNvPr id="1079" name="Picture 55" descr="Device-whit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50535A"/>
                </a:solidFill>
                <a:latin typeface="Effra Light" pitchFamily="34" charset="0"/>
              </a:rPr>
              <a:t>LIMITLESS </a:t>
            </a:r>
            <a:r>
              <a:rPr lang="en-GB" altLang="en-US" sz="1400" dirty="0">
                <a:solidFill>
                  <a:srgbClr val="50535A"/>
                </a:solidFill>
                <a:latin typeface="Effra Heavy" pitchFamily="34" charset="0"/>
              </a:rPr>
              <a:t>POTENTIAL</a:t>
            </a:r>
            <a:r>
              <a:rPr lang="en-GB" altLang="en-US" sz="1400" dirty="0">
                <a:solidFill>
                  <a:srgbClr val="50535A"/>
                </a:solidFill>
                <a:latin typeface="Effra Light" pitchFamily="34" charset="0"/>
              </a:rPr>
              <a:t> | LIMITLESS </a:t>
            </a:r>
            <a:r>
              <a:rPr lang="en-GB" altLang="en-US" sz="1400" dirty="0">
                <a:solidFill>
                  <a:srgbClr val="50535A"/>
                </a:solidFill>
                <a:latin typeface="Effra Heavy" pitchFamily="34" charset="0"/>
              </a:rPr>
              <a:t>OPPORTUNITIES</a:t>
            </a:r>
            <a:r>
              <a:rPr lang="en-GB" altLang="en-US" sz="1400" dirty="0">
                <a:solidFill>
                  <a:srgbClr val="50535A"/>
                </a:solidFill>
                <a:latin typeface="Effra Light" pitchFamily="34" charset="0"/>
              </a:rPr>
              <a:t> | LIMITLESS </a:t>
            </a:r>
            <a:r>
              <a:rPr lang="en-GB" altLang="en-US" sz="1400" dirty="0">
                <a:solidFill>
                  <a:srgbClr val="50535A"/>
                </a:solidFill>
                <a:latin typeface="Effra Heavy" pitchFamily="34" charset="0"/>
              </a:rPr>
              <a:t>IMPACT</a:t>
            </a:r>
          </a:p>
        </p:txBody>
      </p:sp>
    </p:spTree>
    <p:extLst>
      <p:ext uri="{BB962C8B-B14F-4D97-AF65-F5344CB8AC3E}">
        <p14:creationId xmlns:p14="http://schemas.microsoft.com/office/powerpoint/2010/main" val="737182009"/>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 id="2147483848" r:id="rId18"/>
    <p:sldLayoutId id="2147483849" r:id="rId19"/>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10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fade">
                                      <p:cBhvr>
                                        <p:cTn id="12" dur="1000"/>
                                        <p:tgtEl>
                                          <p:spTgt spid="10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fade">
                                      <p:cBhvr>
                                        <p:cTn id="17" dur="1000"/>
                                        <p:tgtEl>
                                          <p:spTgt spid="10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bldLvl="5">
        <p:tmplLst>
          <p:tmpl lvl="1">
            <p:tnLst>
              <p:par>
                <p:cTn presetID="10" presetClass="entr" presetSubtype="0" fill="hold" nodeType="clickEffect">
                  <p:stCondLst>
                    <p:cond delay="10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Lst>
      </p:bldP>
    </p:bldLst>
  </p:timing>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524750" y="438150"/>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24800" y="123480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a:t>Click to edit Master title style</a:t>
            </a:r>
            <a:endParaRPr lang="en-GB" altLang="en-US" dirty="0"/>
          </a:p>
        </p:txBody>
      </p:sp>
      <p:sp>
        <p:nvSpPr>
          <p:cNvPr id="1027" name="Rectangle 3"/>
          <p:cNvSpPr>
            <a:spLocks noGrp="1" noChangeArrowheads="1"/>
          </p:cNvSpPr>
          <p:nvPr>
            <p:ph type="body" idx="1"/>
          </p:nvPr>
        </p:nvSpPr>
        <p:spPr bwMode="auto">
          <a:xfrm>
            <a:off x="424800" y="221400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3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fld id="{44C01B32-D1A0-401C-8867-70456BBB1E87}" type="slidenum">
              <a:rPr lang="en-GB" altLang="en-US" smtClean="0">
                <a:solidFill>
                  <a:srgbClr val="50535A"/>
                </a:solidFill>
              </a:rPr>
              <a:pPr/>
              <a:t>‹#›</a:t>
            </a:fld>
            <a:endParaRPr lang="en-GB" altLang="en-US" dirty="0">
              <a:solidFill>
                <a:srgbClr val="50535A"/>
              </a:solidFill>
            </a:endParaRPr>
          </a:p>
        </p:txBody>
      </p:sp>
      <p:pic>
        <p:nvPicPr>
          <p:cNvPr id="1074" name="Picture 50" descr="Device-win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hidden">
          <a:xfrm>
            <a:off x="7524750" y="438150"/>
            <a:ext cx="1184275" cy="385763"/>
          </a:xfrm>
          <a:prstGeom prst="rect">
            <a:avLst/>
          </a:prstGeom>
          <a:solidFill>
            <a:schemeClr val="accent1"/>
          </a:solidFill>
        </p:spPr>
      </p:pic>
      <p:pic>
        <p:nvPicPr>
          <p:cNvPr id="1079" name="Picture 55" descr="Device-whit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50535A"/>
                </a:solidFill>
                <a:latin typeface="Effra Light" pitchFamily="34" charset="0"/>
              </a:rPr>
              <a:t>LIMITLESS </a:t>
            </a:r>
            <a:r>
              <a:rPr lang="en-GB" altLang="en-US" sz="1400" dirty="0">
                <a:solidFill>
                  <a:srgbClr val="50535A"/>
                </a:solidFill>
                <a:latin typeface="Effra Heavy" pitchFamily="34" charset="0"/>
              </a:rPr>
              <a:t>POTENTIAL</a:t>
            </a:r>
            <a:r>
              <a:rPr lang="en-GB" altLang="en-US" sz="1400" dirty="0">
                <a:solidFill>
                  <a:srgbClr val="50535A"/>
                </a:solidFill>
                <a:latin typeface="Effra Light" pitchFamily="34" charset="0"/>
              </a:rPr>
              <a:t> | LIMITLESS </a:t>
            </a:r>
            <a:r>
              <a:rPr lang="en-GB" altLang="en-US" sz="1400" dirty="0">
                <a:solidFill>
                  <a:srgbClr val="50535A"/>
                </a:solidFill>
                <a:latin typeface="Effra Heavy" pitchFamily="34" charset="0"/>
              </a:rPr>
              <a:t>OPPORTUNITIES</a:t>
            </a:r>
            <a:r>
              <a:rPr lang="en-GB" altLang="en-US" sz="1400" dirty="0">
                <a:solidFill>
                  <a:srgbClr val="50535A"/>
                </a:solidFill>
                <a:latin typeface="Effra Light" pitchFamily="34" charset="0"/>
              </a:rPr>
              <a:t> | LIMITLESS </a:t>
            </a:r>
            <a:r>
              <a:rPr lang="en-GB" altLang="en-US" sz="1400" dirty="0">
                <a:solidFill>
                  <a:srgbClr val="50535A"/>
                </a:solidFill>
                <a:latin typeface="Effra Heavy" pitchFamily="34" charset="0"/>
              </a:rPr>
              <a:t>IMPACT</a:t>
            </a:r>
          </a:p>
        </p:txBody>
      </p:sp>
    </p:spTree>
    <p:extLst>
      <p:ext uri="{BB962C8B-B14F-4D97-AF65-F5344CB8AC3E}">
        <p14:creationId xmlns:p14="http://schemas.microsoft.com/office/powerpoint/2010/main" val="661395130"/>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881" r:id="rId19"/>
    <p:sldLayoutId id="2147483882" r:id="rId20"/>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10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fade">
                                      <p:cBhvr>
                                        <p:cTn id="12" dur="1000"/>
                                        <p:tgtEl>
                                          <p:spTgt spid="10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fade">
                                      <p:cBhvr>
                                        <p:cTn id="17" dur="1000"/>
                                        <p:tgtEl>
                                          <p:spTgt spid="10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bldLvl="5">
        <p:tmplLst>
          <p:tmpl lvl="1">
            <p:tnLst>
              <p:par>
                <p:cTn presetID="10" presetClass="entr" presetSubtype="0" fill="hold" nodeType="clickEffect">
                  <p:stCondLst>
                    <p:cond delay="10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Lst>
      </p:bldP>
    </p:bldLst>
  </p:timing>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524750" y="438150"/>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24800" y="123480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a:t>Click to edit Master title style</a:t>
            </a:r>
            <a:endParaRPr lang="en-GB" altLang="en-US" dirty="0"/>
          </a:p>
        </p:txBody>
      </p:sp>
      <p:sp>
        <p:nvSpPr>
          <p:cNvPr id="1027" name="Rectangle 3"/>
          <p:cNvSpPr>
            <a:spLocks noGrp="1" noChangeArrowheads="1"/>
          </p:cNvSpPr>
          <p:nvPr>
            <p:ph type="body" idx="1"/>
          </p:nvPr>
        </p:nvSpPr>
        <p:spPr bwMode="auto">
          <a:xfrm>
            <a:off x="424800" y="221400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3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fld id="{44C01B32-D1A0-401C-8867-70456BBB1E87}" type="slidenum">
              <a:rPr lang="en-GB" altLang="en-US" smtClean="0">
                <a:solidFill>
                  <a:srgbClr val="50535A"/>
                </a:solidFill>
              </a:rPr>
              <a:pPr/>
              <a:t>‹#›</a:t>
            </a:fld>
            <a:endParaRPr lang="en-GB" altLang="en-US" dirty="0">
              <a:solidFill>
                <a:srgbClr val="50535A"/>
              </a:solidFill>
            </a:endParaRPr>
          </a:p>
        </p:txBody>
      </p:sp>
      <p:pic>
        <p:nvPicPr>
          <p:cNvPr id="1074" name="Picture 50" descr="Device-win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hidden">
          <a:xfrm>
            <a:off x="7524750" y="438150"/>
            <a:ext cx="1184275" cy="385763"/>
          </a:xfrm>
          <a:prstGeom prst="rect">
            <a:avLst/>
          </a:prstGeom>
          <a:solidFill>
            <a:schemeClr val="accent1"/>
          </a:solidFill>
        </p:spPr>
      </p:pic>
      <p:pic>
        <p:nvPicPr>
          <p:cNvPr id="1079" name="Picture 55" descr="Device-whit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50535A"/>
                </a:solidFill>
                <a:latin typeface="Effra Light" pitchFamily="34" charset="0"/>
              </a:rPr>
              <a:t>LIMITLESS </a:t>
            </a:r>
            <a:r>
              <a:rPr lang="en-GB" altLang="en-US" sz="1400" dirty="0">
                <a:solidFill>
                  <a:srgbClr val="50535A"/>
                </a:solidFill>
                <a:latin typeface="Effra Heavy" pitchFamily="34" charset="0"/>
              </a:rPr>
              <a:t>POTENTIAL</a:t>
            </a:r>
            <a:r>
              <a:rPr lang="en-GB" altLang="en-US" sz="1400" dirty="0">
                <a:solidFill>
                  <a:srgbClr val="50535A"/>
                </a:solidFill>
                <a:latin typeface="Effra Light" pitchFamily="34" charset="0"/>
              </a:rPr>
              <a:t> | LIMITLESS </a:t>
            </a:r>
            <a:r>
              <a:rPr lang="en-GB" altLang="en-US" sz="1400" dirty="0">
                <a:solidFill>
                  <a:srgbClr val="50535A"/>
                </a:solidFill>
                <a:latin typeface="Effra Heavy" pitchFamily="34" charset="0"/>
              </a:rPr>
              <a:t>OPPORTUNITIES</a:t>
            </a:r>
            <a:r>
              <a:rPr lang="en-GB" altLang="en-US" sz="1400" dirty="0">
                <a:solidFill>
                  <a:srgbClr val="50535A"/>
                </a:solidFill>
                <a:latin typeface="Effra Light" pitchFamily="34" charset="0"/>
              </a:rPr>
              <a:t> | LIMITLESS </a:t>
            </a:r>
            <a:r>
              <a:rPr lang="en-GB" altLang="en-US" sz="1400" dirty="0">
                <a:solidFill>
                  <a:srgbClr val="50535A"/>
                </a:solidFill>
                <a:latin typeface="Effra Heavy" pitchFamily="34" charset="0"/>
              </a:rPr>
              <a:t>IMPACT</a:t>
            </a:r>
          </a:p>
        </p:txBody>
      </p:sp>
    </p:spTree>
    <p:extLst>
      <p:ext uri="{BB962C8B-B14F-4D97-AF65-F5344CB8AC3E}">
        <p14:creationId xmlns:p14="http://schemas.microsoft.com/office/powerpoint/2010/main" val="3363223348"/>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 id="2147483903" r:id="rId20"/>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10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fade">
                                      <p:cBhvr>
                                        <p:cTn id="12" dur="1000"/>
                                        <p:tgtEl>
                                          <p:spTgt spid="10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fade">
                                      <p:cBhvr>
                                        <p:cTn id="17" dur="1000"/>
                                        <p:tgtEl>
                                          <p:spTgt spid="10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bldLvl="5">
        <p:tmplLst>
          <p:tmpl lvl="1">
            <p:tnLst>
              <p:par>
                <p:cTn presetID="10" presetClass="entr" presetSubtype="0" fill="hold" nodeType="clickEffect">
                  <p:stCondLst>
                    <p:cond delay="10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Lst>
      </p:bldP>
    </p:bldLst>
  </p:timing>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175/JCLI-D-19-0323.1" TargetMode="External"/><Relationship Id="rId7" Type="http://schemas.openxmlformats.org/officeDocument/2006/relationships/image" Target="../media/image37.jp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hyperlink" Target="https://doi.org/10.1029/2019JC015379"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hyperlink" Target="http://link.springer.com/article/10.1007/s40641-017-0063-0" TargetMode="External"/><Relationship Id="rId13" Type="http://schemas.openxmlformats.org/officeDocument/2006/relationships/hyperlink" Target="http://onlinelibrary.wiley.com/doi/10.1002/2017GL075583/abstract" TargetMode="External"/><Relationship Id="rId18" Type="http://schemas.openxmlformats.org/officeDocument/2006/relationships/hyperlink" Target="http://www.pnas.org/content/114/50/13126" TargetMode="External"/><Relationship Id="rId3" Type="http://schemas.openxmlformats.org/officeDocument/2006/relationships/hyperlink" Target="http://onlinelibrary.wiley.com/doi/10.1002/2014GL060962/full" TargetMode="External"/><Relationship Id="rId7" Type="http://schemas.openxmlformats.org/officeDocument/2006/relationships/hyperlink" Target="http://dx.doi.org/10.1038/nclimate3274" TargetMode="External"/><Relationship Id="rId12" Type="http://schemas.openxmlformats.org/officeDocument/2006/relationships/hyperlink" Target="http://dx.doi.org/10.1002/2017GL076468" TargetMode="External"/><Relationship Id="rId17" Type="http://schemas.openxmlformats.org/officeDocument/2006/relationships/hyperlink" Target="http://dx.doi.org/10.1038/nclimate3066" TargetMode="External"/><Relationship Id="rId2" Type="http://schemas.openxmlformats.org/officeDocument/2006/relationships/hyperlink" Target="http://advances.sciencemag.org/content/3/3/e1601545.full" TargetMode="External"/><Relationship Id="rId16" Type="http://schemas.openxmlformats.org/officeDocument/2006/relationships/hyperlink" Target="http://journals.ametsoc.org/doi/pdf/10.1175/JCLI-D-14-00597.1" TargetMode="External"/><Relationship Id="rId1" Type="http://schemas.openxmlformats.org/officeDocument/2006/relationships/slideLayout" Target="../slideLayouts/slideLayout2.xml"/><Relationship Id="rId6" Type="http://schemas.openxmlformats.org/officeDocument/2006/relationships/hyperlink" Target="http://onlinelibrary.wiley.com/doi/10.1002/2016JC012278/full" TargetMode="External"/><Relationship Id="rId11" Type="http://schemas.openxmlformats.org/officeDocument/2006/relationships/hyperlink" Target="http://dx.doi.org/10.1038/nclimate2106" TargetMode="External"/><Relationship Id="rId5" Type="http://schemas.openxmlformats.org/officeDocument/2006/relationships/hyperlink" Target="http://dx.doi.org/10.1002/2016GL072475" TargetMode="External"/><Relationship Id="rId15" Type="http://schemas.openxmlformats.org/officeDocument/2006/relationships/hyperlink" Target="http://doi.org/10.1029/2019GL086705" TargetMode="External"/><Relationship Id="rId10" Type="http://schemas.openxmlformats.org/officeDocument/2006/relationships/hyperlink" Target="http://www.nature.com/ngeo/journal/vaop/ncurrent/full/ngeo2581.html" TargetMode="External"/><Relationship Id="rId19" Type="http://schemas.openxmlformats.org/officeDocument/2006/relationships/hyperlink" Target="http://journals.ametsoc.org/doi/abs/10.1175/JCLI-D-17-0087.1" TargetMode="External"/><Relationship Id="rId4" Type="http://schemas.openxmlformats.org/officeDocument/2006/relationships/hyperlink" Target="http://www.pnas.org/content/early/2018/02/06/1717312115" TargetMode="External"/><Relationship Id="rId9" Type="http://schemas.openxmlformats.org/officeDocument/2006/relationships/hyperlink" Target="http://dx.doi.org/10.1175/JCLI-D-15-0384.1" TargetMode="External"/><Relationship Id="rId14" Type="http://schemas.openxmlformats.org/officeDocument/2006/relationships/hyperlink" Target="https://agupubs.onlinelibrary.wiley.com/doi/abs/10.1029/2018GL077904"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www.nature.com/nclimate/journal/v3/n6/full/nclimate1840.html" TargetMode="External"/><Relationship Id="rId13" Type="http://schemas.openxmlformats.org/officeDocument/2006/relationships/hyperlink" Target="http://dx.doi.org/10.1038/nclimate2389" TargetMode="External"/><Relationship Id="rId18" Type="http://schemas.openxmlformats.org/officeDocument/2006/relationships/hyperlink" Target="http://www.nature.com/nclimate/journal/v6/n3/full/nclimate2840.html" TargetMode="External"/><Relationship Id="rId26" Type="http://schemas.openxmlformats.org/officeDocument/2006/relationships/hyperlink" Target="http://onlinelibrary.wiley.com/doi/10.1002/2016GL068159/abstract" TargetMode="External"/><Relationship Id="rId3" Type="http://schemas.openxmlformats.org/officeDocument/2006/relationships/image" Target="../media/image38.gif"/><Relationship Id="rId21" Type="http://schemas.openxmlformats.org/officeDocument/2006/relationships/hyperlink" Target="http://dx.doi.org/10.1038/nclimate3058" TargetMode="External"/><Relationship Id="rId7" Type="http://schemas.openxmlformats.org/officeDocument/2006/relationships/hyperlink" Target="http://link.springer.com/article/10.1007/s00382-012-1484-z" TargetMode="External"/><Relationship Id="rId12" Type="http://schemas.openxmlformats.org/officeDocument/2006/relationships/hyperlink" Target="http://dx.doi.org/10.1038/nclimate2387" TargetMode="External"/><Relationship Id="rId17" Type="http://schemas.openxmlformats.org/officeDocument/2006/relationships/hyperlink" Target="http://www.nature.com/ncomms/2016/160330/ncomms10926/full/ncomms10926.html" TargetMode="External"/><Relationship Id="rId25" Type="http://schemas.openxmlformats.org/officeDocument/2006/relationships/hyperlink" Target="http://onlinelibrary.wiley.com/doi/10.1002/2014GL062366/abstract" TargetMode="External"/><Relationship Id="rId2" Type="http://schemas.openxmlformats.org/officeDocument/2006/relationships/notesSlide" Target="../notesSlides/notesSlide4.xml"/><Relationship Id="rId16" Type="http://schemas.openxmlformats.org/officeDocument/2006/relationships/hyperlink" Target="http://onlinelibrary.wiley.com/doi/10.1002/2015GL067254/abstract" TargetMode="External"/><Relationship Id="rId20" Type="http://schemas.openxmlformats.org/officeDocument/2006/relationships/hyperlink" Target="http://onlinelibrary.wiley.com/resolve/reference/XREF?id=10.1038/ngeo2438" TargetMode="External"/><Relationship Id="rId1" Type="http://schemas.openxmlformats.org/officeDocument/2006/relationships/slideLayout" Target="../slideLayouts/slideLayout21.xml"/><Relationship Id="rId6" Type="http://schemas.openxmlformats.org/officeDocument/2006/relationships/hyperlink" Target="http://journals.ametsoc.org/doi/abs/10.1175/2011JCLI3932.1" TargetMode="External"/><Relationship Id="rId11" Type="http://schemas.openxmlformats.org/officeDocument/2006/relationships/hyperlink" Target="http://journals.ametsoc.org/doi/abs/10.1175/JCLI-D-13-00294.1" TargetMode="External"/><Relationship Id="rId24" Type="http://schemas.openxmlformats.org/officeDocument/2006/relationships/hyperlink" Target="http://www.nature.com/ngeo/journal/vaop/ncurrent/full/ngeo2228.html" TargetMode="External"/><Relationship Id="rId5" Type="http://schemas.openxmlformats.org/officeDocument/2006/relationships/hyperlink" Target="http://www.nature.com/nclimate/journal/v4/n10/full/nclimate2341.html" TargetMode="External"/><Relationship Id="rId15" Type="http://schemas.openxmlformats.org/officeDocument/2006/relationships/hyperlink" Target="http://onlinelibrary.wiley.com/doi/10.1002/2014JD022576/full" TargetMode="External"/><Relationship Id="rId23" Type="http://schemas.openxmlformats.org/officeDocument/2006/relationships/hyperlink" Target="http://dx.doi.org/10.1088/1748-9326/11/9/094018" TargetMode="External"/><Relationship Id="rId28" Type="http://schemas.openxmlformats.org/officeDocument/2006/relationships/hyperlink" Target="http://dx.doi.org/10.1038/nclimate2106" TargetMode="External"/><Relationship Id="rId10" Type="http://schemas.openxmlformats.org/officeDocument/2006/relationships/hyperlink" Target="http://onlinelibrary.wiley.com/doi/10.1002/grl.50382/abstract" TargetMode="External"/><Relationship Id="rId19" Type="http://schemas.openxmlformats.org/officeDocument/2006/relationships/hyperlink" Target="http://www.nature.com/nclimate/journal/vaop/ncurrent/full/nclimate2330.html" TargetMode="External"/><Relationship Id="rId4" Type="http://schemas.openxmlformats.org/officeDocument/2006/relationships/hyperlink" Target="http://www.nature.com/nature/journal/v509/n7499/full/nature13260.html" TargetMode="External"/><Relationship Id="rId9" Type="http://schemas.openxmlformats.org/officeDocument/2006/relationships/hyperlink" Target="http://www.nature.com/nclimate/journal/v4/n10/full/nclimate2355.html" TargetMode="External"/><Relationship Id="rId14" Type="http://schemas.openxmlformats.org/officeDocument/2006/relationships/hyperlink" Target="http://www.sciencemag.org/content/early/2015/07/08/science.aaa4521.abstract" TargetMode="External"/><Relationship Id="rId22" Type="http://schemas.openxmlformats.org/officeDocument/2006/relationships/hyperlink" Target="http://www.nature.com/nclimate/journal/v6/n7/full/nclimate3043.html" TargetMode="External"/><Relationship Id="rId27" Type="http://schemas.openxmlformats.org/officeDocument/2006/relationships/hyperlink" Target="http://www.nature.com/nature/journal/vaop/ncurrent/full/nature12534.html"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dx.doi.org/10.1007/s10712-012-9213-z" TargetMode="Externa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hyperlink" Target="https://www.earth-syst-dynam.net/8/719/2017/esd-8-719-2017.html" TargetMode="External"/><Relationship Id="rId5" Type="http://schemas.openxmlformats.org/officeDocument/2006/relationships/hyperlink" Target="https://doi.org/10.1073/pnas.1722312115" TargetMode="External"/><Relationship Id="rId4" Type="http://schemas.openxmlformats.org/officeDocument/2006/relationships/hyperlink" Target="http://onlinelibrary.wiley.com/doi/10.1002/2014GL060962/full"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dx.doi.org/10.17864/1947.111" TargetMode="External"/><Relationship Id="rId3" Type="http://schemas.openxmlformats.org/officeDocument/2006/relationships/image" Target="../media/image26.png"/><Relationship Id="rId7" Type="http://schemas.openxmlformats.org/officeDocument/2006/relationships/hyperlink" Target="http://onlinelibrary.wiley.com/doi/10.1002/2017JD026616/abstrac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http://onlinelibrary.wiley.com/doi/10.1002/2015JD023264/full" TargetMode="External"/><Relationship Id="rId4" Type="http://schemas.openxmlformats.org/officeDocument/2006/relationships/hyperlink" Target="http://researchdata.reading.ac.uk/111/" TargetMode="External"/><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038/s41467-018-05634-2" TargetMode="External"/><Relationship Id="rId2" Type="http://schemas.openxmlformats.org/officeDocument/2006/relationships/image" Target="../media/image39.emf"/><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dx.doi.org/10.1007/s10712-012-9213-z" TargetMode="External"/><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hyperlink" Target="https://www.earth-syst-dynam.net/8/719/2017/esd-8-719-2017.html" TargetMode="External"/><Relationship Id="rId4" Type="http://schemas.openxmlformats.org/officeDocument/2006/relationships/hyperlink" Target="https://doi.org/10.1073/pnas.1722312115"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hyperlink" Target="https://doi.org/10.1038/s41467-018-05634-2" TargetMode="Externa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 Id="rId5" Type="http://schemas.openxmlformats.org/officeDocument/2006/relationships/image" Target="../media/image50.emf"/><Relationship Id="rId4" Type="http://schemas.openxmlformats.org/officeDocument/2006/relationships/image" Target="../media/image49.emf"/></Relationships>
</file>

<file path=ppt/slides/_rels/slide23.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073/pnas.1722312115" TargetMode="External"/><Relationship Id="rId2" Type="http://schemas.openxmlformats.org/officeDocument/2006/relationships/hyperlink" Target="https://www.earth-syst-dynam.net/8/719/2017/esd-8-719-2017.html" TargetMode="External"/><Relationship Id="rId1" Type="http://schemas.openxmlformats.org/officeDocument/2006/relationships/slideLayout" Target="../slideLayouts/slideLayout2.xml"/><Relationship Id="rId5" Type="http://schemas.openxmlformats.org/officeDocument/2006/relationships/image" Target="../media/image53.emf"/><Relationship Id="rId4" Type="http://schemas.openxmlformats.org/officeDocument/2006/relationships/image" Target="../media/image52.emf"/></Relationships>
</file>

<file path=ppt/slides/_rels/slide3.xml.rels><?xml version="1.0" encoding="UTF-8" standalone="yes"?>
<Relationships xmlns="http://schemas.openxmlformats.org/package/2006/relationships"><Relationship Id="rId3" Type="http://schemas.openxmlformats.org/officeDocument/2006/relationships/hyperlink" Target="http://dx.doi.org/10.1007/s10712-012-9213-z"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onlinelibrary.wiley.com/doi/10.1002/2014GL060962/full"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nature.com/articles/s41598-019-56490-z" TargetMode="External"/><Relationship Id="rId2" Type="http://schemas.openxmlformats.org/officeDocument/2006/relationships/hyperlink" Target="http://advances.sciencemag.org/content/3/3/e1601545.full" TargetMode="Externa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www.mdpi.com/2225-1154/6/3/62"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doi.org/10.1038/s41467-018-05634-2" TargetMode="External"/><Relationship Id="rId2" Type="http://schemas.openxmlformats.org/officeDocument/2006/relationships/hyperlink" Target="http://doi.org/10.1029/2019GL086705" TargetMode="External"/><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hyperlink" Target="https://www.nature.com/articles/s41561-019-0528-y" TargetMode="External"/><Relationship Id="rId2" Type="http://schemas.openxmlformats.org/officeDocument/2006/relationships/image" Target="../media/image24.emf"/><Relationship Id="rId1" Type="http://schemas.openxmlformats.org/officeDocument/2006/relationships/slideLayout" Target="../slideLayouts/slideLayout2.xml"/><Relationship Id="rId5" Type="http://schemas.openxmlformats.org/officeDocument/2006/relationships/hyperlink" Target="https://www.atmos-chem-phys-discuss.net/acp-2019-1188/" TargetMode="Externa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hyperlink" Target="https://doi.org/10.1002/2017ms001115" TargetMode="External"/><Relationship Id="rId13" Type="http://schemas.openxmlformats.org/officeDocument/2006/relationships/hyperlink" Target="https://doi.org/10.1029/2018JD028776" TargetMode="External"/><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hyperlink" Target="https://doi.org/10.1038/s41467-018-05634-2"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dx.doi.org/10.17864/1947.111" TargetMode="External"/><Relationship Id="rId11" Type="http://schemas.openxmlformats.org/officeDocument/2006/relationships/hyperlink" Target="https://doi.org/10.5194/amt-11-3373-2018" TargetMode="External"/><Relationship Id="rId5" Type="http://schemas.openxmlformats.org/officeDocument/2006/relationships/hyperlink" Target="http://onlinelibrary.wiley.com/doi/10.1002/2017JD026616/abstract" TargetMode="External"/><Relationship Id="rId15" Type="http://schemas.openxmlformats.org/officeDocument/2006/relationships/hyperlink" Target="https://www.nature.com/articles/s41561-019-0528-y" TargetMode="External"/><Relationship Id="rId10" Type="http://schemas.openxmlformats.org/officeDocument/2006/relationships/hyperlink" Target="https://doi.org/10.5194/gmd-11-3681-2018" TargetMode="External"/><Relationship Id="rId4" Type="http://schemas.openxmlformats.org/officeDocument/2006/relationships/image" Target="../media/image27.png"/><Relationship Id="rId9" Type="http://schemas.openxmlformats.org/officeDocument/2006/relationships/hyperlink" Target="https://doi.org/10.1029/2018ms001372" TargetMode="External"/><Relationship Id="rId14" Type="http://schemas.openxmlformats.org/officeDocument/2006/relationships/hyperlink" Target="https://doi.org/10.1175/JCLI-D-19-0323.1"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29.png"/><Relationship Id="rId7" Type="http://schemas.openxmlformats.org/officeDocument/2006/relationships/hyperlink" Target="https://doi.org/10.1002/2016GL070413" TargetMode="External"/><Relationship Id="rId2" Type="http://schemas.openxmlformats.org/officeDocument/2006/relationships/hyperlink" Target="http://www.nature.com/ngeo/journal/v6/n11/full/ngeo1987.html" TargetMode="External"/><Relationship Id="rId1" Type="http://schemas.openxmlformats.org/officeDocument/2006/relationships/slideLayout" Target="../slideLayouts/slideLayout2.xml"/><Relationship Id="rId6" Type="http://schemas.openxmlformats.org/officeDocument/2006/relationships/hyperlink" Target="http://dx.doi.org/10.1038/nclimate2513" TargetMode="External"/><Relationship Id="rId5" Type="http://schemas.openxmlformats.org/officeDocument/2006/relationships/hyperlink" Target="http://link.springer.com/article/10.1007/s00382-015-2766-z" TargetMode="External"/><Relationship Id="rId4" Type="http://schemas.openxmlformats.org/officeDocument/2006/relationships/hyperlink" Target="http://onlinelibrary.wiley.com/doi/10.1002/2017JD026616/ful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51C15-00ED-47DB-AF44-7E361D76684F}"/>
              </a:ext>
            </a:extLst>
          </p:cNvPr>
          <p:cNvSpPr>
            <a:spLocks noGrp="1"/>
          </p:cNvSpPr>
          <p:nvPr>
            <p:ph type="ctrTitle"/>
          </p:nvPr>
        </p:nvSpPr>
        <p:spPr/>
        <p:txBody>
          <a:bodyPr/>
          <a:lstStyle/>
          <a:p>
            <a:r>
              <a:rPr lang="en-GB" sz="2600" dirty="0"/>
              <a:t>Changes in Earth’s energy &amp; water cycles</a:t>
            </a:r>
          </a:p>
        </p:txBody>
      </p:sp>
      <p:sp>
        <p:nvSpPr>
          <p:cNvPr id="3" name="Subtitle 2">
            <a:extLst>
              <a:ext uri="{FF2B5EF4-FFF2-40B4-BE49-F238E27FC236}">
                <a16:creationId xmlns:a16="http://schemas.microsoft.com/office/drawing/2014/main" id="{F9A81322-C973-44CE-8149-F243918B9404}"/>
              </a:ext>
            </a:extLst>
          </p:cNvPr>
          <p:cNvSpPr>
            <a:spLocks noGrp="1"/>
          </p:cNvSpPr>
          <p:nvPr>
            <p:ph type="subTitle" idx="1"/>
          </p:nvPr>
        </p:nvSpPr>
        <p:spPr/>
        <p:txBody>
          <a:bodyPr/>
          <a:lstStyle/>
          <a:p>
            <a:r>
              <a:rPr lang="en-GB" dirty="0"/>
              <a:t>Richard P. Allan		r.p.allan@reading.ac.uk		</a:t>
            </a:r>
            <a:r>
              <a:rPr lang="en-GB" dirty="0">
                <a:solidFill>
                  <a:schemeClr val="accent5"/>
                </a:solidFill>
              </a:rPr>
              <a:t>@</a:t>
            </a:r>
            <a:r>
              <a:rPr lang="en-GB" dirty="0" err="1">
                <a:solidFill>
                  <a:schemeClr val="accent5"/>
                </a:solidFill>
              </a:rPr>
              <a:t>rpallanuk</a:t>
            </a:r>
            <a:endParaRPr lang="en-GB" dirty="0">
              <a:solidFill>
                <a:schemeClr val="accent5"/>
              </a:solidFill>
            </a:endParaRPr>
          </a:p>
          <a:p>
            <a:r>
              <a:rPr lang="en-GB" dirty="0" err="1"/>
              <a:t>Chunlei</a:t>
            </a:r>
            <a:r>
              <a:rPr lang="en-GB" dirty="0"/>
              <a:t> Liu (Guangdong Ocean University, Zhanjiang, China)</a:t>
            </a:r>
          </a:p>
        </p:txBody>
      </p:sp>
      <p:sp>
        <p:nvSpPr>
          <p:cNvPr id="4" name="Slide Number Placeholder 3">
            <a:extLst>
              <a:ext uri="{FF2B5EF4-FFF2-40B4-BE49-F238E27FC236}">
                <a16:creationId xmlns:a16="http://schemas.microsoft.com/office/drawing/2014/main" id="{F327EC9A-9552-41F6-9088-436C69177B70}"/>
              </a:ext>
            </a:extLst>
          </p:cNvPr>
          <p:cNvSpPr>
            <a:spLocks noGrp="1"/>
          </p:cNvSpPr>
          <p:nvPr>
            <p:ph type="sldNum" sz="quarter" idx="4"/>
          </p:nvPr>
        </p:nvSpPr>
        <p:spPr/>
        <p:txBody>
          <a:bodyPr/>
          <a:lstStyle/>
          <a:p>
            <a:fld id="{44C01B32-D1A0-401C-8867-70456BBB1E87}" type="slidenum">
              <a:rPr lang="en-GB" altLang="en-US" smtClean="0">
                <a:solidFill>
                  <a:srgbClr val="E0E0E1"/>
                </a:solidFill>
              </a:rPr>
              <a:pPr/>
              <a:t>1</a:t>
            </a:fld>
            <a:endParaRPr lang="en-GB" altLang="en-US" dirty="0">
              <a:solidFill>
                <a:srgbClr val="E0E0E1"/>
              </a:solidFill>
            </a:endParaRPr>
          </a:p>
        </p:txBody>
      </p:sp>
      <p:sp>
        <p:nvSpPr>
          <p:cNvPr id="5" name="Text Placeholder 4">
            <a:extLst>
              <a:ext uri="{FF2B5EF4-FFF2-40B4-BE49-F238E27FC236}">
                <a16:creationId xmlns:a16="http://schemas.microsoft.com/office/drawing/2014/main" id="{687BB28B-E58B-4FE6-85A9-6B815CAF3351}"/>
              </a:ext>
            </a:extLst>
          </p:cNvPr>
          <p:cNvSpPr>
            <a:spLocks noGrp="1"/>
          </p:cNvSpPr>
          <p:nvPr>
            <p:ph type="body" sz="quarter" idx="13"/>
          </p:nvPr>
        </p:nvSpPr>
        <p:spPr>
          <a:xfrm>
            <a:off x="417512" y="0"/>
            <a:ext cx="3146376" cy="651662"/>
          </a:xfrm>
        </p:spPr>
        <p:txBody>
          <a:bodyPr/>
          <a:lstStyle/>
          <a:p>
            <a:r>
              <a:rPr lang="en-GB" dirty="0"/>
              <a:t>Department of Meteorology</a:t>
            </a:r>
          </a:p>
        </p:txBody>
      </p:sp>
      <p:pic>
        <p:nvPicPr>
          <p:cNvPr id="7" name="Picture 2">
            <a:extLst>
              <a:ext uri="{FF2B5EF4-FFF2-40B4-BE49-F238E27FC236}">
                <a16:creationId xmlns:a16="http://schemas.microsoft.com/office/drawing/2014/main" id="{9C6D3549-3F28-4B5C-816C-5C523936265B}"/>
              </a:ext>
            </a:extLst>
          </p:cNvPr>
          <p:cNvPicPr>
            <a:picLocks noGrp="1" noChangeAspect="1" noChangeArrowheads="1"/>
          </p:cNvPicPr>
          <p:nvPr>
            <p:ph type="pic" sz="quarter" idx="16"/>
          </p:nvPr>
        </p:nvPicPr>
        <p:blipFill rotWithShape="1">
          <a:blip r:embed="rId2">
            <a:extLst>
              <a:ext uri="{28A0092B-C50C-407E-A947-70E740481C1C}">
                <a14:useLocalDpi xmlns:a14="http://schemas.microsoft.com/office/drawing/2010/main" val="0"/>
              </a:ext>
            </a:extLst>
          </a:blip>
          <a:srcRect t="15770" b="59356"/>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NCEO - National Centre for Earth Observation">
            <a:extLst>
              <a:ext uri="{FF2B5EF4-FFF2-40B4-BE49-F238E27FC236}">
                <a16:creationId xmlns:a16="http://schemas.microsoft.com/office/drawing/2014/main" id="{F86FB11A-3D5B-4A60-B0A7-7B21351DC2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19" y="5711180"/>
            <a:ext cx="2169965" cy="552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294251"/>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05485" y="1234800"/>
            <a:ext cx="7534489" cy="5149857"/>
          </a:xfrm>
          <a:prstGeom prst="rect">
            <a:avLst/>
          </a:prstGeom>
        </p:spPr>
      </p:pic>
      <p:pic>
        <p:nvPicPr>
          <p:cNvPr id="6" name="图片 8">
            <a:extLst>
              <a:ext uri="{FF2B5EF4-FFF2-40B4-BE49-F238E27FC236}">
                <a16:creationId xmlns:a16="http://schemas.microsoft.com/office/drawing/2014/main" id="{6A85D725-C116-44CD-9EF6-245F3631A0DF}"/>
              </a:ext>
            </a:extLst>
          </p:cNvPr>
          <p:cNvPicPr/>
          <p:nvPr/>
        </p:nvPicPr>
        <p:blipFill>
          <a:blip r:embed="rId4">
            <a:extLst>
              <a:ext uri="{28A0092B-C50C-407E-A947-70E740481C1C}">
                <a14:useLocalDpi xmlns:a14="http://schemas.microsoft.com/office/drawing/2010/main" val="0"/>
              </a:ext>
            </a:extLst>
          </a:blip>
          <a:stretch>
            <a:fillRect/>
          </a:stretch>
        </p:blipFill>
        <p:spPr>
          <a:xfrm>
            <a:off x="323528" y="1234800"/>
            <a:ext cx="7704997" cy="5149856"/>
          </a:xfrm>
          <a:prstGeom prst="rect">
            <a:avLst/>
          </a:prstGeom>
        </p:spPr>
      </p:pic>
      <p:sp>
        <p:nvSpPr>
          <p:cNvPr id="2" name="Title 1"/>
          <p:cNvSpPr>
            <a:spLocks noGrp="1"/>
          </p:cNvSpPr>
          <p:nvPr>
            <p:ph type="title"/>
          </p:nvPr>
        </p:nvSpPr>
        <p:spPr>
          <a:xfrm>
            <a:off x="424799" y="188640"/>
            <a:ext cx="7987929" cy="864096"/>
          </a:xfrm>
        </p:spPr>
        <p:txBody>
          <a:bodyPr/>
          <a:lstStyle/>
          <a:p>
            <a:r>
              <a:rPr lang="en-GB" sz="2800" dirty="0"/>
              <a:t>Computed global meridional </a:t>
            </a:r>
            <a:br>
              <a:rPr lang="en-GB" sz="2800" dirty="0"/>
            </a:br>
            <a:r>
              <a:rPr lang="en-GB" sz="2800" dirty="0"/>
              <a:t>energy transports </a:t>
            </a:r>
            <a:r>
              <a:rPr lang="en-GB" sz="1800" dirty="0"/>
              <a:t>(30</a:t>
            </a:r>
            <a:r>
              <a:rPr lang="en-GB" sz="1800" baseline="30000" dirty="0"/>
              <a:t>o</a:t>
            </a:r>
            <a:r>
              <a:rPr lang="en-GB" sz="1800" dirty="0"/>
              <a:t>N, equator, 30</a:t>
            </a:r>
            <a:r>
              <a:rPr lang="en-GB" sz="1800" baseline="30000" dirty="0"/>
              <a:t>o</a:t>
            </a:r>
            <a:r>
              <a:rPr lang="en-GB" sz="1800" dirty="0"/>
              <a:t>S)</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10</a:t>
            </a:fld>
            <a:endParaRPr lang="en-GB" altLang="en-US">
              <a:solidFill>
                <a:srgbClr val="50535A"/>
              </a:solidFill>
            </a:endParaRPr>
          </a:p>
        </p:txBody>
      </p:sp>
      <p:sp>
        <p:nvSpPr>
          <p:cNvPr id="8" name="TextBox 7"/>
          <p:cNvSpPr txBox="1"/>
          <p:nvPr/>
        </p:nvSpPr>
        <p:spPr>
          <a:xfrm>
            <a:off x="7236296" y="5805264"/>
            <a:ext cx="1176432" cy="646331"/>
          </a:xfrm>
          <a:prstGeom prst="rect">
            <a:avLst/>
          </a:prstGeom>
          <a:noFill/>
        </p:spPr>
        <p:txBody>
          <a:bodyPr wrap="square" rtlCol="0">
            <a:spAutoFit/>
          </a:bodyPr>
          <a:lstStyle/>
          <a:p>
            <a:r>
              <a:rPr lang="en-GB" dirty="0">
                <a:solidFill>
                  <a:schemeClr val="tx2"/>
                </a:solidFill>
                <a:latin typeface="+mn-lt"/>
              </a:rPr>
              <a:t>Liu et al. in prep</a:t>
            </a:r>
          </a:p>
        </p:txBody>
      </p:sp>
    </p:spTree>
    <p:extLst>
      <p:ext uri="{BB962C8B-B14F-4D97-AF65-F5344CB8AC3E}">
        <p14:creationId xmlns:p14="http://schemas.microsoft.com/office/powerpoint/2010/main" val="349797344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152" y="306687"/>
            <a:ext cx="8280000" cy="828000"/>
          </a:xfrm>
        </p:spPr>
        <p:txBody>
          <a:bodyPr/>
          <a:lstStyle/>
          <a:p>
            <a:r>
              <a:rPr lang="en-GB" sz="2800" dirty="0"/>
              <a:t>Atlantic heat transport </a:t>
            </a:r>
            <a:br>
              <a:rPr lang="en-GB" sz="2800" dirty="0"/>
            </a:br>
            <a:r>
              <a:rPr lang="en-GB" sz="2800" dirty="0"/>
              <a:t>AND the cold blob</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11</a:t>
            </a:fld>
            <a:endParaRPr lang="en-GB" altLang="en-US">
              <a:solidFill>
                <a:srgbClr val="50535A"/>
              </a:solidFill>
            </a:endParaRPr>
          </a:p>
        </p:txBody>
      </p:sp>
      <p:grpSp>
        <p:nvGrpSpPr>
          <p:cNvPr id="9" name="Group 8"/>
          <p:cNvGrpSpPr/>
          <p:nvPr/>
        </p:nvGrpSpPr>
        <p:grpSpPr>
          <a:xfrm>
            <a:off x="4335606" y="692696"/>
            <a:ext cx="4416411" cy="3416710"/>
            <a:chOff x="4335606" y="2492896"/>
            <a:chExt cx="4416411" cy="3416710"/>
          </a:xfrm>
        </p:grpSpPr>
        <p:pic>
          <p:nvPicPr>
            <p:cNvPr id="5" name="Picture 4"/>
            <p:cNvPicPr>
              <a:picLocks noChangeAspect="1"/>
            </p:cNvPicPr>
            <p:nvPr/>
          </p:nvPicPr>
          <p:blipFill>
            <a:blip r:embed="rId2"/>
            <a:stretch>
              <a:fillRect/>
            </a:stretch>
          </p:blipFill>
          <p:spPr>
            <a:xfrm>
              <a:off x="4335606" y="2492896"/>
              <a:ext cx="4369194" cy="3416710"/>
            </a:xfrm>
            <a:prstGeom prst="rect">
              <a:avLst/>
            </a:prstGeom>
          </p:spPr>
        </p:pic>
        <p:sp>
          <p:nvSpPr>
            <p:cNvPr id="6" name="Rectangle 5"/>
            <p:cNvSpPr/>
            <p:nvPr/>
          </p:nvSpPr>
          <p:spPr>
            <a:xfrm>
              <a:off x="6300192" y="5466710"/>
              <a:ext cx="2451825" cy="338554"/>
            </a:xfrm>
            <a:prstGeom prst="rect">
              <a:avLst/>
            </a:prstGeom>
          </p:spPr>
          <p:txBody>
            <a:bodyPr wrap="none">
              <a:spAutoFit/>
            </a:bodyPr>
            <a:lstStyle/>
            <a:p>
              <a:r>
                <a:rPr lang="en-GB" sz="1600" dirty="0">
                  <a:latin typeface="Calibri" panose="020F0502020204030204" pitchFamily="34" charset="0"/>
                  <a:cs typeface="Calibri" panose="020F0502020204030204" pitchFamily="34" charset="0"/>
                  <a:hlinkClick r:id="rId3"/>
                </a:rPr>
                <a:t>Brydon et al. (2020) J. </a:t>
              </a:r>
              <a:r>
                <a:rPr lang="en-GB" sz="1600" dirty="0" err="1">
                  <a:latin typeface="Calibri" panose="020F0502020204030204" pitchFamily="34" charset="0"/>
                  <a:cs typeface="Calibri" panose="020F0502020204030204" pitchFamily="34" charset="0"/>
                  <a:hlinkClick r:id="rId3"/>
                </a:rPr>
                <a:t>Clim</a:t>
              </a:r>
              <a:r>
                <a:rPr lang="en-GB" sz="1600" dirty="0">
                  <a:latin typeface="Calibri" panose="020F0502020204030204" pitchFamily="34" charset="0"/>
                  <a:cs typeface="Calibri" panose="020F0502020204030204" pitchFamily="34" charset="0"/>
                </a:rPr>
                <a:t> </a:t>
              </a:r>
              <a:endParaRPr lang="en-GB" sz="1600" dirty="0"/>
            </a:p>
          </p:txBody>
        </p:sp>
      </p:grpSp>
      <p:pic>
        <p:nvPicPr>
          <p:cNvPr id="7" name="Picture 6"/>
          <p:cNvPicPr>
            <a:picLocks noChangeAspect="1"/>
          </p:cNvPicPr>
          <p:nvPr/>
        </p:nvPicPr>
        <p:blipFill rotWithShape="1">
          <a:blip r:embed="rId4"/>
          <a:srcRect l="38109" t="-6" r="34013" b="76090"/>
          <a:stretch/>
        </p:blipFill>
        <p:spPr>
          <a:xfrm>
            <a:off x="323528" y="3871653"/>
            <a:ext cx="1918766" cy="1882813"/>
          </a:xfrm>
          <a:prstGeom prst="rect">
            <a:avLst/>
          </a:prstGeom>
        </p:spPr>
      </p:pic>
      <p:pic>
        <p:nvPicPr>
          <p:cNvPr id="8" name="Picture 7"/>
          <p:cNvPicPr>
            <a:picLocks noChangeAspect="1"/>
          </p:cNvPicPr>
          <p:nvPr/>
        </p:nvPicPr>
        <p:blipFill rotWithShape="1">
          <a:blip r:embed="rId4"/>
          <a:srcRect l="34468" t="50798" r="33558" b="25286"/>
          <a:stretch/>
        </p:blipFill>
        <p:spPr>
          <a:xfrm>
            <a:off x="2227293" y="3861048"/>
            <a:ext cx="2200691" cy="1882813"/>
          </a:xfrm>
          <a:prstGeom prst="rect">
            <a:avLst/>
          </a:prstGeom>
        </p:spPr>
      </p:pic>
      <p:pic>
        <p:nvPicPr>
          <p:cNvPr id="10" name="Picture 9"/>
          <p:cNvPicPr>
            <a:picLocks noChangeAspect="1"/>
          </p:cNvPicPr>
          <p:nvPr/>
        </p:nvPicPr>
        <p:blipFill>
          <a:blip r:embed="rId5"/>
          <a:stretch>
            <a:fillRect/>
          </a:stretch>
        </p:blipFill>
        <p:spPr>
          <a:xfrm>
            <a:off x="251520" y="1408026"/>
            <a:ext cx="3960440" cy="2381014"/>
          </a:xfrm>
          <a:prstGeom prst="rect">
            <a:avLst/>
          </a:prstGeom>
        </p:spPr>
      </p:pic>
      <p:sp>
        <p:nvSpPr>
          <p:cNvPr id="11" name="Rectangle 10"/>
          <p:cNvSpPr/>
          <p:nvPr/>
        </p:nvSpPr>
        <p:spPr>
          <a:xfrm>
            <a:off x="257539" y="5681832"/>
            <a:ext cx="2739853" cy="338554"/>
          </a:xfrm>
          <a:prstGeom prst="rect">
            <a:avLst/>
          </a:prstGeom>
        </p:spPr>
        <p:txBody>
          <a:bodyPr wrap="none">
            <a:spAutoFit/>
          </a:bodyPr>
          <a:lstStyle/>
          <a:p>
            <a:r>
              <a:rPr lang="en-GB" sz="1600" dirty="0">
                <a:hlinkClick r:id="rId6"/>
              </a:rPr>
              <a:t>Allan &amp; son Ltd (2019) JGR</a:t>
            </a:r>
            <a:r>
              <a:rPr lang="en-GB" sz="1600" dirty="0"/>
              <a:t> </a:t>
            </a:r>
          </a:p>
        </p:txBody>
      </p:sp>
      <p:sp>
        <p:nvSpPr>
          <p:cNvPr id="13" name="TextBox 12"/>
          <p:cNvSpPr txBox="1"/>
          <p:nvPr/>
        </p:nvSpPr>
        <p:spPr>
          <a:xfrm>
            <a:off x="4644008" y="5970766"/>
            <a:ext cx="1800200" cy="338554"/>
          </a:xfrm>
          <a:prstGeom prst="rect">
            <a:avLst/>
          </a:prstGeom>
          <a:noFill/>
        </p:spPr>
        <p:txBody>
          <a:bodyPr wrap="square" rtlCol="0">
            <a:spAutoFit/>
          </a:bodyPr>
          <a:lstStyle/>
          <a:p>
            <a:r>
              <a:rPr lang="en-GB" sz="1600" dirty="0">
                <a:solidFill>
                  <a:schemeClr val="tx2"/>
                </a:solidFill>
                <a:latin typeface="Arial" panose="020B0604020202020204" pitchFamily="34" charset="0"/>
                <a:cs typeface="Arial" panose="020B0604020202020204" pitchFamily="34" charset="0"/>
              </a:rPr>
              <a:t>Liu et al. in prep</a:t>
            </a:r>
          </a:p>
        </p:txBody>
      </p:sp>
      <p:pic>
        <p:nvPicPr>
          <p:cNvPr id="14" name="图片 6">
            <a:extLst>
              <a:ext uri="{FF2B5EF4-FFF2-40B4-BE49-F238E27FC236}">
                <a16:creationId xmlns:a16="http://schemas.microsoft.com/office/drawing/2014/main" id="{8561F49E-BE5D-42CA-BBB2-43FF2E74549F}"/>
              </a:ext>
            </a:extLst>
          </p:cNvPr>
          <p:cNvPicPr/>
          <p:nvPr/>
        </p:nvPicPr>
        <p:blipFill rotWithShape="1">
          <a:blip r:embed="rId7">
            <a:extLst>
              <a:ext uri="{28A0092B-C50C-407E-A947-70E740481C1C}">
                <a14:useLocalDpi xmlns:a14="http://schemas.microsoft.com/office/drawing/2010/main" val="0"/>
              </a:ext>
            </a:extLst>
          </a:blip>
          <a:srcRect t="51217"/>
          <a:stretch/>
        </p:blipFill>
        <p:spPr>
          <a:xfrm>
            <a:off x="4427984" y="4149080"/>
            <a:ext cx="4665888" cy="2435650"/>
          </a:xfrm>
          <a:prstGeom prst="rect">
            <a:avLst/>
          </a:prstGeom>
        </p:spPr>
      </p:pic>
    </p:spTree>
    <p:extLst>
      <p:ext uri="{BB962C8B-B14F-4D97-AF65-F5344CB8AC3E}">
        <p14:creationId xmlns:p14="http://schemas.microsoft.com/office/powerpoint/2010/main" val="178573442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16632"/>
            <a:ext cx="8229600" cy="706090"/>
          </a:xfrm>
        </p:spPr>
        <p:txBody>
          <a:bodyPr/>
          <a:lstStyle/>
          <a:p>
            <a:r>
              <a:rPr lang="en-GB" sz="3200" dirty="0">
                <a:solidFill>
                  <a:srgbClr val="C00000"/>
                </a:solidFill>
              </a:rPr>
              <a:t>Summary</a:t>
            </a:r>
          </a:p>
        </p:txBody>
      </p:sp>
      <p:sp>
        <p:nvSpPr>
          <p:cNvPr id="6" name="Content Placeholder 5"/>
          <p:cNvSpPr>
            <a:spLocks noGrp="1"/>
          </p:cNvSpPr>
          <p:nvPr>
            <p:ph idx="1"/>
          </p:nvPr>
        </p:nvSpPr>
        <p:spPr>
          <a:xfrm>
            <a:off x="251520" y="908720"/>
            <a:ext cx="8507288" cy="4525963"/>
          </a:xfrm>
        </p:spPr>
        <p:txBody>
          <a:bodyPr/>
          <a:lstStyle/>
          <a:p>
            <a:r>
              <a:rPr lang="en-GB" sz="1800" dirty="0"/>
              <a:t>Multi-decadal estimates of Earth’s energy imbalance/sea level </a:t>
            </a:r>
            <a:r>
              <a:rPr lang="en-GB" sz="1800" i="1" dirty="0"/>
              <a:t>broadly</a:t>
            </a:r>
            <a:r>
              <a:rPr lang="en-GB" sz="1800" dirty="0"/>
              <a:t> consistent (e.g. </a:t>
            </a:r>
            <a:r>
              <a:rPr lang="en-GB" sz="1800" u="sng" dirty="0">
                <a:hlinkClick r:id="rId2"/>
              </a:rPr>
              <a:t>Cheng et al. 2017 Sci. Adv.</a:t>
            </a:r>
            <a:r>
              <a:rPr lang="en-GB" sz="1800" dirty="0"/>
              <a:t>; </a:t>
            </a:r>
            <a:r>
              <a:rPr lang="en-GB" sz="1800" dirty="0">
                <a:hlinkClick r:id="rId3"/>
              </a:rPr>
              <a:t>Allan et al. 2014 GRL</a:t>
            </a:r>
            <a:r>
              <a:rPr lang="en-GB" sz="1800" dirty="0"/>
              <a:t>; </a:t>
            </a:r>
            <a:r>
              <a:rPr lang="da-DK" sz="1800" u="sng" dirty="0">
                <a:hlinkClick r:id="rId4"/>
              </a:rPr>
              <a:t>Nerem et al. (2018) PNAS</a:t>
            </a:r>
            <a:r>
              <a:rPr lang="en-GB" sz="1800" dirty="0"/>
              <a:t>)</a:t>
            </a:r>
          </a:p>
          <a:p>
            <a:r>
              <a:rPr lang="en-GB" sz="1800" dirty="0"/>
              <a:t>Advances in observing energy transports (</a:t>
            </a:r>
            <a:r>
              <a:rPr lang="en-GB" sz="1800" dirty="0">
                <a:hlinkClick r:id="rId5"/>
              </a:rPr>
              <a:t>Trenberth &amp; </a:t>
            </a:r>
            <a:r>
              <a:rPr lang="en-GB" sz="1800" dirty="0" err="1">
                <a:hlinkClick r:id="rId5"/>
              </a:rPr>
              <a:t>Fasullo</a:t>
            </a:r>
            <a:r>
              <a:rPr lang="en-GB" sz="1800" dirty="0">
                <a:hlinkClick r:id="rId5"/>
              </a:rPr>
              <a:t>, 2017 GRL</a:t>
            </a:r>
            <a:r>
              <a:rPr lang="en-GB" sz="1800" dirty="0"/>
              <a:t>)</a:t>
            </a:r>
          </a:p>
          <a:p>
            <a:r>
              <a:rPr lang="en-GB" sz="1800" dirty="0"/>
              <a:t>Upper ocean mixed layer energy budget links EEI &amp; surface warming rate (</a:t>
            </a:r>
            <a:r>
              <a:rPr lang="fr-FR" sz="1800" dirty="0">
                <a:hlinkClick r:id="rId6"/>
              </a:rPr>
              <a:t>Roberts et al. 2015 JGR</a:t>
            </a:r>
            <a:r>
              <a:rPr lang="en-GB" sz="1800" dirty="0"/>
              <a:t>;  </a:t>
            </a:r>
            <a:r>
              <a:rPr lang="en-GB" sz="1800" dirty="0">
                <a:hlinkClick r:id="rId7"/>
              </a:rPr>
              <a:t>Hedemann et al. 2017 Nature </a:t>
            </a:r>
            <a:r>
              <a:rPr lang="en-GB" sz="1800" dirty="0" err="1">
                <a:hlinkClick r:id="rId7"/>
              </a:rPr>
              <a:t>Clim</a:t>
            </a:r>
            <a:r>
              <a:rPr lang="en-GB" sz="1800" dirty="0">
                <a:hlinkClick r:id="rId7"/>
              </a:rPr>
              <a:t>.</a:t>
            </a:r>
            <a:r>
              <a:rPr lang="en-GB" sz="1800" dirty="0"/>
              <a:t>; </a:t>
            </a:r>
            <a:r>
              <a:rPr lang="en-GB" sz="1800" dirty="0" err="1">
                <a:hlinkClick r:id="rId8"/>
              </a:rPr>
              <a:t>Xie</a:t>
            </a:r>
            <a:r>
              <a:rPr lang="en-GB" sz="1800" dirty="0">
                <a:hlinkClick r:id="rId8"/>
              </a:rPr>
              <a:t> &amp; </a:t>
            </a:r>
            <a:r>
              <a:rPr lang="en-GB" sz="1800" dirty="0" err="1">
                <a:hlinkClick r:id="rId8"/>
              </a:rPr>
              <a:t>Kosaka</a:t>
            </a:r>
            <a:r>
              <a:rPr lang="en-GB" sz="1800" dirty="0">
                <a:hlinkClick r:id="rId8"/>
              </a:rPr>
              <a:t> 201 CCCR</a:t>
            </a:r>
            <a:r>
              <a:rPr lang="en-GB" sz="1800" dirty="0"/>
              <a:t>)</a:t>
            </a:r>
          </a:p>
          <a:p>
            <a:r>
              <a:rPr lang="en-GB" sz="1800" dirty="0"/>
              <a:t>Distinct feedbacks on internal variability &amp; forced change e.g. </a:t>
            </a:r>
            <a:r>
              <a:rPr lang="fr-FR" sz="1800" dirty="0">
                <a:hlinkClick r:id="rId9"/>
              </a:rPr>
              <a:t>Brown et al. 2016</a:t>
            </a:r>
            <a:r>
              <a:rPr lang="fr-FR" sz="1800" u="sng" dirty="0"/>
              <a:t>; </a:t>
            </a:r>
            <a:r>
              <a:rPr lang="fr-FR" sz="1800" dirty="0" err="1">
                <a:hlinkClick r:id="rId10"/>
              </a:rPr>
              <a:t>Xie</a:t>
            </a:r>
            <a:r>
              <a:rPr lang="fr-FR" sz="1800" dirty="0">
                <a:hlinkClick r:id="rId10"/>
              </a:rPr>
              <a:t> et al. 2015 </a:t>
            </a:r>
            <a:r>
              <a:rPr lang="fr-FR" sz="1800" dirty="0"/>
              <a:t>; </a:t>
            </a:r>
            <a:r>
              <a:rPr lang="en-GB" sz="1800" dirty="0">
                <a:solidFill>
                  <a:prstClr val="black"/>
                </a:solidFill>
                <a:cs typeface="Arial" panose="020B0604020202020204" pitchFamily="34" charset="0"/>
                <a:hlinkClick r:id="rId11"/>
              </a:rPr>
              <a:t>England et al. (2014)</a:t>
            </a:r>
          </a:p>
          <a:p>
            <a:r>
              <a:rPr lang="en-GB" sz="1800" dirty="0"/>
              <a:t>Do climate models underestimate low cloud amplifying feedbacks, internal variability &amp; climate sensitivity? </a:t>
            </a:r>
            <a:r>
              <a:rPr lang="en-GB" sz="1800" u="sng" dirty="0">
                <a:hlinkClick r:id="rId12"/>
              </a:rPr>
              <a:t>Marvel et al. 2018</a:t>
            </a:r>
            <a:r>
              <a:rPr lang="en-GB" sz="1800" dirty="0"/>
              <a:t>; </a:t>
            </a:r>
            <a:r>
              <a:rPr lang="en-GB" sz="1800" u="sng" dirty="0">
                <a:hlinkClick r:id="rId13"/>
              </a:rPr>
              <a:t>Silvers et al. 2017 </a:t>
            </a:r>
            <a:r>
              <a:rPr lang="en-GB" sz="1800" u="sng" dirty="0"/>
              <a:t>;</a:t>
            </a:r>
            <a:r>
              <a:rPr lang="en-GB" sz="1800" dirty="0"/>
              <a:t> </a:t>
            </a:r>
            <a:r>
              <a:rPr lang="da-DK" sz="1800" dirty="0">
                <a:hlinkClick r:id="rId14"/>
              </a:rPr>
              <a:t>Yuan et al. 2018 </a:t>
            </a:r>
            <a:r>
              <a:rPr lang="da-DK" sz="1800" dirty="0"/>
              <a:t>; </a:t>
            </a:r>
            <a:r>
              <a:rPr lang="en-GB" sz="1800" dirty="0">
                <a:cs typeface="Calibri" panose="020F0502020204030204" pitchFamily="34" charset="0"/>
                <a:hlinkClick r:id="rId15"/>
              </a:rPr>
              <a:t>Loeb et al. 2020 GRL</a:t>
            </a:r>
            <a:endParaRPr lang="en-GB" sz="1800" dirty="0"/>
          </a:p>
          <a:p>
            <a:r>
              <a:rPr lang="fr-FR" sz="1800" dirty="0"/>
              <a:t>Spatial patterns of </a:t>
            </a:r>
            <a:r>
              <a:rPr lang="fr-FR" sz="1800" dirty="0" err="1"/>
              <a:t>warming</a:t>
            </a:r>
            <a:r>
              <a:rPr lang="fr-FR" sz="1800" dirty="0"/>
              <a:t> crucial for feedbacks &amp; </a:t>
            </a:r>
            <a:r>
              <a:rPr lang="fr-FR" sz="1800" dirty="0" err="1"/>
              <a:t>climate</a:t>
            </a:r>
            <a:r>
              <a:rPr lang="fr-FR" sz="1800" dirty="0"/>
              <a:t> </a:t>
            </a:r>
            <a:r>
              <a:rPr lang="fr-FR" sz="1800" dirty="0" err="1"/>
              <a:t>sensitivity</a:t>
            </a:r>
            <a:r>
              <a:rPr lang="fr-FR" sz="1800" dirty="0"/>
              <a:t> </a:t>
            </a:r>
            <a:r>
              <a:rPr lang="fr-FR" sz="1800" dirty="0" err="1"/>
              <a:t>e.g</a:t>
            </a:r>
            <a:r>
              <a:rPr lang="fr-FR" sz="1800" dirty="0"/>
              <a:t>. </a:t>
            </a:r>
            <a:r>
              <a:rPr lang="en-GB" sz="1800" u="sng" dirty="0">
                <a:hlinkClick r:id="rId16"/>
              </a:rPr>
              <a:t>He &amp; </a:t>
            </a:r>
            <a:r>
              <a:rPr lang="en-GB" sz="1800" u="sng" dirty="0" err="1">
                <a:hlinkClick r:id="rId16"/>
              </a:rPr>
              <a:t>Soden</a:t>
            </a:r>
            <a:r>
              <a:rPr lang="en-GB" sz="1800" u="sng" dirty="0">
                <a:hlinkClick r:id="rId16"/>
              </a:rPr>
              <a:t> (2016)</a:t>
            </a:r>
            <a:r>
              <a:rPr lang="en-GB" sz="1800" u="sng" dirty="0"/>
              <a:t>; </a:t>
            </a:r>
            <a:r>
              <a:rPr lang="fr-FR" sz="1800" u="sng" dirty="0">
                <a:hlinkClick r:id="rId17"/>
              </a:rPr>
              <a:t>Richardson et al. (2016)</a:t>
            </a:r>
            <a:r>
              <a:rPr lang="fr-FR" sz="1800" u="sng" dirty="0"/>
              <a:t>; </a:t>
            </a:r>
            <a:r>
              <a:rPr lang="en-GB" sz="1800" u="sng" dirty="0" err="1">
                <a:hlinkClick r:id="rId18"/>
              </a:rPr>
              <a:t>Ceppi</a:t>
            </a:r>
            <a:r>
              <a:rPr lang="en-GB" sz="1800" u="sng" dirty="0">
                <a:hlinkClick r:id="rId18"/>
              </a:rPr>
              <a:t> &amp; Gregory (2017)</a:t>
            </a:r>
            <a:r>
              <a:rPr lang="en-GB" sz="1800" dirty="0"/>
              <a:t>; </a:t>
            </a:r>
            <a:r>
              <a:rPr lang="en-GB" sz="1800" u="sng" dirty="0">
                <a:hlinkClick r:id="rId19"/>
              </a:rPr>
              <a:t>Andrews &amp; Webb (2017) </a:t>
            </a:r>
            <a:r>
              <a:rPr lang="en-GB" sz="1800" dirty="0"/>
              <a:t> </a:t>
            </a:r>
          </a:p>
          <a:p>
            <a:r>
              <a:rPr lang="en-GB" sz="1800" dirty="0"/>
              <a:t>Can radiative forcing spatial pattern drive temperature change? Are there missing dynamical feedbacks on warming?</a:t>
            </a:r>
          </a:p>
          <a:p>
            <a:r>
              <a:rPr lang="en-GB" sz="1800" dirty="0"/>
              <a:t>What are the mechanisms that determine N Atlantic variability and links with Pacific and ocean heat uptake? How are inter-hemispheric, land/ocean and low to high latitude heat transports changing?</a:t>
            </a:r>
          </a:p>
          <a:p>
            <a:r>
              <a:rPr lang="en-GB" sz="1800" dirty="0"/>
              <a:t>What is the aerosol impact on atmospheric absorption and hydrological cycle?</a:t>
            </a:r>
          </a:p>
          <a:p>
            <a:endParaRPr lang="en-GB" sz="2000" dirty="0"/>
          </a:p>
          <a:p>
            <a:endParaRPr lang="en-GB" sz="2000" dirty="0"/>
          </a:p>
          <a:p>
            <a:endParaRPr lang="en-GB" sz="2000" dirty="0"/>
          </a:p>
          <a:p>
            <a:endParaRPr lang="en-GB" sz="2000" dirty="0"/>
          </a:p>
        </p:txBody>
      </p:sp>
    </p:spTree>
    <p:extLst>
      <p:ext uri="{BB962C8B-B14F-4D97-AF65-F5344CB8AC3E}">
        <p14:creationId xmlns:p14="http://schemas.microsoft.com/office/powerpoint/2010/main" val="95272918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13</a:t>
            </a:fld>
            <a:endParaRPr lang="en-GB" altLang="en-US">
              <a:solidFill>
                <a:srgbClr val="50535A"/>
              </a:solidFill>
            </a:endParaRPr>
          </a:p>
        </p:txBody>
      </p:sp>
    </p:spTree>
    <p:extLst>
      <p:ext uri="{BB962C8B-B14F-4D97-AF65-F5344CB8AC3E}">
        <p14:creationId xmlns:p14="http://schemas.microsoft.com/office/powerpoint/2010/main" val="347708262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p:cNvCxnSpPr/>
          <p:nvPr/>
        </p:nvCxnSpPr>
        <p:spPr>
          <a:xfrm>
            <a:off x="1718065" y="3319611"/>
            <a:ext cx="0" cy="1100094"/>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pic>
        <p:nvPicPr>
          <p:cNvPr id="1026" name="Picture 2" descr="http://www.esrl.noaa.gov/psd/map/images/sst/sst.seasonal.gif"/>
          <p:cNvPicPr>
            <a:picLocks noChangeAspect="1" noChangeArrowheads="1"/>
          </p:cNvPicPr>
          <p:nvPr/>
        </p:nvPicPr>
        <p:blipFill rotWithShape="1">
          <a:blip r:embed="rId3">
            <a:extLst>
              <a:ext uri="{28A0092B-C50C-407E-A947-70E740481C1C}">
                <a14:useLocalDpi xmlns:a14="http://schemas.microsoft.com/office/drawing/2010/main" val="0"/>
              </a:ext>
            </a:extLst>
          </a:blip>
          <a:srcRect l="35333" t="30700" r="20096" b="34650"/>
          <a:stretch/>
        </p:blipFill>
        <p:spPr bwMode="auto">
          <a:xfrm>
            <a:off x="1680092" y="1994808"/>
            <a:ext cx="5857718" cy="2649607"/>
          </a:xfrm>
          <a:prstGeom prst="rect">
            <a:avLst/>
          </a:prstGeom>
          <a:noFill/>
          <a:scene3d>
            <a:camera prst="orthographicFront">
              <a:rot lat="3816930" lon="20538419" rev="20677522"/>
            </a:camera>
            <a:lightRig rig="threePt" dir="t"/>
          </a:scene3d>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a:off x="2856711" y="3264992"/>
            <a:ext cx="3162905" cy="0"/>
          </a:xfrm>
          <a:prstGeom prst="straightConnector1">
            <a:avLst/>
          </a:prstGeom>
          <a:ln w="101600">
            <a:solidFill>
              <a:schemeClr val="tx2">
                <a:lumMod val="75000"/>
              </a:schemeClr>
            </a:solidFill>
            <a:tailEnd type="arrow"/>
          </a:ln>
          <a:scene3d>
            <a:camera prst="orthographicFront">
              <a:rot lat="300000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2534396" y="1879337"/>
            <a:ext cx="3048438" cy="307923"/>
          </a:xfrm>
          <a:custGeom>
            <a:avLst/>
            <a:gdLst>
              <a:gd name="connsiteX0" fmla="*/ 0 w 3672114"/>
              <a:gd name="connsiteY0" fmla="*/ 406400 h 406400"/>
              <a:gd name="connsiteX1" fmla="*/ 14514 w 3672114"/>
              <a:gd name="connsiteY1" fmla="*/ 203200 h 406400"/>
              <a:gd name="connsiteX2" fmla="*/ 87086 w 3672114"/>
              <a:gd name="connsiteY2" fmla="*/ 116114 h 406400"/>
              <a:gd name="connsiteX3" fmla="*/ 304800 w 3672114"/>
              <a:gd name="connsiteY3" fmla="*/ 58057 h 406400"/>
              <a:gd name="connsiteX4" fmla="*/ 754743 w 3672114"/>
              <a:gd name="connsiteY4" fmla="*/ 14514 h 406400"/>
              <a:gd name="connsiteX5" fmla="*/ 2278743 w 3672114"/>
              <a:gd name="connsiteY5" fmla="*/ 29028 h 406400"/>
              <a:gd name="connsiteX6" fmla="*/ 3672114 w 3672114"/>
              <a:gd name="connsiteY6" fmla="*/ 0 h 406400"/>
              <a:gd name="connsiteX7" fmla="*/ 3672114 w 3672114"/>
              <a:gd name="connsiteY7"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2114" h="406400">
                <a:moveTo>
                  <a:pt x="0" y="406400"/>
                </a:moveTo>
                <a:cubicBezTo>
                  <a:pt x="0" y="328990"/>
                  <a:pt x="0" y="251581"/>
                  <a:pt x="14514" y="203200"/>
                </a:cubicBezTo>
                <a:cubicBezTo>
                  <a:pt x="29028" y="154819"/>
                  <a:pt x="38705" y="140305"/>
                  <a:pt x="87086" y="116114"/>
                </a:cubicBezTo>
                <a:cubicBezTo>
                  <a:pt x="135467" y="91923"/>
                  <a:pt x="193524" y="74990"/>
                  <a:pt x="304800" y="58057"/>
                </a:cubicBezTo>
                <a:cubicBezTo>
                  <a:pt x="416076" y="41124"/>
                  <a:pt x="754743" y="14514"/>
                  <a:pt x="754743" y="14514"/>
                </a:cubicBezTo>
                <a:lnTo>
                  <a:pt x="2278743" y="29028"/>
                </a:lnTo>
                <a:cubicBezTo>
                  <a:pt x="2764971" y="26609"/>
                  <a:pt x="3672114" y="0"/>
                  <a:pt x="3672114" y="0"/>
                </a:cubicBezTo>
                <a:lnTo>
                  <a:pt x="3672114" y="0"/>
                </a:lnTo>
              </a:path>
            </a:pathLst>
          </a:custGeom>
          <a:noFill/>
          <a:ln w="5080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22" name="Freeform 21"/>
          <p:cNvSpPr/>
          <p:nvPr/>
        </p:nvSpPr>
        <p:spPr>
          <a:xfrm flipH="1" flipV="1">
            <a:off x="3299517" y="2514428"/>
            <a:ext cx="2909872" cy="433016"/>
          </a:xfrm>
          <a:custGeom>
            <a:avLst/>
            <a:gdLst>
              <a:gd name="connsiteX0" fmla="*/ 0 w 3672114"/>
              <a:gd name="connsiteY0" fmla="*/ 406400 h 406400"/>
              <a:gd name="connsiteX1" fmla="*/ 14514 w 3672114"/>
              <a:gd name="connsiteY1" fmla="*/ 203200 h 406400"/>
              <a:gd name="connsiteX2" fmla="*/ 87086 w 3672114"/>
              <a:gd name="connsiteY2" fmla="*/ 116114 h 406400"/>
              <a:gd name="connsiteX3" fmla="*/ 304800 w 3672114"/>
              <a:gd name="connsiteY3" fmla="*/ 58057 h 406400"/>
              <a:gd name="connsiteX4" fmla="*/ 754743 w 3672114"/>
              <a:gd name="connsiteY4" fmla="*/ 14514 h 406400"/>
              <a:gd name="connsiteX5" fmla="*/ 2278743 w 3672114"/>
              <a:gd name="connsiteY5" fmla="*/ 29028 h 406400"/>
              <a:gd name="connsiteX6" fmla="*/ 3672114 w 3672114"/>
              <a:gd name="connsiteY6" fmla="*/ 0 h 406400"/>
              <a:gd name="connsiteX7" fmla="*/ 3672114 w 3672114"/>
              <a:gd name="connsiteY7"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2114" h="406400">
                <a:moveTo>
                  <a:pt x="0" y="406400"/>
                </a:moveTo>
                <a:cubicBezTo>
                  <a:pt x="0" y="328990"/>
                  <a:pt x="0" y="251581"/>
                  <a:pt x="14514" y="203200"/>
                </a:cubicBezTo>
                <a:cubicBezTo>
                  <a:pt x="29028" y="154819"/>
                  <a:pt x="38705" y="140305"/>
                  <a:pt x="87086" y="116114"/>
                </a:cubicBezTo>
                <a:cubicBezTo>
                  <a:pt x="135467" y="91923"/>
                  <a:pt x="193524" y="74990"/>
                  <a:pt x="304800" y="58057"/>
                </a:cubicBezTo>
                <a:cubicBezTo>
                  <a:pt x="416076" y="41124"/>
                  <a:pt x="754743" y="14514"/>
                  <a:pt x="754743" y="14514"/>
                </a:cubicBezTo>
                <a:lnTo>
                  <a:pt x="2278743" y="29028"/>
                </a:lnTo>
                <a:cubicBezTo>
                  <a:pt x="2764971" y="26609"/>
                  <a:pt x="3672114" y="0"/>
                  <a:pt x="3672114" y="0"/>
                </a:cubicBezTo>
                <a:lnTo>
                  <a:pt x="3672114" y="0"/>
                </a:lnTo>
              </a:path>
            </a:pathLst>
          </a:custGeom>
          <a:noFill/>
          <a:ln w="5080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21" name="Arc 20"/>
          <p:cNvSpPr/>
          <p:nvPr/>
        </p:nvSpPr>
        <p:spPr>
          <a:xfrm>
            <a:off x="5450293" y="1879337"/>
            <a:ext cx="759097" cy="981506"/>
          </a:xfrm>
          <a:prstGeom prst="arc">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en-GB">
              <a:solidFill>
                <a:prstClr val="black"/>
              </a:solidFill>
            </a:endParaRPr>
          </a:p>
        </p:txBody>
      </p:sp>
      <p:sp>
        <p:nvSpPr>
          <p:cNvPr id="24" name="Arc 23"/>
          <p:cNvSpPr/>
          <p:nvPr/>
        </p:nvSpPr>
        <p:spPr>
          <a:xfrm flipH="1" flipV="1">
            <a:off x="2540420" y="1879337"/>
            <a:ext cx="759097" cy="1039242"/>
          </a:xfrm>
          <a:prstGeom prst="arc">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en-GB">
              <a:solidFill>
                <a:prstClr val="black"/>
              </a:solidFill>
            </a:endParaRPr>
          </a:p>
        </p:txBody>
      </p:sp>
      <p:sp>
        <p:nvSpPr>
          <p:cNvPr id="23" name="TextBox 22"/>
          <p:cNvSpPr txBox="1"/>
          <p:nvPr/>
        </p:nvSpPr>
        <p:spPr>
          <a:xfrm>
            <a:off x="2983227" y="1950516"/>
            <a:ext cx="2846614" cy="954107"/>
          </a:xfrm>
          <a:prstGeom prst="rect">
            <a:avLst/>
          </a:prstGeom>
          <a:noFill/>
        </p:spPr>
        <p:txBody>
          <a:bodyPr wrap="square" rtlCol="0">
            <a:spAutoFit/>
          </a:bodyPr>
          <a:lstStyle/>
          <a:p>
            <a:pPr fontAlgn="auto">
              <a:spcBef>
                <a:spcPts val="0"/>
              </a:spcBef>
              <a:spcAft>
                <a:spcPts val="0"/>
              </a:spcAft>
            </a:pPr>
            <a:r>
              <a:rPr lang="en-GB" sz="2800" dirty="0">
                <a:solidFill>
                  <a:prstClr val="black"/>
                </a:solidFill>
                <a:latin typeface="Calibri"/>
              </a:rPr>
              <a:t>Enhanced Walker Circulation</a:t>
            </a:r>
          </a:p>
        </p:txBody>
      </p:sp>
      <p:sp>
        <p:nvSpPr>
          <p:cNvPr id="25" name="TextBox 24"/>
          <p:cNvSpPr txBox="1"/>
          <p:nvPr/>
        </p:nvSpPr>
        <p:spPr>
          <a:xfrm>
            <a:off x="1619672" y="2745433"/>
            <a:ext cx="1524946" cy="1015663"/>
          </a:xfrm>
          <a:prstGeom prst="rect">
            <a:avLst/>
          </a:prstGeom>
          <a:noFill/>
          <a:scene3d>
            <a:camera prst="orthographicFront">
              <a:rot lat="3000000" lon="0" rev="0"/>
            </a:camera>
            <a:lightRig rig="threePt" dir="t"/>
          </a:scene3d>
        </p:spPr>
        <p:txBody>
          <a:bodyPr wrap="square" rtlCol="0">
            <a:spAutoFit/>
          </a:bodyPr>
          <a:lstStyle/>
          <a:p>
            <a:pPr fontAlgn="auto">
              <a:spcBef>
                <a:spcPts val="0"/>
              </a:spcBef>
              <a:spcAft>
                <a:spcPts val="0"/>
              </a:spcAft>
            </a:pPr>
            <a:r>
              <a:rPr lang="en-GB" sz="2000" b="1" dirty="0">
                <a:solidFill>
                  <a:prstClr val="black"/>
                </a:solidFill>
                <a:latin typeface="Calibri"/>
              </a:rPr>
              <a:t>Increased sea height</a:t>
            </a:r>
          </a:p>
          <a:p>
            <a:pPr fontAlgn="auto">
              <a:spcBef>
                <a:spcPts val="0"/>
              </a:spcBef>
              <a:spcAft>
                <a:spcPts val="0"/>
              </a:spcAft>
            </a:pPr>
            <a:r>
              <a:rPr lang="en-GB" sz="2000" b="1" dirty="0">
                <a:solidFill>
                  <a:srgbClr val="FF0000"/>
                </a:solidFill>
                <a:latin typeface="Calibri"/>
              </a:rPr>
              <a:t>Warm</a:t>
            </a:r>
          </a:p>
        </p:txBody>
      </p:sp>
      <p:sp>
        <p:nvSpPr>
          <p:cNvPr id="27" name="TextBox 26"/>
          <p:cNvSpPr txBox="1"/>
          <p:nvPr/>
        </p:nvSpPr>
        <p:spPr>
          <a:xfrm>
            <a:off x="5513590" y="2889449"/>
            <a:ext cx="1578690" cy="707886"/>
          </a:xfrm>
          <a:prstGeom prst="rect">
            <a:avLst/>
          </a:prstGeom>
          <a:noFill/>
          <a:scene3d>
            <a:camera prst="orthographicFront">
              <a:rot lat="3000000" lon="0" rev="0"/>
            </a:camera>
            <a:lightRig rig="threePt" dir="t"/>
          </a:scene3d>
        </p:spPr>
        <p:txBody>
          <a:bodyPr wrap="square" rtlCol="0">
            <a:spAutoFit/>
          </a:bodyPr>
          <a:lstStyle/>
          <a:p>
            <a:pPr fontAlgn="auto">
              <a:spcBef>
                <a:spcPts val="0"/>
              </a:spcBef>
              <a:spcAft>
                <a:spcPts val="0"/>
              </a:spcAft>
            </a:pPr>
            <a:r>
              <a:rPr lang="en-GB" sz="2000" b="1" dirty="0">
                <a:solidFill>
                  <a:prstClr val="black"/>
                </a:solidFill>
                <a:latin typeface="Calibri"/>
              </a:rPr>
              <a:t>Upwelling,</a:t>
            </a:r>
          </a:p>
          <a:p>
            <a:pPr fontAlgn="auto">
              <a:spcBef>
                <a:spcPts val="0"/>
              </a:spcBef>
              <a:spcAft>
                <a:spcPts val="0"/>
              </a:spcAft>
            </a:pPr>
            <a:r>
              <a:rPr lang="en-GB" sz="2000" b="1" dirty="0">
                <a:solidFill>
                  <a:srgbClr val="4F81BD"/>
                </a:solidFill>
                <a:latin typeface="Calibri"/>
              </a:rPr>
              <a:t>Cool water</a:t>
            </a:r>
          </a:p>
        </p:txBody>
      </p:sp>
      <p:sp>
        <p:nvSpPr>
          <p:cNvPr id="26" name="Arc 25"/>
          <p:cNvSpPr/>
          <p:nvPr/>
        </p:nvSpPr>
        <p:spPr>
          <a:xfrm>
            <a:off x="4754452" y="3380463"/>
            <a:ext cx="1075389" cy="404149"/>
          </a:xfrm>
          <a:prstGeom prst="arc">
            <a:avLst/>
          </a:prstGeom>
          <a:ln w="25400">
            <a:solidFill>
              <a:schemeClr val="tx1"/>
            </a:solidFill>
            <a:prstDash val="dash"/>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en-GB">
              <a:solidFill>
                <a:prstClr val="black"/>
              </a:solidFill>
            </a:endParaRPr>
          </a:p>
        </p:txBody>
      </p:sp>
      <p:sp>
        <p:nvSpPr>
          <p:cNvPr id="29" name="Arc 28"/>
          <p:cNvSpPr/>
          <p:nvPr/>
        </p:nvSpPr>
        <p:spPr>
          <a:xfrm>
            <a:off x="3995356" y="3380463"/>
            <a:ext cx="1075389" cy="404149"/>
          </a:xfrm>
          <a:prstGeom prst="arc">
            <a:avLst/>
          </a:prstGeom>
          <a:ln w="25400">
            <a:solidFill>
              <a:schemeClr val="tx1"/>
            </a:solidFill>
            <a:prstDash val="dash"/>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en-GB">
              <a:solidFill>
                <a:prstClr val="black"/>
              </a:solidFill>
            </a:endParaRPr>
          </a:p>
        </p:txBody>
      </p:sp>
      <p:sp>
        <p:nvSpPr>
          <p:cNvPr id="30" name="Arc 29"/>
          <p:cNvSpPr/>
          <p:nvPr/>
        </p:nvSpPr>
        <p:spPr>
          <a:xfrm>
            <a:off x="2919969" y="3380463"/>
            <a:ext cx="1075389" cy="404149"/>
          </a:xfrm>
          <a:prstGeom prst="arc">
            <a:avLst/>
          </a:prstGeom>
          <a:ln w="25400">
            <a:solidFill>
              <a:schemeClr val="tx1"/>
            </a:solidFill>
            <a:prstDash val="dash"/>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en-GB">
              <a:solidFill>
                <a:prstClr val="black"/>
              </a:solidFill>
            </a:endParaRPr>
          </a:p>
        </p:txBody>
      </p:sp>
      <p:sp>
        <p:nvSpPr>
          <p:cNvPr id="31" name="Arc 30"/>
          <p:cNvSpPr/>
          <p:nvPr/>
        </p:nvSpPr>
        <p:spPr>
          <a:xfrm flipV="1">
            <a:off x="2919969" y="2880215"/>
            <a:ext cx="1075389" cy="269306"/>
          </a:xfrm>
          <a:prstGeom prst="arc">
            <a:avLst/>
          </a:prstGeom>
          <a:ln w="25400">
            <a:solidFill>
              <a:schemeClr val="tx1"/>
            </a:solidFill>
            <a:prstDash val="dash"/>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en-GB">
              <a:solidFill>
                <a:prstClr val="black"/>
              </a:solidFill>
            </a:endParaRPr>
          </a:p>
        </p:txBody>
      </p:sp>
      <p:sp>
        <p:nvSpPr>
          <p:cNvPr id="32" name="Arc 31"/>
          <p:cNvSpPr/>
          <p:nvPr/>
        </p:nvSpPr>
        <p:spPr>
          <a:xfrm flipV="1">
            <a:off x="3868839" y="2860843"/>
            <a:ext cx="1075389" cy="269306"/>
          </a:xfrm>
          <a:prstGeom prst="arc">
            <a:avLst/>
          </a:prstGeom>
          <a:ln w="25400">
            <a:solidFill>
              <a:schemeClr val="tx1"/>
            </a:solidFill>
            <a:prstDash val="dash"/>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en-GB">
              <a:solidFill>
                <a:prstClr val="black"/>
              </a:solidFill>
            </a:endParaRPr>
          </a:p>
        </p:txBody>
      </p:sp>
      <p:sp>
        <p:nvSpPr>
          <p:cNvPr id="33" name="Arc 32"/>
          <p:cNvSpPr/>
          <p:nvPr/>
        </p:nvSpPr>
        <p:spPr>
          <a:xfrm flipV="1">
            <a:off x="4627936" y="2860843"/>
            <a:ext cx="1075389" cy="269306"/>
          </a:xfrm>
          <a:prstGeom prst="arc">
            <a:avLst/>
          </a:prstGeom>
          <a:ln w="25400">
            <a:solidFill>
              <a:schemeClr val="tx1"/>
            </a:solidFill>
            <a:prstDash val="dash"/>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en-GB">
              <a:solidFill>
                <a:prstClr val="black"/>
              </a:solidFill>
            </a:endParaRPr>
          </a:p>
        </p:txBody>
      </p:sp>
      <p:sp>
        <p:nvSpPr>
          <p:cNvPr id="28" name="TextBox 27"/>
          <p:cNvSpPr txBox="1"/>
          <p:nvPr/>
        </p:nvSpPr>
        <p:spPr>
          <a:xfrm>
            <a:off x="3299517" y="3562511"/>
            <a:ext cx="2783357" cy="369332"/>
          </a:xfrm>
          <a:prstGeom prst="rect">
            <a:avLst/>
          </a:prstGeom>
          <a:noFill/>
        </p:spPr>
        <p:txBody>
          <a:bodyPr wrap="square" rtlCol="0">
            <a:spAutoFit/>
          </a:bodyPr>
          <a:lstStyle/>
          <a:p>
            <a:pPr algn="l" fontAlgn="auto">
              <a:spcBef>
                <a:spcPts val="0"/>
              </a:spcBef>
              <a:spcAft>
                <a:spcPts val="0"/>
              </a:spcAft>
            </a:pPr>
            <a:r>
              <a:rPr lang="en-GB" dirty="0">
                <a:solidFill>
                  <a:prstClr val="black"/>
                </a:solidFill>
                <a:latin typeface="Calibri"/>
              </a:rPr>
              <a:t>Strengthening trade winds</a:t>
            </a:r>
          </a:p>
        </p:txBody>
      </p:sp>
      <p:cxnSp>
        <p:nvCxnSpPr>
          <p:cNvPr id="37" name="Straight Connector 36"/>
          <p:cNvCxnSpPr/>
          <p:nvPr/>
        </p:nvCxnSpPr>
        <p:spPr>
          <a:xfrm>
            <a:off x="7537810" y="3264992"/>
            <a:ext cx="0" cy="1154713"/>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718065" y="3900085"/>
            <a:ext cx="5816983" cy="461885"/>
          </a:xfrm>
          <a:custGeom>
            <a:avLst/>
            <a:gdLst>
              <a:gd name="connsiteX0" fmla="*/ 0 w 7054243"/>
              <a:gd name="connsiteY0" fmla="*/ 754743 h 754743"/>
              <a:gd name="connsiteX1" fmla="*/ 3048000 w 7054243"/>
              <a:gd name="connsiteY1" fmla="*/ 740229 h 754743"/>
              <a:gd name="connsiteX2" fmla="*/ 5094514 w 7054243"/>
              <a:gd name="connsiteY2" fmla="*/ 508000 h 754743"/>
              <a:gd name="connsiteX3" fmla="*/ 6749142 w 7054243"/>
              <a:gd name="connsiteY3" fmla="*/ 174171 h 754743"/>
              <a:gd name="connsiteX4" fmla="*/ 7053942 w 7054243"/>
              <a:gd name="connsiteY4" fmla="*/ 0 h 754743"/>
              <a:gd name="connsiteX5" fmla="*/ 7053942 w 7054243"/>
              <a:gd name="connsiteY5" fmla="*/ 0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54243" h="754743">
                <a:moveTo>
                  <a:pt x="0" y="754743"/>
                </a:moveTo>
                <a:lnTo>
                  <a:pt x="3048000" y="740229"/>
                </a:lnTo>
                <a:cubicBezTo>
                  <a:pt x="3897086" y="699105"/>
                  <a:pt x="4477657" y="602343"/>
                  <a:pt x="5094514" y="508000"/>
                </a:cubicBezTo>
                <a:cubicBezTo>
                  <a:pt x="5711371" y="413657"/>
                  <a:pt x="6422571" y="258838"/>
                  <a:pt x="6749142" y="174171"/>
                </a:cubicBezTo>
                <a:cubicBezTo>
                  <a:pt x="7075713" y="89504"/>
                  <a:pt x="7053942" y="0"/>
                  <a:pt x="7053942" y="0"/>
                </a:cubicBezTo>
                <a:lnTo>
                  <a:pt x="705394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cxnSp>
        <p:nvCxnSpPr>
          <p:cNvPr id="39" name="Straight Connector 38"/>
          <p:cNvCxnSpPr/>
          <p:nvPr/>
        </p:nvCxnSpPr>
        <p:spPr>
          <a:xfrm>
            <a:off x="1718065" y="4419705"/>
            <a:ext cx="5819745" cy="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41" name="Down Arrow 40"/>
          <p:cNvSpPr/>
          <p:nvPr/>
        </p:nvSpPr>
        <p:spPr>
          <a:xfrm>
            <a:off x="2212447" y="1196752"/>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43" name="Down Arrow 42"/>
          <p:cNvSpPr/>
          <p:nvPr/>
        </p:nvSpPr>
        <p:spPr>
          <a:xfrm>
            <a:off x="3724615" y="1196752"/>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44" name="Down Arrow 43"/>
          <p:cNvSpPr/>
          <p:nvPr/>
        </p:nvSpPr>
        <p:spPr>
          <a:xfrm>
            <a:off x="5164775" y="1196752"/>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45" name="Down Arrow 44"/>
          <p:cNvSpPr/>
          <p:nvPr/>
        </p:nvSpPr>
        <p:spPr>
          <a:xfrm>
            <a:off x="6581408" y="1196752"/>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42" name="TextBox 41"/>
          <p:cNvSpPr txBox="1"/>
          <p:nvPr/>
        </p:nvSpPr>
        <p:spPr>
          <a:xfrm>
            <a:off x="35496" y="620688"/>
            <a:ext cx="5749920" cy="461665"/>
          </a:xfrm>
          <a:prstGeom prst="rect">
            <a:avLst/>
          </a:prstGeom>
          <a:noFill/>
          <a:ln>
            <a:solidFill>
              <a:schemeClr val="accent6">
                <a:lumMod val="50000"/>
              </a:schemeClr>
            </a:solidFill>
          </a:ln>
        </p:spPr>
        <p:txBody>
          <a:bodyPr wrap="square" rtlCol="0">
            <a:spAutoFit/>
          </a:bodyPr>
          <a:lstStyle/>
          <a:p>
            <a:pPr algn="l" fontAlgn="auto">
              <a:spcBef>
                <a:spcPts val="0"/>
              </a:spcBef>
              <a:spcAft>
                <a:spcPts val="0"/>
              </a:spcAft>
            </a:pPr>
            <a:r>
              <a:rPr lang="en-GB" sz="2400" b="1" dirty="0">
                <a:solidFill>
                  <a:prstClr val="black"/>
                </a:solidFill>
                <a:latin typeface="Calibri"/>
              </a:rPr>
              <a:t>Continued heating from greenhouse gases</a:t>
            </a:r>
          </a:p>
        </p:txBody>
      </p:sp>
      <p:sp>
        <p:nvSpPr>
          <p:cNvPr id="47" name="Freeform 46"/>
          <p:cNvSpPr/>
          <p:nvPr/>
        </p:nvSpPr>
        <p:spPr>
          <a:xfrm>
            <a:off x="2382272" y="3959511"/>
            <a:ext cx="4199136" cy="286987"/>
          </a:xfrm>
          <a:custGeom>
            <a:avLst/>
            <a:gdLst>
              <a:gd name="connsiteX0" fmla="*/ 0 w 7054243"/>
              <a:gd name="connsiteY0" fmla="*/ 754743 h 754743"/>
              <a:gd name="connsiteX1" fmla="*/ 3048000 w 7054243"/>
              <a:gd name="connsiteY1" fmla="*/ 740229 h 754743"/>
              <a:gd name="connsiteX2" fmla="*/ 5094514 w 7054243"/>
              <a:gd name="connsiteY2" fmla="*/ 508000 h 754743"/>
              <a:gd name="connsiteX3" fmla="*/ 6749142 w 7054243"/>
              <a:gd name="connsiteY3" fmla="*/ 174171 h 754743"/>
              <a:gd name="connsiteX4" fmla="*/ 7053942 w 7054243"/>
              <a:gd name="connsiteY4" fmla="*/ 0 h 754743"/>
              <a:gd name="connsiteX5" fmla="*/ 7053942 w 7054243"/>
              <a:gd name="connsiteY5" fmla="*/ 0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54243" h="754743">
                <a:moveTo>
                  <a:pt x="0" y="754743"/>
                </a:moveTo>
                <a:lnTo>
                  <a:pt x="3048000" y="740229"/>
                </a:lnTo>
                <a:cubicBezTo>
                  <a:pt x="3897086" y="699105"/>
                  <a:pt x="4477657" y="602343"/>
                  <a:pt x="5094514" y="508000"/>
                </a:cubicBezTo>
                <a:cubicBezTo>
                  <a:pt x="5711371" y="413657"/>
                  <a:pt x="6422571" y="258838"/>
                  <a:pt x="6749142" y="174171"/>
                </a:cubicBezTo>
                <a:cubicBezTo>
                  <a:pt x="7075713" y="89504"/>
                  <a:pt x="7053942" y="0"/>
                  <a:pt x="7053942" y="0"/>
                </a:cubicBezTo>
                <a:lnTo>
                  <a:pt x="7053942" y="0"/>
                </a:lnTo>
              </a:path>
            </a:pathLst>
          </a:custGeom>
          <a:noFill/>
          <a:ln w="63500">
            <a:solidFill>
              <a:schemeClr val="tx2"/>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48" name="TextBox 47"/>
          <p:cNvSpPr txBox="1"/>
          <p:nvPr/>
        </p:nvSpPr>
        <p:spPr>
          <a:xfrm>
            <a:off x="2030589" y="3825553"/>
            <a:ext cx="3482961" cy="461665"/>
          </a:xfrm>
          <a:prstGeom prst="rect">
            <a:avLst/>
          </a:prstGeom>
          <a:noFill/>
        </p:spPr>
        <p:txBody>
          <a:bodyPr wrap="square" rtlCol="0">
            <a:spAutoFit/>
          </a:bodyPr>
          <a:lstStyle/>
          <a:p>
            <a:pPr algn="l" fontAlgn="auto">
              <a:spcBef>
                <a:spcPts val="0"/>
              </a:spcBef>
              <a:spcAft>
                <a:spcPts val="0"/>
              </a:spcAft>
            </a:pPr>
            <a:r>
              <a:rPr lang="en-GB" sz="2400" dirty="0">
                <a:solidFill>
                  <a:srgbClr val="4F81BD"/>
                </a:solidFill>
                <a:latin typeface="Calibri"/>
              </a:rPr>
              <a:t>Equatorial Undercurrent</a:t>
            </a:r>
          </a:p>
        </p:txBody>
      </p:sp>
      <p:sp>
        <p:nvSpPr>
          <p:cNvPr id="52" name="Down Arrow 51"/>
          <p:cNvSpPr/>
          <p:nvPr/>
        </p:nvSpPr>
        <p:spPr>
          <a:xfrm>
            <a:off x="6546014" y="4249881"/>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53" name="Down Arrow 52"/>
          <p:cNvSpPr/>
          <p:nvPr/>
        </p:nvSpPr>
        <p:spPr>
          <a:xfrm>
            <a:off x="4810181" y="4246498"/>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54" name="Down Arrow 53"/>
          <p:cNvSpPr/>
          <p:nvPr/>
        </p:nvSpPr>
        <p:spPr>
          <a:xfrm>
            <a:off x="3228727" y="4250514"/>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55" name="Down Arrow 54"/>
          <p:cNvSpPr/>
          <p:nvPr/>
        </p:nvSpPr>
        <p:spPr>
          <a:xfrm>
            <a:off x="1678902" y="4250514"/>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56" name="TextBox 55"/>
          <p:cNvSpPr txBox="1"/>
          <p:nvPr/>
        </p:nvSpPr>
        <p:spPr>
          <a:xfrm>
            <a:off x="35496" y="4974267"/>
            <a:ext cx="7058141" cy="707886"/>
          </a:xfrm>
          <a:prstGeom prst="rect">
            <a:avLst/>
          </a:prstGeom>
          <a:noFill/>
          <a:ln>
            <a:solidFill>
              <a:schemeClr val="accent6">
                <a:lumMod val="50000"/>
              </a:schemeClr>
            </a:solidFill>
          </a:ln>
        </p:spPr>
        <p:txBody>
          <a:bodyPr wrap="square" rtlCol="0">
            <a:spAutoFit/>
          </a:bodyPr>
          <a:lstStyle/>
          <a:p>
            <a:pPr fontAlgn="auto">
              <a:spcBef>
                <a:spcPts val="0"/>
              </a:spcBef>
              <a:spcAft>
                <a:spcPts val="0"/>
              </a:spcAft>
            </a:pPr>
            <a:r>
              <a:rPr lang="en-GB" sz="2000" dirty="0">
                <a:solidFill>
                  <a:prstClr val="black"/>
                </a:solidFill>
                <a:latin typeface="Calibri"/>
              </a:rPr>
              <a:t>Enhanced mixing of heat below 100 metres depth by accelerating shallow overturning cells and equatorial undercurrent</a:t>
            </a:r>
          </a:p>
        </p:txBody>
      </p:sp>
      <p:sp>
        <p:nvSpPr>
          <p:cNvPr id="63" name="Circular Arrow 62"/>
          <p:cNvSpPr/>
          <p:nvPr/>
        </p:nvSpPr>
        <p:spPr>
          <a:xfrm flipH="1">
            <a:off x="5646092" y="4499777"/>
            <a:ext cx="563298" cy="555020"/>
          </a:xfrm>
          <a:prstGeom prst="circularArrow">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black"/>
              </a:solidFill>
            </a:endParaRPr>
          </a:p>
        </p:txBody>
      </p:sp>
      <p:sp>
        <p:nvSpPr>
          <p:cNvPr id="64" name="Circular Arrow 63"/>
          <p:cNvSpPr/>
          <p:nvPr/>
        </p:nvSpPr>
        <p:spPr>
          <a:xfrm flipV="1">
            <a:off x="4277255" y="4304234"/>
            <a:ext cx="477199" cy="502561"/>
          </a:xfrm>
          <a:prstGeom prst="circularArrow">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black"/>
              </a:solidFill>
            </a:endParaRPr>
          </a:p>
        </p:txBody>
      </p:sp>
      <p:sp>
        <p:nvSpPr>
          <p:cNvPr id="65" name="Circular Arrow 64"/>
          <p:cNvSpPr/>
          <p:nvPr/>
        </p:nvSpPr>
        <p:spPr>
          <a:xfrm flipH="1">
            <a:off x="3886158" y="4539193"/>
            <a:ext cx="469869" cy="479781"/>
          </a:xfrm>
          <a:prstGeom prst="circularArrow">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black"/>
              </a:solidFill>
            </a:endParaRPr>
          </a:p>
        </p:txBody>
      </p:sp>
      <p:sp>
        <p:nvSpPr>
          <p:cNvPr id="66" name="Circular Arrow 65"/>
          <p:cNvSpPr/>
          <p:nvPr/>
        </p:nvSpPr>
        <p:spPr>
          <a:xfrm flipV="1">
            <a:off x="2666936" y="4308768"/>
            <a:ext cx="431259" cy="465902"/>
          </a:xfrm>
          <a:prstGeom prst="circularArrow">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black"/>
              </a:solidFill>
            </a:endParaRPr>
          </a:p>
        </p:txBody>
      </p:sp>
      <p:sp>
        <p:nvSpPr>
          <p:cNvPr id="67" name="Circular Arrow 66"/>
          <p:cNvSpPr/>
          <p:nvPr/>
        </p:nvSpPr>
        <p:spPr>
          <a:xfrm flipH="1">
            <a:off x="2350645" y="4552279"/>
            <a:ext cx="424635" cy="444783"/>
          </a:xfrm>
          <a:prstGeom prst="circularArrow">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black"/>
              </a:solidFill>
            </a:endParaRPr>
          </a:p>
        </p:txBody>
      </p:sp>
      <p:sp>
        <p:nvSpPr>
          <p:cNvPr id="68" name="Circular Arrow 67"/>
          <p:cNvSpPr/>
          <p:nvPr/>
        </p:nvSpPr>
        <p:spPr>
          <a:xfrm flipV="1">
            <a:off x="6082874" y="4225422"/>
            <a:ext cx="572086" cy="581373"/>
          </a:xfrm>
          <a:prstGeom prst="circularArrow">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black"/>
              </a:solidFill>
            </a:endParaRPr>
          </a:p>
        </p:txBody>
      </p:sp>
      <p:grpSp>
        <p:nvGrpSpPr>
          <p:cNvPr id="89" name="Group 88"/>
          <p:cNvGrpSpPr/>
          <p:nvPr/>
        </p:nvGrpSpPr>
        <p:grpSpPr>
          <a:xfrm>
            <a:off x="5940152" y="1628800"/>
            <a:ext cx="2786078" cy="1539691"/>
            <a:chOff x="6699901" y="1423366"/>
            <a:chExt cx="3356078" cy="2032097"/>
          </a:xfrm>
        </p:grpSpPr>
        <p:sp>
          <p:nvSpPr>
            <p:cNvPr id="70" name="Oval 69"/>
            <p:cNvSpPr/>
            <p:nvPr/>
          </p:nvSpPr>
          <p:spPr>
            <a:xfrm>
              <a:off x="7655507" y="1676400"/>
              <a:ext cx="1533072" cy="1654314"/>
            </a:xfrm>
            <a:prstGeom prst="ellipse">
              <a:avLst/>
            </a:prstGeom>
            <a:gradFill flip="none" rotWithShape="1">
              <a:gsLst>
                <a:gs pos="0">
                  <a:schemeClr val="accent1">
                    <a:tint val="66000"/>
                    <a:satMod val="160000"/>
                  </a:schemeClr>
                </a:gs>
                <a:gs pos="5000">
                  <a:schemeClr val="accent1">
                    <a:tint val="44500"/>
                    <a:satMod val="160000"/>
                  </a:schemeClr>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62" name="TextBox 61"/>
            <p:cNvSpPr txBox="1"/>
            <p:nvPr/>
          </p:nvSpPr>
          <p:spPr>
            <a:xfrm>
              <a:off x="7545743" y="1644859"/>
              <a:ext cx="1642836" cy="1584206"/>
            </a:xfrm>
            <a:prstGeom prst="rect">
              <a:avLst/>
            </a:prstGeom>
            <a:noFill/>
            <a:effectLst>
              <a:glow rad="127000">
                <a:schemeClr val="accent1"/>
              </a:glow>
              <a:outerShdw blurRad="50800" dist="50800" dir="5400000" algn="ctr" rotWithShape="0">
                <a:srgbClr val="000000">
                  <a:alpha val="0"/>
                </a:srgbClr>
              </a:outerShdw>
            </a:effectLst>
          </p:spPr>
          <p:txBody>
            <a:bodyPr wrap="square" rtlCol="0">
              <a:spAutoFit/>
            </a:bodyPr>
            <a:lstStyle/>
            <a:p>
              <a:pPr fontAlgn="auto">
                <a:spcBef>
                  <a:spcPts val="0"/>
                </a:spcBef>
                <a:spcAft>
                  <a:spcPts val="0"/>
                </a:spcAft>
              </a:pPr>
              <a:r>
                <a:rPr lang="en-GB" dirty="0">
                  <a:solidFill>
                    <a:prstClr val="black"/>
                  </a:solidFill>
                  <a:latin typeface="Calibri"/>
                </a:rPr>
                <a:t>Pacific SST strengthens atmospheric circulation</a:t>
              </a:r>
            </a:p>
          </p:txBody>
        </p:sp>
        <p:sp>
          <p:nvSpPr>
            <p:cNvPr id="73" name="Circular Arrow 72"/>
            <p:cNvSpPr/>
            <p:nvPr/>
          </p:nvSpPr>
          <p:spPr>
            <a:xfrm flipH="1">
              <a:off x="6699901" y="2057401"/>
              <a:ext cx="1447798" cy="1398062"/>
            </a:xfrm>
            <a:prstGeom prst="circularArrow">
              <a:avLst/>
            </a:prstGeom>
            <a:solidFill>
              <a:schemeClr val="accent6">
                <a:lumMod val="40000"/>
                <a:lumOff val="60000"/>
              </a:schemeClr>
            </a:solidFill>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black"/>
                </a:solidFill>
              </a:endParaRPr>
            </a:p>
          </p:txBody>
        </p:sp>
        <p:sp>
          <p:nvSpPr>
            <p:cNvPr id="74" name="Circular Arrow 73"/>
            <p:cNvSpPr/>
            <p:nvPr/>
          </p:nvSpPr>
          <p:spPr>
            <a:xfrm flipV="1">
              <a:off x="8608179" y="1423366"/>
              <a:ext cx="1447800" cy="1464445"/>
            </a:xfrm>
            <a:prstGeom prst="circularArrow">
              <a:avLst/>
            </a:prstGeom>
            <a:solidFill>
              <a:schemeClr val="accent6">
                <a:lumMod val="40000"/>
                <a:lumOff val="60000"/>
              </a:schemeClr>
            </a:solidFill>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black"/>
                </a:solidFill>
              </a:endParaRPr>
            </a:p>
          </p:txBody>
        </p:sp>
      </p:grpSp>
      <p:sp>
        <p:nvSpPr>
          <p:cNvPr id="72" name="TextBox 71"/>
          <p:cNvSpPr txBox="1"/>
          <p:nvPr/>
        </p:nvSpPr>
        <p:spPr>
          <a:xfrm>
            <a:off x="118224" y="1440692"/>
            <a:ext cx="2005504" cy="1231106"/>
          </a:xfrm>
          <a:prstGeom prst="rect">
            <a:avLst/>
          </a:prstGeom>
          <a:solidFill>
            <a:schemeClr val="tx2">
              <a:lumMod val="20000"/>
              <a:lumOff val="80000"/>
            </a:schemeClr>
          </a:solidFill>
        </p:spPr>
        <p:txBody>
          <a:bodyPr wrap="square" rtlCol="0">
            <a:spAutoFit/>
          </a:bodyPr>
          <a:lstStyle/>
          <a:p>
            <a:pPr algn="l"/>
            <a:r>
              <a:rPr lang="en-GB" sz="2000" dirty="0">
                <a:solidFill>
                  <a:prstClr val="black"/>
                </a:solidFill>
                <a:latin typeface="Calibri"/>
              </a:rPr>
              <a:t>Unusual weather patterns </a:t>
            </a:r>
            <a:r>
              <a:rPr lang="en-GB" sz="1700" dirty="0">
                <a:solidFill>
                  <a:prstClr val="black"/>
                </a:solidFill>
              </a:rPr>
              <a:t>(</a:t>
            </a:r>
            <a:r>
              <a:rPr lang="en-GB" sz="1700" dirty="0">
                <a:solidFill>
                  <a:prstClr val="black"/>
                </a:solidFill>
                <a:hlinkClick r:id="rId4"/>
              </a:rPr>
              <a:t>Ding et al. 2014</a:t>
            </a:r>
            <a:r>
              <a:rPr lang="en-GB" sz="1700" dirty="0">
                <a:solidFill>
                  <a:prstClr val="black"/>
                </a:solidFill>
              </a:rPr>
              <a:t>; </a:t>
            </a:r>
            <a:r>
              <a:rPr lang="en-GB" sz="1700" dirty="0" err="1">
                <a:solidFill>
                  <a:prstClr val="black"/>
                </a:solidFill>
                <a:hlinkClick r:id="rId5"/>
              </a:rPr>
              <a:t>Trenberth</a:t>
            </a:r>
            <a:r>
              <a:rPr lang="en-GB" sz="1700" dirty="0">
                <a:solidFill>
                  <a:prstClr val="black"/>
                </a:solidFill>
                <a:hlinkClick r:id="rId5"/>
              </a:rPr>
              <a:t> et al. 2014b</a:t>
            </a:r>
            <a:r>
              <a:rPr lang="en-GB" sz="1700" dirty="0">
                <a:solidFill>
                  <a:prstClr val="black"/>
                </a:solidFill>
              </a:rPr>
              <a:t>)</a:t>
            </a:r>
          </a:p>
        </p:txBody>
      </p:sp>
      <p:cxnSp>
        <p:nvCxnSpPr>
          <p:cNvPr id="76" name="Curved Connector 75"/>
          <p:cNvCxnSpPr/>
          <p:nvPr/>
        </p:nvCxnSpPr>
        <p:spPr>
          <a:xfrm rot="10800000">
            <a:off x="1718066" y="2529597"/>
            <a:ext cx="816331" cy="417848"/>
          </a:xfrm>
          <a:prstGeom prst="curvedConnector3">
            <a:avLst>
              <a:gd name="adj1" fmla="val 50000"/>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6512" y="5818038"/>
            <a:ext cx="9180512" cy="923330"/>
          </a:xfrm>
          <a:prstGeom prst="rect">
            <a:avLst/>
          </a:prstGeom>
          <a:solidFill>
            <a:schemeClr val="bg1"/>
          </a:solidFill>
        </p:spPr>
        <p:txBody>
          <a:bodyPr wrap="square" rtlCol="0">
            <a:spAutoFit/>
          </a:bodyPr>
          <a:lstStyle/>
          <a:p>
            <a:r>
              <a:rPr lang="en-GB" dirty="0">
                <a:solidFill>
                  <a:prstClr val="black"/>
                </a:solidFill>
                <a:latin typeface="Calibri" panose="020F0502020204030204" pitchFamily="34" charset="0"/>
                <a:cs typeface="Calibri" panose="020F0502020204030204" pitchFamily="34" charset="0"/>
              </a:rPr>
              <a:t>See also: </a:t>
            </a:r>
            <a:r>
              <a:rPr lang="en-GB" dirty="0">
                <a:solidFill>
                  <a:prstClr val="black"/>
                </a:solidFill>
                <a:latin typeface="Calibri" panose="020F0502020204030204" pitchFamily="34" charset="0"/>
                <a:cs typeface="Calibri" panose="020F0502020204030204" pitchFamily="34" charset="0"/>
                <a:hlinkClick r:id="rId6"/>
              </a:rPr>
              <a:t>Merrifield (2010)</a:t>
            </a:r>
            <a:r>
              <a:rPr lang="en-GB" dirty="0">
                <a:solidFill>
                  <a:prstClr val="black"/>
                </a:solidFill>
                <a:latin typeface="Calibri" panose="020F0502020204030204" pitchFamily="34" charset="0"/>
                <a:cs typeface="Calibri" panose="020F0502020204030204" pitchFamily="34" charset="0"/>
              </a:rPr>
              <a:t>.; </a:t>
            </a:r>
            <a:r>
              <a:rPr lang="en-GB" dirty="0">
                <a:solidFill>
                  <a:prstClr val="black"/>
                </a:solidFill>
                <a:latin typeface="Calibri" panose="020F0502020204030204" pitchFamily="34" charset="0"/>
                <a:cs typeface="Calibri" panose="020F0502020204030204" pitchFamily="34" charset="0"/>
                <a:hlinkClick r:id="rId7"/>
              </a:rPr>
              <a:t>Sohn et al. (2013) </a:t>
            </a:r>
            <a:r>
              <a:rPr lang="en-GB" dirty="0">
                <a:solidFill>
                  <a:prstClr val="black"/>
                </a:solidFill>
                <a:latin typeface="Calibri" panose="020F0502020204030204" pitchFamily="34" charset="0"/>
                <a:cs typeface="Calibri" panose="020F0502020204030204" pitchFamily="34" charset="0"/>
              </a:rPr>
              <a:t>.; </a:t>
            </a:r>
            <a:r>
              <a:rPr lang="en-GB" dirty="0">
                <a:solidFill>
                  <a:prstClr val="black"/>
                </a:solidFill>
                <a:latin typeface="Calibri" panose="020F0502020204030204" pitchFamily="34" charset="0"/>
                <a:cs typeface="Calibri" panose="020F0502020204030204" pitchFamily="34" charset="0"/>
                <a:hlinkClick r:id="rId8"/>
              </a:rPr>
              <a:t>L’Heureux et al. (2013) . Change</a:t>
            </a:r>
            <a:r>
              <a:rPr lang="en-GB" dirty="0">
                <a:solidFill>
                  <a:prstClr val="black"/>
                </a:solidFill>
                <a:latin typeface="Calibri" panose="020F0502020204030204" pitchFamily="34" charset="0"/>
                <a:cs typeface="Calibri" panose="020F0502020204030204" pitchFamily="34" charset="0"/>
              </a:rPr>
              <a:t>; </a:t>
            </a:r>
            <a:r>
              <a:rPr lang="en-GB" dirty="0">
                <a:solidFill>
                  <a:prstClr val="black"/>
                </a:solidFill>
                <a:latin typeface="Calibri" panose="020F0502020204030204" pitchFamily="34" charset="0"/>
                <a:cs typeface="Calibri" panose="020F0502020204030204" pitchFamily="34" charset="0"/>
                <a:hlinkClick r:id="rId9"/>
              </a:rPr>
              <a:t>Watanabe et al. (2014) </a:t>
            </a:r>
            <a:r>
              <a:rPr lang="en-GB" dirty="0">
                <a:solidFill>
                  <a:prstClr val="black"/>
                </a:solidFill>
                <a:latin typeface="Calibri" panose="020F0502020204030204" pitchFamily="34" charset="0"/>
                <a:cs typeface="Calibri" panose="020F0502020204030204" pitchFamily="34" charset="0"/>
                <a:hlinkClick r:id="rId10"/>
              </a:rPr>
              <a:t>; </a:t>
            </a:r>
            <a:r>
              <a:rPr lang="en-GB" dirty="0" err="1">
                <a:solidFill>
                  <a:prstClr val="black"/>
                </a:solidFill>
                <a:latin typeface="Calibri" panose="020F0502020204030204" pitchFamily="34" charset="0"/>
                <a:cs typeface="Calibri" panose="020F0502020204030204" pitchFamily="34" charset="0"/>
                <a:hlinkClick r:id="rId10"/>
              </a:rPr>
              <a:t>Balmaseda</a:t>
            </a:r>
            <a:r>
              <a:rPr lang="en-GB" dirty="0">
                <a:solidFill>
                  <a:prstClr val="black"/>
                </a:solidFill>
                <a:latin typeface="Calibri" panose="020F0502020204030204" pitchFamily="34" charset="0"/>
                <a:cs typeface="Calibri" panose="020F0502020204030204" pitchFamily="34" charset="0"/>
                <a:hlinkClick r:id="rId10"/>
              </a:rPr>
              <a:t> et al. (2013) </a:t>
            </a:r>
            <a:r>
              <a:rPr lang="en-GB" dirty="0">
                <a:solidFill>
                  <a:prstClr val="black"/>
                </a:solidFill>
                <a:latin typeface="Calibri" panose="020F0502020204030204" pitchFamily="34" charset="0"/>
                <a:cs typeface="Calibri" panose="020F0502020204030204" pitchFamily="34" charset="0"/>
              </a:rPr>
              <a:t>; </a:t>
            </a:r>
            <a:r>
              <a:rPr lang="en-GB" dirty="0">
                <a:solidFill>
                  <a:prstClr val="black"/>
                </a:solidFill>
                <a:latin typeface="Calibri" panose="020F0502020204030204" pitchFamily="34" charset="0"/>
                <a:cs typeface="Calibri" panose="020F0502020204030204" pitchFamily="34" charset="0"/>
                <a:hlinkClick r:id="rId11"/>
              </a:rPr>
              <a:t>Trenberth et al. (2014) </a:t>
            </a:r>
            <a:r>
              <a:rPr lang="en-GB" dirty="0">
                <a:solidFill>
                  <a:prstClr val="black"/>
                </a:solidFill>
                <a:latin typeface="Calibri" panose="020F0502020204030204" pitchFamily="34" charset="0"/>
                <a:cs typeface="Calibri" panose="020F0502020204030204" pitchFamily="34" charset="0"/>
              </a:rPr>
              <a:t>.; </a:t>
            </a:r>
            <a:r>
              <a:rPr lang="fr-FR" u="sng" dirty="0" err="1">
                <a:latin typeface="Calibri" panose="020F0502020204030204" pitchFamily="34" charset="0"/>
                <a:cs typeface="Calibri" panose="020F0502020204030204" pitchFamily="34" charset="0"/>
                <a:hlinkClick r:id="rId12"/>
              </a:rPr>
              <a:t>Llovel</a:t>
            </a:r>
            <a:r>
              <a:rPr lang="fr-FR" u="sng" dirty="0">
                <a:latin typeface="Calibri" panose="020F0502020204030204" pitchFamily="34" charset="0"/>
                <a:cs typeface="Calibri" panose="020F0502020204030204" pitchFamily="34" charset="0"/>
                <a:hlinkClick r:id="rId12"/>
              </a:rPr>
              <a:t> et al. (2014) </a:t>
            </a:r>
            <a:r>
              <a:rPr lang="fr-FR" dirty="0">
                <a:latin typeface="Calibri" panose="020F0502020204030204" pitchFamily="34" charset="0"/>
                <a:cs typeface="Calibri" panose="020F0502020204030204" pitchFamily="34" charset="0"/>
              </a:rPr>
              <a:t>;</a:t>
            </a:r>
            <a:r>
              <a:rPr lang="fr-FR" u="sng" dirty="0" err="1">
                <a:latin typeface="Calibri" panose="020F0502020204030204" pitchFamily="34" charset="0"/>
                <a:cs typeface="Calibri" panose="020F0502020204030204" pitchFamily="34" charset="0"/>
                <a:hlinkClick r:id="rId13"/>
              </a:rPr>
              <a:t>Durack</a:t>
            </a:r>
            <a:r>
              <a:rPr lang="fr-FR" u="sng" dirty="0">
                <a:latin typeface="Calibri" panose="020F0502020204030204" pitchFamily="34" charset="0"/>
                <a:cs typeface="Calibri" panose="020F0502020204030204" pitchFamily="34" charset="0"/>
                <a:hlinkClick r:id="rId13"/>
              </a:rPr>
              <a:t> et al. (2014) </a:t>
            </a:r>
            <a:r>
              <a:rPr lang="fr-FR" dirty="0">
                <a:latin typeface="Calibri" panose="020F0502020204030204" pitchFamily="34" charset="0"/>
                <a:cs typeface="Calibri" panose="020F0502020204030204" pitchFamily="34" charset="0"/>
              </a:rPr>
              <a:t>; </a:t>
            </a:r>
            <a:r>
              <a:rPr lang="en-GB" dirty="0">
                <a:solidFill>
                  <a:prstClr val="black"/>
                </a:solidFill>
                <a:latin typeface="Calibri" panose="020F0502020204030204" pitchFamily="34" charset="0"/>
                <a:cs typeface="Calibri" panose="020F0502020204030204" pitchFamily="34" charset="0"/>
                <a:hlinkClick r:id="rId14"/>
              </a:rPr>
              <a:t>Nieves et al. (2015) </a:t>
            </a:r>
            <a:r>
              <a:rPr lang="en-GB" dirty="0">
                <a:solidFill>
                  <a:prstClr val="black"/>
                </a:solidFill>
                <a:latin typeface="Calibri" panose="020F0502020204030204" pitchFamily="34" charset="0"/>
                <a:cs typeface="Calibri" panose="020F0502020204030204" pitchFamily="34" charset="0"/>
              </a:rPr>
              <a:t>; </a:t>
            </a:r>
            <a:r>
              <a:rPr lang="da-DK" u="sng" dirty="0">
                <a:latin typeface="Calibri" panose="020F0502020204030204" pitchFamily="34" charset="0"/>
                <a:cs typeface="Calibri" panose="020F0502020204030204" pitchFamily="34" charset="0"/>
                <a:hlinkClick r:id="rId15"/>
              </a:rPr>
              <a:t>Brown et al. (2015) JGR</a:t>
            </a:r>
            <a:r>
              <a:rPr lang="da-DK" u="sng" dirty="0">
                <a:latin typeface="Calibri" panose="020F0502020204030204" pitchFamily="34" charset="0"/>
                <a:cs typeface="Calibri" panose="020F0502020204030204" pitchFamily="34" charset="0"/>
              </a:rPr>
              <a:t> ; </a:t>
            </a:r>
            <a:r>
              <a:rPr lang="da-DK" u="sng" dirty="0">
                <a:latin typeface="Calibri" panose="020F0502020204030204" pitchFamily="34" charset="0"/>
                <a:cs typeface="Calibri" panose="020F0502020204030204" pitchFamily="34" charset="0"/>
                <a:hlinkClick r:id="rId16"/>
              </a:rPr>
              <a:t>Somavilla et al. (2016) </a:t>
            </a:r>
            <a:r>
              <a:rPr lang="da-DK" dirty="0">
                <a:latin typeface="Calibri" panose="020F0502020204030204" pitchFamily="34" charset="0"/>
                <a:cs typeface="Calibri" panose="020F0502020204030204" pitchFamily="34" charset="0"/>
              </a:rPr>
              <a:t>; </a:t>
            </a:r>
            <a:r>
              <a:rPr lang="fr-FR" u="sng" dirty="0">
                <a:latin typeface="Calibri" panose="020F0502020204030204" pitchFamily="34" charset="0"/>
                <a:cs typeface="Calibri" panose="020F0502020204030204" pitchFamily="34" charset="0"/>
                <a:hlinkClick r:id="rId17"/>
              </a:rPr>
              <a:t>Liu et al. (2016) </a:t>
            </a:r>
            <a:endParaRPr lang="en-GB" dirty="0">
              <a:solidFill>
                <a:prstClr val="black"/>
              </a:solidFill>
              <a:latin typeface="Calibri" panose="020F0502020204030204" pitchFamily="34" charset="0"/>
              <a:cs typeface="Calibri" panose="020F0502020204030204" pitchFamily="34" charset="0"/>
            </a:endParaRPr>
          </a:p>
        </p:txBody>
      </p:sp>
      <p:sp>
        <p:nvSpPr>
          <p:cNvPr id="51" name="TextBox 50"/>
          <p:cNvSpPr txBox="1"/>
          <p:nvPr/>
        </p:nvSpPr>
        <p:spPr>
          <a:xfrm>
            <a:off x="107504" y="3668831"/>
            <a:ext cx="1440160" cy="1200329"/>
          </a:xfrm>
          <a:prstGeom prst="rect">
            <a:avLst/>
          </a:prstGeom>
          <a:noFill/>
          <a:ln>
            <a:solidFill>
              <a:schemeClr val="accent5">
                <a:lumMod val="50000"/>
              </a:schemeClr>
            </a:solidFill>
          </a:ln>
        </p:spPr>
        <p:txBody>
          <a:bodyPr wrap="square" rtlCol="0">
            <a:spAutoFit/>
          </a:bodyPr>
          <a:lstStyle/>
          <a:p>
            <a:r>
              <a:rPr lang="en-GB" dirty="0">
                <a:solidFill>
                  <a:prstClr val="black"/>
                </a:solidFill>
              </a:rPr>
              <a:t>Increased precipitation</a:t>
            </a:r>
          </a:p>
          <a:p>
            <a:r>
              <a:rPr lang="en-GB" dirty="0">
                <a:solidFill>
                  <a:prstClr val="black"/>
                </a:solidFill>
              </a:rPr>
              <a:t>Decreased salinity</a:t>
            </a:r>
          </a:p>
        </p:txBody>
      </p:sp>
      <p:cxnSp>
        <p:nvCxnSpPr>
          <p:cNvPr id="57" name="Straight Arrow Connector 56"/>
          <p:cNvCxnSpPr>
            <a:stCxn id="51" idx="3"/>
          </p:cNvCxnSpPr>
          <p:nvPr/>
        </p:nvCxnSpPr>
        <p:spPr bwMode="auto">
          <a:xfrm flipV="1">
            <a:off x="1547664" y="3562511"/>
            <a:ext cx="578567" cy="706485"/>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58" name="Straight Connector 57"/>
          <p:cNvCxnSpPr/>
          <p:nvPr/>
        </p:nvCxnSpPr>
        <p:spPr>
          <a:xfrm>
            <a:off x="7164288" y="3842348"/>
            <a:ext cx="0" cy="1101405"/>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547664" y="3931843"/>
            <a:ext cx="0" cy="100410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7164288" y="4433207"/>
            <a:ext cx="370760" cy="502736"/>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1547664" y="4437112"/>
            <a:ext cx="144016" cy="55995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77" name="Title 1"/>
          <p:cNvSpPr txBox="1">
            <a:spLocks/>
          </p:cNvSpPr>
          <p:nvPr/>
        </p:nvSpPr>
        <p:spPr bwMode="auto">
          <a:xfrm>
            <a:off x="457200" y="116632"/>
            <a:ext cx="5845735" cy="533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Calibri" pitchFamily="34" charset="0"/>
              </a:defRPr>
            </a:lvl6pPr>
            <a:lvl7pPr marL="914400" algn="ctr" rtl="0" fontAlgn="base">
              <a:spcBef>
                <a:spcPct val="0"/>
              </a:spcBef>
              <a:spcAft>
                <a:spcPct val="0"/>
              </a:spcAft>
              <a:defRPr sz="4400">
                <a:solidFill>
                  <a:schemeClr val="tx2"/>
                </a:solidFill>
                <a:latin typeface="Calibri" pitchFamily="34" charset="0"/>
              </a:defRPr>
            </a:lvl7pPr>
            <a:lvl8pPr marL="1371600" algn="ctr" rtl="0" fontAlgn="base">
              <a:spcBef>
                <a:spcPct val="0"/>
              </a:spcBef>
              <a:spcAft>
                <a:spcPct val="0"/>
              </a:spcAft>
              <a:defRPr sz="4400">
                <a:solidFill>
                  <a:schemeClr val="tx2"/>
                </a:solidFill>
                <a:latin typeface="Calibri" pitchFamily="34" charset="0"/>
              </a:defRPr>
            </a:lvl8pPr>
            <a:lvl9pPr marL="1828800" algn="ctr" rtl="0" fontAlgn="base">
              <a:spcBef>
                <a:spcPct val="0"/>
              </a:spcBef>
              <a:spcAft>
                <a:spcPct val="0"/>
              </a:spcAft>
              <a:defRPr sz="4400">
                <a:solidFill>
                  <a:schemeClr val="tx2"/>
                </a:solidFill>
                <a:latin typeface="Calibri" pitchFamily="34" charset="0"/>
              </a:defRPr>
            </a:lvl9pPr>
          </a:lstStyle>
          <a:p>
            <a:pPr>
              <a:defRPr/>
            </a:pPr>
            <a:r>
              <a:rPr lang="en-GB" sz="2800" kern="0" dirty="0">
                <a:solidFill>
                  <a:srgbClr val="CCCCFF">
                    <a:lumMod val="50000"/>
                  </a:srgbClr>
                </a:solidFill>
              </a:rPr>
              <a:t>Some earlier strands</a:t>
            </a:r>
          </a:p>
        </p:txBody>
      </p:sp>
      <p:sp>
        <p:nvSpPr>
          <p:cNvPr id="3" name="TextBox 2"/>
          <p:cNvSpPr txBox="1"/>
          <p:nvPr/>
        </p:nvSpPr>
        <p:spPr>
          <a:xfrm>
            <a:off x="7468258" y="3212976"/>
            <a:ext cx="1640246" cy="1477328"/>
          </a:xfrm>
          <a:prstGeom prst="rect">
            <a:avLst/>
          </a:prstGeom>
          <a:noFill/>
          <a:ln>
            <a:solidFill>
              <a:srgbClr val="0099FF"/>
            </a:solidFill>
          </a:ln>
        </p:spPr>
        <p:txBody>
          <a:bodyPr wrap="square" rtlCol="0">
            <a:spAutoFit/>
          </a:bodyPr>
          <a:lstStyle/>
          <a:p>
            <a:r>
              <a:rPr lang="en-GB" b="1" dirty="0">
                <a:solidFill>
                  <a:prstClr val="black"/>
                </a:solidFill>
                <a:latin typeface="Calibri" panose="020F0502020204030204" pitchFamily="34" charset="0"/>
                <a:cs typeface="Calibri" panose="020F0502020204030204" pitchFamily="34" charset="0"/>
              </a:rPr>
              <a:t>Remote forcing from Atlantic: </a:t>
            </a:r>
          </a:p>
          <a:p>
            <a:r>
              <a:rPr lang="en-GB" dirty="0">
                <a:solidFill>
                  <a:schemeClr val="tx2"/>
                </a:solidFill>
                <a:latin typeface="Calibri" panose="020F0502020204030204" pitchFamily="34" charset="0"/>
                <a:cs typeface="Calibri" panose="020F0502020204030204" pitchFamily="34" charset="0"/>
                <a:hlinkClick r:id="rId18"/>
              </a:rPr>
              <a:t>Li et al. (2016) </a:t>
            </a:r>
            <a:r>
              <a:rPr lang="en-GB" dirty="0">
                <a:solidFill>
                  <a:schemeClr val="tx2"/>
                </a:solidFill>
                <a:latin typeface="Calibri" panose="020F0502020204030204" pitchFamily="34" charset="0"/>
                <a:cs typeface="Calibri" panose="020F0502020204030204" pitchFamily="34" charset="0"/>
              </a:rPr>
              <a:t>;</a:t>
            </a:r>
            <a:endParaRPr lang="en-GB" dirty="0">
              <a:solidFill>
                <a:prstClr val="black"/>
              </a:solidFill>
              <a:latin typeface="Calibri" panose="020F0502020204030204" pitchFamily="34" charset="0"/>
              <a:cs typeface="Calibri" panose="020F0502020204030204" pitchFamily="34" charset="0"/>
            </a:endParaRPr>
          </a:p>
          <a:p>
            <a:r>
              <a:rPr lang="en-GB" u="sng" dirty="0">
                <a:solidFill>
                  <a:prstClr val="black"/>
                </a:solidFill>
                <a:latin typeface="Calibri" panose="020F0502020204030204" pitchFamily="34" charset="0"/>
                <a:cs typeface="Calibri" panose="020F0502020204030204" pitchFamily="34" charset="0"/>
                <a:hlinkClick r:id="rId19"/>
              </a:rPr>
              <a:t>McGregor et al. (2014) </a:t>
            </a:r>
            <a:endParaRPr lang="en-GB" dirty="0">
              <a:solidFill>
                <a:prstClr val="black"/>
              </a:solidFill>
              <a:latin typeface="Calibri" panose="020F0502020204030204" pitchFamily="34" charset="0"/>
              <a:cs typeface="Calibri" panose="020F0502020204030204" pitchFamily="34" charset="0"/>
            </a:endParaRPr>
          </a:p>
        </p:txBody>
      </p:sp>
      <p:sp>
        <p:nvSpPr>
          <p:cNvPr id="4" name="Left-Right Arrow 3"/>
          <p:cNvSpPr/>
          <p:nvPr/>
        </p:nvSpPr>
        <p:spPr>
          <a:xfrm rot="20840244">
            <a:off x="6194568" y="3436260"/>
            <a:ext cx="1436741" cy="509684"/>
          </a:xfrm>
          <a:prstGeom prst="leftRightArrow">
            <a:avLst/>
          </a:prstGeom>
          <a:ln w="12700"/>
          <a:scene3d>
            <a:camera prst="orthographicFront">
              <a:rot lat="0" lon="0" rev="203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solidFill>
                <a:prstClr val="white"/>
              </a:solidFill>
            </a:endParaRPr>
          </a:p>
        </p:txBody>
      </p:sp>
      <p:sp>
        <p:nvSpPr>
          <p:cNvPr id="61" name="TextBox 60"/>
          <p:cNvSpPr txBox="1"/>
          <p:nvPr/>
        </p:nvSpPr>
        <p:spPr>
          <a:xfrm>
            <a:off x="118224" y="2766338"/>
            <a:ext cx="1440160" cy="830997"/>
          </a:xfrm>
          <a:prstGeom prst="rect">
            <a:avLst/>
          </a:prstGeom>
          <a:noFill/>
          <a:ln>
            <a:solidFill>
              <a:schemeClr val="accent5">
                <a:lumMod val="50000"/>
              </a:schemeClr>
            </a:solidFill>
          </a:ln>
        </p:spPr>
        <p:txBody>
          <a:bodyPr wrap="square" rtlCol="0">
            <a:spAutoFit/>
          </a:bodyPr>
          <a:lstStyle/>
          <a:p>
            <a:r>
              <a:rPr lang="en-GB" sz="1600" dirty="0">
                <a:solidFill>
                  <a:prstClr val="black"/>
                </a:solidFill>
              </a:rPr>
              <a:t>? Heat flux to Indian ocean </a:t>
            </a:r>
            <a:r>
              <a:rPr lang="en-GB" sz="1600" dirty="0">
                <a:solidFill>
                  <a:prstClr val="black"/>
                </a:solidFill>
                <a:hlinkClick r:id="rId20"/>
              </a:rPr>
              <a:t>Lee </a:t>
            </a:r>
            <a:r>
              <a:rPr lang="en-GB" sz="1600" dirty="0" err="1">
                <a:solidFill>
                  <a:prstClr val="black"/>
                </a:solidFill>
                <a:hlinkClick r:id="rId20"/>
              </a:rPr>
              <a:t>etal</a:t>
            </a:r>
            <a:r>
              <a:rPr lang="en-GB" sz="1600" dirty="0">
                <a:solidFill>
                  <a:prstClr val="black"/>
                </a:solidFill>
                <a:hlinkClick r:id="rId20"/>
              </a:rPr>
              <a:t> 2015</a:t>
            </a:r>
            <a:endParaRPr lang="en-GB" sz="1600" dirty="0">
              <a:solidFill>
                <a:prstClr val="black"/>
              </a:solidFill>
            </a:endParaRPr>
          </a:p>
        </p:txBody>
      </p:sp>
      <p:sp>
        <p:nvSpPr>
          <p:cNvPr id="9" name="Left Arrow 8"/>
          <p:cNvSpPr/>
          <p:nvPr/>
        </p:nvSpPr>
        <p:spPr>
          <a:xfrm>
            <a:off x="1558384" y="3380463"/>
            <a:ext cx="349320" cy="2168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a:solidFill>
                <a:prstClr val="white"/>
              </a:solidFill>
            </a:endParaRPr>
          </a:p>
        </p:txBody>
      </p:sp>
      <p:sp>
        <p:nvSpPr>
          <p:cNvPr id="2" name="TextBox 1"/>
          <p:cNvSpPr txBox="1"/>
          <p:nvPr/>
        </p:nvSpPr>
        <p:spPr>
          <a:xfrm>
            <a:off x="7369803" y="1052736"/>
            <a:ext cx="1774197" cy="830997"/>
          </a:xfrm>
          <a:prstGeom prst="rect">
            <a:avLst/>
          </a:prstGeom>
          <a:noFill/>
        </p:spPr>
        <p:txBody>
          <a:bodyPr wrap="square" rtlCol="0">
            <a:spAutoFit/>
          </a:bodyPr>
          <a:lstStyle/>
          <a:p>
            <a:r>
              <a:rPr lang="en-GB" sz="1600" dirty="0"/>
              <a:t>Aerosol forcing of circulation (</a:t>
            </a:r>
            <a:r>
              <a:rPr lang="en-GB" sz="1600" dirty="0">
                <a:hlinkClick r:id="rId21"/>
              </a:rPr>
              <a:t>Smith et al. 2016</a:t>
            </a:r>
            <a:r>
              <a:rPr lang="en-GB" sz="1600" dirty="0"/>
              <a:t>)</a:t>
            </a:r>
          </a:p>
        </p:txBody>
      </p:sp>
      <p:sp>
        <p:nvSpPr>
          <p:cNvPr id="6" name="Rectangle 5"/>
          <p:cNvSpPr/>
          <p:nvPr/>
        </p:nvSpPr>
        <p:spPr>
          <a:xfrm>
            <a:off x="5868144" y="44624"/>
            <a:ext cx="3275856" cy="1077218"/>
          </a:xfrm>
          <a:prstGeom prst="rect">
            <a:avLst/>
          </a:prstGeom>
          <a:solidFill>
            <a:schemeClr val="bg1"/>
          </a:solidFill>
        </p:spPr>
        <p:txBody>
          <a:bodyPr wrap="square">
            <a:spAutoFit/>
          </a:bodyPr>
          <a:lstStyle/>
          <a:p>
            <a:r>
              <a:rPr lang="en-GB" sz="1600" dirty="0"/>
              <a:t>Radiative Forcing/Imbalance </a:t>
            </a:r>
            <a:r>
              <a:rPr lang="en-GB" sz="1600" dirty="0">
                <a:hlinkClick r:id="rId22"/>
              </a:rPr>
              <a:t>Johnson et al. (2016) </a:t>
            </a:r>
            <a:r>
              <a:rPr lang="en-GB" sz="1600" dirty="0"/>
              <a:t>; </a:t>
            </a:r>
            <a:r>
              <a:rPr lang="en-GB" sz="1600" dirty="0" err="1">
                <a:hlinkClick r:id="rId23"/>
              </a:rPr>
              <a:t>Checa</a:t>
            </a:r>
            <a:r>
              <a:rPr lang="en-GB" sz="1600" dirty="0">
                <a:hlinkClick r:id="rId23"/>
              </a:rPr>
              <a:t>-Garcia et al. (2016)</a:t>
            </a:r>
            <a:r>
              <a:rPr lang="en-GB" sz="1600" dirty="0"/>
              <a:t> ; </a:t>
            </a:r>
            <a:r>
              <a:rPr lang="en-GB" sz="1600" dirty="0">
                <a:hlinkClick r:id="rId24"/>
              </a:rPr>
              <a:t>Huber &amp; </a:t>
            </a:r>
            <a:r>
              <a:rPr lang="en-GB" sz="1600" dirty="0" err="1">
                <a:hlinkClick r:id="rId24"/>
              </a:rPr>
              <a:t>Knutti</a:t>
            </a:r>
            <a:r>
              <a:rPr lang="en-GB" sz="1600" dirty="0">
                <a:hlinkClick r:id="rId24"/>
              </a:rPr>
              <a:t> (2014) </a:t>
            </a:r>
            <a:r>
              <a:rPr lang="en-GB" sz="1600" dirty="0"/>
              <a:t>;</a:t>
            </a:r>
            <a:r>
              <a:rPr lang="da-DK" sz="1600" dirty="0">
                <a:hlinkClick r:id="rId25"/>
              </a:rPr>
              <a:t>Santer et al. (2015) </a:t>
            </a:r>
            <a:endParaRPr lang="en-GB" sz="1600" dirty="0"/>
          </a:p>
        </p:txBody>
      </p:sp>
      <p:sp>
        <p:nvSpPr>
          <p:cNvPr id="7" name="Rectangle 6"/>
          <p:cNvSpPr/>
          <p:nvPr/>
        </p:nvSpPr>
        <p:spPr>
          <a:xfrm>
            <a:off x="7041611" y="4725144"/>
            <a:ext cx="2210909" cy="1169551"/>
          </a:xfrm>
          <a:prstGeom prst="rect">
            <a:avLst/>
          </a:prstGeom>
        </p:spPr>
        <p:txBody>
          <a:bodyPr wrap="square">
            <a:spAutoFit/>
          </a:bodyPr>
          <a:lstStyle/>
          <a:p>
            <a:r>
              <a:rPr lang="en-GB" sz="1600" u="sng" dirty="0">
                <a:latin typeface="Calibri" panose="020F0502020204030204" pitchFamily="34" charset="0"/>
                <a:cs typeface="Calibri" panose="020F0502020204030204" pitchFamily="34" charset="0"/>
              </a:rPr>
              <a:t>Pacific dominates?</a:t>
            </a:r>
            <a:endParaRPr lang="en-GB" sz="1600" dirty="0">
              <a:latin typeface="Calibri" panose="020F0502020204030204" pitchFamily="34" charset="0"/>
              <a:cs typeface="Calibri" panose="020F0502020204030204" pitchFamily="34" charset="0"/>
            </a:endParaRPr>
          </a:p>
          <a:p>
            <a:r>
              <a:rPr lang="en-GB" sz="1600" u="sng" dirty="0">
                <a:latin typeface="Calibri" panose="020F0502020204030204" pitchFamily="34" charset="0"/>
                <a:cs typeface="Calibri" panose="020F0502020204030204" pitchFamily="34" charset="0"/>
                <a:hlinkClick r:id="rId26"/>
              </a:rPr>
              <a:t>Mann et al. (2016</a:t>
            </a:r>
            <a:r>
              <a:rPr lang="en-GB" u="sng" dirty="0">
                <a:latin typeface="Calibri" panose="020F0502020204030204" pitchFamily="34" charset="0"/>
                <a:cs typeface="Calibri" panose="020F0502020204030204" pitchFamily="34" charset="0"/>
                <a:hlinkClick r:id="rId26"/>
              </a:rPr>
              <a:t>)</a:t>
            </a:r>
            <a:r>
              <a:rPr lang="en-GB" dirty="0">
                <a:solidFill>
                  <a:prstClr val="black"/>
                </a:solidFill>
                <a:latin typeface="Calibri" panose="020F0502020204030204" pitchFamily="34" charset="0"/>
                <a:cs typeface="Calibri" panose="020F0502020204030204" pitchFamily="34" charset="0"/>
                <a:hlinkClick r:id="rId27"/>
              </a:rPr>
              <a:t> </a:t>
            </a:r>
            <a:r>
              <a:rPr lang="en-GB" dirty="0" err="1">
                <a:solidFill>
                  <a:prstClr val="black"/>
                </a:solidFill>
                <a:latin typeface="Calibri" panose="020F0502020204030204" pitchFamily="34" charset="0"/>
                <a:cs typeface="Calibri" panose="020F0502020204030204" pitchFamily="34" charset="0"/>
                <a:hlinkClick r:id="rId27"/>
              </a:rPr>
              <a:t>Kosaka</a:t>
            </a:r>
            <a:r>
              <a:rPr lang="en-GB" dirty="0">
                <a:solidFill>
                  <a:prstClr val="black"/>
                </a:solidFill>
                <a:latin typeface="Calibri" panose="020F0502020204030204" pitchFamily="34" charset="0"/>
                <a:cs typeface="Calibri" panose="020F0502020204030204" pitchFamily="34" charset="0"/>
                <a:hlinkClick r:id="rId27"/>
              </a:rPr>
              <a:t> &amp; </a:t>
            </a:r>
            <a:r>
              <a:rPr lang="en-GB" dirty="0" err="1">
                <a:solidFill>
                  <a:prstClr val="black"/>
                </a:solidFill>
                <a:latin typeface="Calibri" panose="020F0502020204030204" pitchFamily="34" charset="0"/>
                <a:cs typeface="Calibri" panose="020F0502020204030204" pitchFamily="34" charset="0"/>
                <a:hlinkClick r:id="rId27"/>
              </a:rPr>
              <a:t>Xie</a:t>
            </a:r>
            <a:r>
              <a:rPr lang="en-GB" dirty="0">
                <a:solidFill>
                  <a:prstClr val="black"/>
                </a:solidFill>
                <a:latin typeface="Calibri" panose="020F0502020204030204" pitchFamily="34" charset="0"/>
                <a:cs typeface="Calibri" panose="020F0502020204030204" pitchFamily="34" charset="0"/>
                <a:hlinkClick r:id="rId27"/>
              </a:rPr>
              <a:t> (2013) </a:t>
            </a:r>
            <a:r>
              <a:rPr lang="en-GB" dirty="0">
                <a:solidFill>
                  <a:prstClr val="black"/>
                </a:solidFill>
                <a:latin typeface="Calibri" panose="020F0502020204030204" pitchFamily="34" charset="0"/>
                <a:cs typeface="Calibri" panose="020F0502020204030204" pitchFamily="34" charset="0"/>
                <a:hlinkClick r:id="rId28"/>
              </a:rPr>
              <a:t>England et al. (2014)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47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61"/>
                                        </p:tgtEl>
                                        <p:attrNameLst>
                                          <p:attrName>style.visibility</p:attrName>
                                        </p:attrNameLst>
                                      </p:cBhvr>
                                      <p:to>
                                        <p:strVal val="visible"/>
                                      </p:to>
                                    </p:set>
                                    <p:animEffect transition="in" filter="fade">
                                      <p:cBhvr>
                                        <p:cTn id="75" dur="500"/>
                                        <p:tgtEl>
                                          <p:spTgt spid="6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fade">
                                      <p:cBhvr>
                                        <p:cTn id="7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1" grpId="0" animBg="1"/>
      <p:bldP spid="24" grpId="0" animBg="1"/>
      <p:bldP spid="23" grpId="0"/>
      <p:bldP spid="25" grpId="0"/>
      <p:bldP spid="27" grpId="0"/>
      <p:bldP spid="26" grpId="0" animBg="1"/>
      <p:bldP spid="29" grpId="0" animBg="1"/>
      <p:bldP spid="30" grpId="0" animBg="1"/>
      <p:bldP spid="31" grpId="0" animBg="1"/>
      <p:bldP spid="32" grpId="0" animBg="1"/>
      <p:bldP spid="33" grpId="0" animBg="1"/>
      <p:bldP spid="28" grpId="0"/>
      <p:bldP spid="56" grpId="0" animBg="1"/>
      <p:bldP spid="72" grpId="0" animBg="1"/>
      <p:bldP spid="51" grpId="0" animBg="1"/>
      <p:bldP spid="3" grpId="0" animBg="1"/>
      <p:bldP spid="4" grpId="0" animBg="1"/>
      <p:bldP spid="61" grpId="0" animBg="1"/>
      <p:bldP spid="9" grpId="0" animBg="1"/>
      <p:bldP spid="2"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15</a:t>
            </a:fld>
            <a:endParaRPr lang="en-GB" altLang="en-US">
              <a:solidFill>
                <a:srgbClr val="50535A"/>
              </a:solidFill>
            </a:endParaRPr>
          </a:p>
        </p:txBody>
      </p:sp>
      <p:pic>
        <p:nvPicPr>
          <p:cNvPr id="5" name="Picture 4"/>
          <p:cNvPicPr>
            <a:picLocks noChangeAspect="1"/>
          </p:cNvPicPr>
          <p:nvPr/>
        </p:nvPicPr>
        <p:blipFill>
          <a:blip r:embed="rId2"/>
          <a:stretch>
            <a:fillRect/>
          </a:stretch>
        </p:blipFill>
        <p:spPr>
          <a:xfrm>
            <a:off x="1763688" y="188640"/>
            <a:ext cx="7056784" cy="6624736"/>
          </a:xfrm>
          <a:prstGeom prst="rect">
            <a:avLst/>
          </a:prstGeom>
        </p:spPr>
      </p:pic>
      <p:sp>
        <p:nvSpPr>
          <p:cNvPr id="7" name="TextBox 6"/>
          <p:cNvSpPr txBox="1"/>
          <p:nvPr/>
        </p:nvSpPr>
        <p:spPr>
          <a:xfrm>
            <a:off x="-1548680" y="3284984"/>
            <a:ext cx="6408712" cy="338554"/>
          </a:xfrm>
          <a:prstGeom prst="rect">
            <a:avLst/>
          </a:prstGeom>
          <a:solidFill>
            <a:schemeClr val="bg1"/>
          </a:solidFill>
          <a:scene3d>
            <a:camera prst="orthographicFront">
              <a:rot lat="0" lon="0" rev="5400000"/>
            </a:camera>
            <a:lightRig rig="threePt" dir="t"/>
          </a:scene3d>
        </p:spPr>
        <p:txBody>
          <a:bodyPr wrap="square" rtlCol="0">
            <a:spAutoFit/>
          </a:bodyPr>
          <a:lstStyle/>
          <a:p>
            <a:r>
              <a:rPr lang="en-GB" sz="1600" dirty="0"/>
              <a:t>Heating (Wm</a:t>
            </a:r>
            <a:r>
              <a:rPr lang="en-GB" sz="1600" baseline="30000" dirty="0"/>
              <a:t>-2</a:t>
            </a:r>
            <a:r>
              <a:rPr lang="en-GB" sz="1600" dirty="0"/>
              <a:t>)      </a:t>
            </a:r>
            <a:r>
              <a:rPr lang="en-GB" sz="1600" dirty="0" err="1"/>
              <a:t>Precip</a:t>
            </a:r>
            <a:r>
              <a:rPr lang="en-GB" sz="1600" dirty="0"/>
              <a:t> (%)      Moisture (%)    Temperature (</a:t>
            </a:r>
            <a:r>
              <a:rPr lang="en-GB" sz="1600" dirty="0" err="1"/>
              <a:t>degC</a:t>
            </a:r>
            <a:r>
              <a:rPr lang="en-GB" sz="1600" dirty="0"/>
              <a:t>)</a:t>
            </a:r>
          </a:p>
        </p:txBody>
      </p:sp>
      <p:sp>
        <p:nvSpPr>
          <p:cNvPr id="8" name="Rectangle 7"/>
          <p:cNvSpPr/>
          <p:nvPr/>
        </p:nvSpPr>
        <p:spPr>
          <a:xfrm>
            <a:off x="107504" y="4869160"/>
            <a:ext cx="1368152" cy="1754326"/>
          </a:xfrm>
          <a:prstGeom prst="rect">
            <a:avLst/>
          </a:prstGeom>
        </p:spPr>
        <p:txBody>
          <a:bodyPr wrap="square">
            <a:spAutoFit/>
          </a:bodyPr>
          <a:lstStyle/>
          <a:p>
            <a:r>
              <a:rPr lang="en-GB" dirty="0">
                <a:latin typeface="Calibri" panose="020F0502020204030204" pitchFamily="34" charset="0"/>
                <a:cs typeface="Calibri" panose="020F0502020204030204" pitchFamily="34" charset="0"/>
              </a:rPr>
              <a:t>Update from </a:t>
            </a:r>
            <a:r>
              <a:rPr lang="en-GB" u="sng" dirty="0">
                <a:latin typeface="Calibri" panose="020F0502020204030204" pitchFamily="34" charset="0"/>
                <a:cs typeface="Calibri" panose="020F0502020204030204" pitchFamily="34" charset="0"/>
                <a:hlinkClick r:id="rId3"/>
              </a:rPr>
              <a:t>Allan et al. (2014) </a:t>
            </a:r>
            <a:r>
              <a:rPr lang="en-GB" u="sng" dirty="0" err="1">
                <a:latin typeface="Calibri" panose="020F0502020204030204" pitchFamily="34" charset="0"/>
                <a:cs typeface="Calibri" panose="020F0502020204030204" pitchFamily="34" charset="0"/>
                <a:hlinkClick r:id="rId3"/>
              </a:rPr>
              <a:t>Surv</a:t>
            </a:r>
            <a:r>
              <a:rPr lang="en-GB" u="sng" dirty="0">
                <a:latin typeface="Calibri" panose="020F0502020204030204" pitchFamily="34" charset="0"/>
                <a:cs typeface="Calibri" panose="020F0502020204030204" pitchFamily="34" charset="0"/>
                <a:hlinkClick r:id="rId3"/>
              </a:rPr>
              <a:t>. </a:t>
            </a:r>
            <a:r>
              <a:rPr lang="en-GB" u="sng" dirty="0" err="1">
                <a:latin typeface="Calibri" panose="020F0502020204030204" pitchFamily="34" charset="0"/>
                <a:cs typeface="Calibri" panose="020F0502020204030204" pitchFamily="34" charset="0"/>
                <a:hlinkClick r:id="rId3"/>
              </a:rPr>
              <a:t>Geophys</a:t>
            </a:r>
            <a:r>
              <a:rPr lang="en-GB" u="sng" dirty="0">
                <a:latin typeface="Calibri" panose="020F0502020204030204" pitchFamily="34" charset="0"/>
                <a:cs typeface="Calibri" panose="020F0502020204030204" pitchFamily="34" charset="0"/>
                <a:hlinkClick r:id="rId3"/>
              </a:rPr>
              <a:t>.</a:t>
            </a:r>
            <a:r>
              <a:rPr lang="en-GB"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hlinkClick r:id="rId4"/>
              </a:rPr>
              <a:t>Allan et al. (2014) GRL</a:t>
            </a:r>
            <a:r>
              <a:rPr lang="en-GB" dirty="0">
                <a:latin typeface="Calibri" panose="020F0502020204030204" pitchFamily="34" charset="0"/>
                <a:cs typeface="Calibri" panose="020F0502020204030204" pitchFamily="34" charset="0"/>
              </a:rPr>
              <a:t> </a:t>
            </a:r>
          </a:p>
        </p:txBody>
      </p:sp>
      <p:cxnSp>
        <p:nvCxnSpPr>
          <p:cNvPr id="9" name="Straight Connector 8"/>
          <p:cNvCxnSpPr>
            <a:cxnSpLocks/>
          </p:cNvCxnSpPr>
          <p:nvPr/>
        </p:nvCxnSpPr>
        <p:spPr bwMode="auto">
          <a:xfrm flipH="1">
            <a:off x="2214000" y="5904000"/>
            <a:ext cx="6516000" cy="0"/>
          </a:xfrm>
          <a:prstGeom prst="line">
            <a:avLst/>
          </a:prstGeom>
          <a:solidFill>
            <a:schemeClr val="accent1"/>
          </a:solidFill>
          <a:ln w="25400" cap="flat" cmpd="sng" algn="ctr">
            <a:solidFill>
              <a:schemeClr val="accent6">
                <a:lumMod val="60000"/>
                <a:lumOff val="40000"/>
              </a:schemeClr>
            </a:solidFill>
            <a:prstDash val="solid"/>
            <a:round/>
            <a:headEnd type="none" w="med" len="med"/>
            <a:tailEnd type="none" w="med" len="med"/>
          </a:ln>
          <a:effectLst/>
        </p:spPr>
      </p:cxnSp>
      <p:sp>
        <p:nvSpPr>
          <p:cNvPr id="10" name="TextBox 9"/>
          <p:cNvSpPr txBox="1"/>
          <p:nvPr/>
        </p:nvSpPr>
        <p:spPr>
          <a:xfrm>
            <a:off x="8632792" y="5048403"/>
            <a:ext cx="691736" cy="1620957"/>
          </a:xfrm>
          <a:prstGeom prst="rect">
            <a:avLst/>
          </a:prstGeom>
          <a:noFill/>
        </p:spPr>
        <p:txBody>
          <a:bodyPr wrap="square" rtlCol="0">
            <a:spAutoFit/>
          </a:bodyPr>
          <a:ls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a:lstStyle>
          <a:p>
            <a:pPr algn="ctr"/>
            <a:r>
              <a:rPr lang="en-GB" sz="1500" b="1" dirty="0">
                <a:solidFill>
                  <a:srgbClr val="7030A0"/>
                </a:solidFill>
              </a:rPr>
              <a:t>2.8</a:t>
            </a:r>
          </a:p>
          <a:p>
            <a:pPr algn="ctr"/>
            <a:endParaRPr lang="en-GB" sz="200" b="1" baseline="30000" dirty="0">
              <a:solidFill>
                <a:srgbClr val="7030A0"/>
              </a:solidFill>
            </a:endParaRPr>
          </a:p>
          <a:p>
            <a:pPr algn="ctr"/>
            <a:r>
              <a:rPr lang="en-GB" sz="1500" b="1" dirty="0">
                <a:solidFill>
                  <a:srgbClr val="7030A0"/>
                </a:solidFill>
              </a:rPr>
              <a:t>1.8</a:t>
            </a:r>
          </a:p>
          <a:p>
            <a:pPr algn="ctr"/>
            <a:endParaRPr lang="en-GB" sz="200" b="1" dirty="0">
              <a:solidFill>
                <a:srgbClr val="7030A0"/>
              </a:solidFill>
            </a:endParaRPr>
          </a:p>
          <a:p>
            <a:pPr algn="ctr"/>
            <a:r>
              <a:rPr lang="en-GB" sz="1500" b="1" dirty="0">
                <a:solidFill>
                  <a:srgbClr val="7030A0"/>
                </a:solidFill>
              </a:rPr>
              <a:t>0.8</a:t>
            </a:r>
          </a:p>
          <a:p>
            <a:pPr algn="ctr"/>
            <a:endParaRPr lang="en-GB" sz="200" b="1" dirty="0">
              <a:solidFill>
                <a:srgbClr val="7030A0"/>
              </a:solidFill>
            </a:endParaRPr>
          </a:p>
          <a:p>
            <a:pPr algn="ctr"/>
            <a:r>
              <a:rPr lang="en-GB" sz="1500" b="1" dirty="0">
                <a:solidFill>
                  <a:srgbClr val="7030A0"/>
                </a:solidFill>
              </a:rPr>
              <a:t>-0.2</a:t>
            </a:r>
          </a:p>
          <a:p>
            <a:pPr algn="ctr"/>
            <a:endParaRPr lang="en-GB" sz="200" b="1" dirty="0">
              <a:solidFill>
                <a:srgbClr val="7030A0"/>
              </a:solidFill>
            </a:endParaRPr>
          </a:p>
          <a:p>
            <a:pPr algn="ctr"/>
            <a:r>
              <a:rPr lang="en-GB" sz="1500" b="1" dirty="0">
                <a:solidFill>
                  <a:srgbClr val="7030A0"/>
                </a:solidFill>
              </a:rPr>
              <a:t>-1.2</a:t>
            </a:r>
          </a:p>
          <a:p>
            <a:pPr algn="ctr"/>
            <a:r>
              <a:rPr lang="en-GB" sz="1500" b="1" dirty="0">
                <a:solidFill>
                  <a:srgbClr val="7030A0"/>
                </a:solidFill>
              </a:rPr>
              <a:t>-2.2</a:t>
            </a:r>
          </a:p>
          <a:p>
            <a:pPr algn="ctr"/>
            <a:endParaRPr lang="en-GB" sz="200" b="1" dirty="0">
              <a:solidFill>
                <a:srgbClr val="7030A0"/>
              </a:solidFill>
            </a:endParaRPr>
          </a:p>
        </p:txBody>
      </p:sp>
      <p:cxnSp>
        <p:nvCxnSpPr>
          <p:cNvPr id="21" name="Straight Arrow Connector 20"/>
          <p:cNvCxnSpPr/>
          <p:nvPr/>
        </p:nvCxnSpPr>
        <p:spPr>
          <a:xfrm flipV="1">
            <a:off x="3726183" y="925745"/>
            <a:ext cx="4186670" cy="444352"/>
          </a:xfrm>
          <a:prstGeom prst="straightConnector1">
            <a:avLst/>
          </a:prstGeom>
          <a:noFill/>
          <a:ln w="38100" cap="flat" cmpd="sng" algn="ctr">
            <a:solidFill>
              <a:srgbClr val="2B3890">
                <a:lumMod val="75000"/>
              </a:srgbClr>
            </a:solidFill>
            <a:prstDash val="solid"/>
            <a:miter lim="800000"/>
            <a:tailEnd type="triangle"/>
          </a:ln>
          <a:effectLst/>
        </p:spPr>
      </p:cxnSp>
      <p:sp>
        <p:nvSpPr>
          <p:cNvPr id="22" name="TextBox 21"/>
          <p:cNvSpPr txBox="1"/>
          <p:nvPr/>
        </p:nvSpPr>
        <p:spPr>
          <a:xfrm>
            <a:off x="5487709" y="395372"/>
            <a:ext cx="2036619" cy="369332"/>
          </a:xfrm>
          <a:prstGeom prst="rect">
            <a:avLst/>
          </a:prstGeom>
          <a:noFill/>
        </p:spPr>
        <p:txBody>
          <a:bodyPr wrap="square" rtlCol="0">
            <a:spAutoFit/>
          </a:bodyPr>
          <a:lstStyle/>
          <a:p>
            <a:pPr algn="l" fontAlgn="auto">
              <a:spcBef>
                <a:spcPts val="0"/>
              </a:spcBef>
              <a:spcAft>
                <a:spcPts val="0"/>
              </a:spcAft>
            </a:pPr>
            <a:r>
              <a:rPr lang="en-GB" dirty="0">
                <a:solidFill>
                  <a:srgbClr val="2B3890">
                    <a:lumMod val="75000"/>
                  </a:srgbClr>
                </a:solidFill>
                <a:latin typeface="Calibri" panose="020F0502020204030204"/>
              </a:rPr>
              <a:t>+0.15 K/decade</a:t>
            </a:r>
          </a:p>
        </p:txBody>
      </p:sp>
      <p:cxnSp>
        <p:nvCxnSpPr>
          <p:cNvPr id="23" name="Straight Arrow Connector 22"/>
          <p:cNvCxnSpPr/>
          <p:nvPr/>
        </p:nvCxnSpPr>
        <p:spPr>
          <a:xfrm flipV="1">
            <a:off x="3707904" y="2625308"/>
            <a:ext cx="4204949" cy="457938"/>
          </a:xfrm>
          <a:prstGeom prst="straightConnector1">
            <a:avLst/>
          </a:prstGeom>
          <a:noFill/>
          <a:ln w="38100" cap="flat" cmpd="sng" algn="ctr">
            <a:solidFill>
              <a:srgbClr val="2B3890">
                <a:lumMod val="75000"/>
              </a:srgbClr>
            </a:solidFill>
            <a:prstDash val="solid"/>
            <a:miter lim="800000"/>
            <a:tailEnd type="triangle"/>
          </a:ln>
          <a:effectLst/>
        </p:spPr>
      </p:cxnSp>
      <p:sp>
        <p:nvSpPr>
          <p:cNvPr id="24" name="TextBox 23"/>
          <p:cNvSpPr txBox="1"/>
          <p:nvPr/>
        </p:nvSpPr>
        <p:spPr>
          <a:xfrm>
            <a:off x="5436096" y="2145794"/>
            <a:ext cx="2036619" cy="369332"/>
          </a:xfrm>
          <a:prstGeom prst="rect">
            <a:avLst/>
          </a:prstGeom>
          <a:noFill/>
        </p:spPr>
        <p:txBody>
          <a:bodyPr wrap="square" rtlCol="0">
            <a:spAutoFit/>
          </a:bodyPr>
          <a:lstStyle/>
          <a:p>
            <a:pPr algn="l" fontAlgn="auto">
              <a:spcBef>
                <a:spcPts val="0"/>
              </a:spcBef>
              <a:spcAft>
                <a:spcPts val="0"/>
              </a:spcAft>
            </a:pPr>
            <a:r>
              <a:rPr lang="en-GB" dirty="0">
                <a:solidFill>
                  <a:srgbClr val="2B3890">
                    <a:lumMod val="75000"/>
                  </a:srgbClr>
                </a:solidFill>
                <a:latin typeface="Calibri" panose="020F0502020204030204"/>
              </a:rPr>
              <a:t>+1 %/decade</a:t>
            </a:r>
          </a:p>
        </p:txBody>
      </p:sp>
      <p:cxnSp>
        <p:nvCxnSpPr>
          <p:cNvPr id="25" name="Straight Arrow Connector 24"/>
          <p:cNvCxnSpPr/>
          <p:nvPr/>
        </p:nvCxnSpPr>
        <p:spPr>
          <a:xfrm flipV="1">
            <a:off x="3737472" y="4403559"/>
            <a:ext cx="4175381" cy="128627"/>
          </a:xfrm>
          <a:prstGeom prst="straightConnector1">
            <a:avLst/>
          </a:prstGeom>
          <a:noFill/>
          <a:ln w="38100" cap="flat" cmpd="sng" algn="ctr">
            <a:solidFill>
              <a:schemeClr val="accent5"/>
            </a:solidFill>
            <a:prstDash val="solid"/>
            <a:miter lim="800000"/>
            <a:tailEnd type="triangle"/>
          </a:ln>
          <a:effectLst/>
        </p:spPr>
      </p:cxnSp>
      <p:sp>
        <p:nvSpPr>
          <p:cNvPr id="26" name="TextBox 25"/>
          <p:cNvSpPr txBox="1"/>
          <p:nvPr/>
        </p:nvSpPr>
        <p:spPr>
          <a:xfrm>
            <a:off x="5252321" y="3567438"/>
            <a:ext cx="2036619" cy="369332"/>
          </a:xfrm>
          <a:prstGeom prst="rect">
            <a:avLst/>
          </a:prstGeom>
          <a:noFill/>
        </p:spPr>
        <p:txBody>
          <a:bodyPr wrap="square" rtlCol="0">
            <a:spAutoFit/>
          </a:bodyPr>
          <a:lstStyle/>
          <a:p>
            <a:pPr algn="l" fontAlgn="auto">
              <a:spcBef>
                <a:spcPts val="0"/>
              </a:spcBef>
              <a:spcAft>
                <a:spcPts val="0"/>
              </a:spcAft>
            </a:pPr>
            <a:r>
              <a:rPr lang="en-GB" dirty="0">
                <a:solidFill>
                  <a:srgbClr val="2B3890">
                    <a:lumMod val="75000"/>
                  </a:srgbClr>
                </a:solidFill>
                <a:latin typeface="Calibri" panose="020F0502020204030204"/>
              </a:rPr>
              <a:t>+0.3 %/decade</a:t>
            </a:r>
          </a:p>
        </p:txBody>
      </p:sp>
      <p:cxnSp>
        <p:nvCxnSpPr>
          <p:cNvPr id="27" name="Straight Arrow Connector 26"/>
          <p:cNvCxnSpPr/>
          <p:nvPr/>
        </p:nvCxnSpPr>
        <p:spPr>
          <a:xfrm flipV="1">
            <a:off x="5777341" y="5574694"/>
            <a:ext cx="2351395" cy="162532"/>
          </a:xfrm>
          <a:prstGeom prst="straightConnector1">
            <a:avLst/>
          </a:prstGeom>
          <a:noFill/>
          <a:ln w="38100" cap="flat" cmpd="sng" algn="ctr">
            <a:solidFill>
              <a:schemeClr val="accent5"/>
            </a:solidFill>
            <a:prstDash val="solid"/>
            <a:miter lim="800000"/>
            <a:tailEnd type="triangle"/>
          </a:ln>
          <a:effectLst/>
        </p:spPr>
      </p:cxnSp>
      <p:sp>
        <p:nvSpPr>
          <p:cNvPr id="28" name="TextBox 27"/>
          <p:cNvSpPr txBox="1"/>
          <p:nvPr/>
        </p:nvSpPr>
        <p:spPr>
          <a:xfrm>
            <a:off x="6092117" y="5941541"/>
            <a:ext cx="2036619" cy="338554"/>
          </a:xfrm>
          <a:prstGeom prst="rect">
            <a:avLst/>
          </a:prstGeom>
          <a:noFill/>
        </p:spPr>
        <p:txBody>
          <a:bodyPr wrap="square" rtlCol="0">
            <a:spAutoFit/>
          </a:bodyPr>
          <a:lstStyle/>
          <a:p>
            <a:pPr algn="l" fontAlgn="auto">
              <a:spcBef>
                <a:spcPts val="0"/>
              </a:spcBef>
              <a:spcAft>
                <a:spcPts val="0"/>
              </a:spcAft>
            </a:pPr>
            <a:r>
              <a:rPr lang="en-GB" sz="1600" dirty="0">
                <a:solidFill>
                  <a:srgbClr val="2B3890">
                    <a:lumMod val="75000"/>
                  </a:srgbClr>
                </a:solidFill>
                <a:latin typeface="Calibri" panose="020F0502020204030204"/>
              </a:rPr>
              <a:t>+0.34 Wm</a:t>
            </a:r>
            <a:r>
              <a:rPr lang="en-GB" sz="1600" baseline="30000" dirty="0">
                <a:solidFill>
                  <a:srgbClr val="2B3890">
                    <a:lumMod val="75000"/>
                  </a:srgbClr>
                </a:solidFill>
                <a:latin typeface="Calibri" panose="020F0502020204030204"/>
              </a:rPr>
              <a:t>-2</a:t>
            </a:r>
            <a:r>
              <a:rPr lang="en-GB" sz="1600" dirty="0">
                <a:solidFill>
                  <a:srgbClr val="2B3890">
                    <a:lumMod val="75000"/>
                  </a:srgbClr>
                </a:solidFill>
                <a:latin typeface="Calibri" panose="020F0502020204030204"/>
              </a:rPr>
              <a:t>/decade</a:t>
            </a:r>
          </a:p>
        </p:txBody>
      </p:sp>
      <p:sp>
        <p:nvSpPr>
          <p:cNvPr id="36" name="TextBox 35"/>
          <p:cNvSpPr txBox="1"/>
          <p:nvPr/>
        </p:nvSpPr>
        <p:spPr>
          <a:xfrm>
            <a:off x="8028525" y="2854277"/>
            <a:ext cx="576064" cy="523220"/>
          </a:xfrm>
          <a:prstGeom prst="rect">
            <a:avLst/>
          </a:prstGeom>
          <a:noFill/>
        </p:spPr>
        <p:txBody>
          <a:bodyPr wrap="square" rtlCol="0">
            <a:spAutoFit/>
          </a:bodyPr>
          <a:lstStyle/>
          <a:p>
            <a:r>
              <a:rPr lang="en-GB" sz="2800" b="1" dirty="0">
                <a:solidFill>
                  <a:srgbClr val="C00000"/>
                </a:solidFill>
                <a:latin typeface="+mn-lt"/>
              </a:rPr>
              <a:t>?</a:t>
            </a:r>
          </a:p>
        </p:txBody>
      </p:sp>
      <p:sp>
        <p:nvSpPr>
          <p:cNvPr id="40" name="TextBox 39"/>
          <p:cNvSpPr txBox="1"/>
          <p:nvPr/>
        </p:nvSpPr>
        <p:spPr>
          <a:xfrm>
            <a:off x="107504" y="232524"/>
            <a:ext cx="1368151" cy="4247317"/>
          </a:xfrm>
          <a:prstGeom prst="rect">
            <a:avLst/>
          </a:prstGeom>
          <a:noFill/>
        </p:spPr>
        <p:txBody>
          <a:bodyPr wrap="square" rtlCol="0">
            <a:spAutoFit/>
          </a:bodyPr>
          <a:lstStyle/>
          <a:p>
            <a:pPr marL="0" indent="0">
              <a:buNone/>
            </a:pPr>
            <a:r>
              <a:rPr lang="en-GB" dirty="0">
                <a:latin typeface="Calibri" panose="020F0502020204030204" pitchFamily="34" charset="0"/>
                <a:cs typeface="Calibri" panose="020F0502020204030204" pitchFamily="34" charset="0"/>
              </a:rPr>
              <a:t>Declining RH over land since </a:t>
            </a:r>
            <a:r>
              <a:rPr lang="en-GB" dirty="0">
                <a:latin typeface="Times New Roman" panose="02020603050405020304" pitchFamily="18" charset="0"/>
                <a:cs typeface="Times New Roman" panose="02020603050405020304" pitchFamily="18" charset="0"/>
              </a:rPr>
              <a:t>~</a:t>
            </a:r>
            <a:r>
              <a:rPr lang="en-GB" dirty="0">
                <a:latin typeface="Calibri" panose="020F0502020204030204" pitchFamily="34" charset="0"/>
                <a:cs typeface="Calibri" panose="020F0502020204030204" pitchFamily="34" charset="0"/>
              </a:rPr>
              <a:t>2000 linked to land/sea warming contrast (</a:t>
            </a:r>
            <a:r>
              <a:rPr lang="en-GB" dirty="0">
                <a:latin typeface="Calibri" panose="020F0502020204030204" pitchFamily="34" charset="0"/>
                <a:cs typeface="Calibri" panose="020F0502020204030204" pitchFamily="34" charset="0"/>
                <a:hlinkClick r:id="rId5"/>
              </a:rPr>
              <a:t>O’Gorman &amp; Byrne 2018 PNAS</a:t>
            </a:r>
            <a:r>
              <a:rPr lang="en-GB" dirty="0">
                <a:latin typeface="Calibri" panose="020F0502020204030204" pitchFamily="34" charset="0"/>
                <a:cs typeface="Calibri" panose="020F0502020204030204" pitchFamily="34" charset="0"/>
              </a:rPr>
              <a:t>) but under-estimated by models? (</a:t>
            </a:r>
            <a:r>
              <a:rPr lang="en-GB" dirty="0">
                <a:latin typeface="Calibri" panose="020F0502020204030204" pitchFamily="34" charset="0"/>
                <a:cs typeface="Calibri" panose="020F0502020204030204" pitchFamily="34" charset="0"/>
                <a:hlinkClick r:id="rId6"/>
              </a:rPr>
              <a:t>Dunn et al. 2017 ESD</a:t>
            </a:r>
            <a:r>
              <a:rPr lang="en-GB"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126297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ppt_x"/>
                                          </p:val>
                                        </p:tav>
                                        <p:tav tm="100000">
                                          <p:val>
                                            <p:strVal val="#ppt_x"/>
                                          </p:val>
                                        </p:tav>
                                      </p:tavLst>
                                    </p:anim>
                                    <p:anim calcmode="lin" valueType="num">
                                      <p:cBhvr additive="base">
                                        <p:cTn id="22" dur="500" fill="hold"/>
                                        <p:tgtEl>
                                          <p:spTgt spid="36"/>
                                        </p:tgtEl>
                                        <p:attrNameLst>
                                          <p:attrName>ppt_y</p:attrName>
                                        </p:attrNameLst>
                                      </p:cBhvr>
                                      <p:tavLst>
                                        <p:tav tm="0">
                                          <p:val>
                                            <p:strVal val="1+#ppt_h/2"/>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00"/>
                                        <p:tgtEl>
                                          <p:spTgt spid="27"/>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p:bldP spid="28" grpId="0"/>
      <p:bldP spid="36"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124744"/>
            <a:ext cx="6381750" cy="5133975"/>
          </a:xfrm>
          <a:prstGeom prst="rect">
            <a:avLst/>
          </a:prstGeom>
        </p:spPr>
      </p:pic>
      <p:sp>
        <p:nvSpPr>
          <p:cNvPr id="2" name="Title 1"/>
          <p:cNvSpPr>
            <a:spLocks noGrp="1"/>
          </p:cNvSpPr>
          <p:nvPr>
            <p:ph type="title"/>
          </p:nvPr>
        </p:nvSpPr>
        <p:spPr>
          <a:xfrm>
            <a:off x="467544" y="38620"/>
            <a:ext cx="6408710" cy="716222"/>
          </a:xfrm>
        </p:spPr>
        <p:txBody>
          <a:bodyPr>
            <a:noAutofit/>
          </a:bodyPr>
          <a:lstStyle/>
          <a:p>
            <a:pPr algn="l"/>
            <a:r>
              <a:rPr lang="en-GB" sz="2600" dirty="0">
                <a:solidFill>
                  <a:srgbClr val="C00000"/>
                </a:solidFill>
              </a:rPr>
              <a:t>New global surface flux estimates</a:t>
            </a:r>
          </a:p>
        </p:txBody>
      </p:sp>
      <p:sp>
        <p:nvSpPr>
          <p:cNvPr id="3" name="Content Placeholder 2"/>
          <p:cNvSpPr>
            <a:spLocks noGrp="1"/>
          </p:cNvSpPr>
          <p:nvPr>
            <p:ph idx="1"/>
          </p:nvPr>
        </p:nvSpPr>
        <p:spPr>
          <a:xfrm>
            <a:off x="6156176" y="3998128"/>
            <a:ext cx="2808312" cy="2023160"/>
          </a:xfrm>
        </p:spPr>
        <p:txBody>
          <a:bodyPr/>
          <a:lstStyle/>
          <a:p>
            <a:pPr marL="57150" indent="0" eaLnBrk="1" hangingPunct="1">
              <a:spcBef>
                <a:spcPct val="0"/>
              </a:spcBef>
              <a:buNone/>
            </a:pPr>
            <a:r>
              <a:rPr lang="en-GB" sz="1800" dirty="0">
                <a:solidFill>
                  <a:srgbClr val="000000"/>
                </a:solidFill>
              </a:rPr>
              <a:t>Surface energy flux </a:t>
            </a:r>
            <a:r>
              <a:rPr lang="en-GB" sz="1800" dirty="0">
                <a:solidFill>
                  <a:srgbClr val="000000"/>
                </a:solidFill>
                <a:hlinkClick r:id="rId4"/>
              </a:rPr>
              <a:t>dataset</a:t>
            </a:r>
            <a:r>
              <a:rPr lang="en-GB" sz="1800" dirty="0">
                <a:solidFill>
                  <a:srgbClr val="000000"/>
                </a:solidFill>
              </a:rPr>
              <a:t> combines top of atmosphere satellite reconstruction with reanalysis energy transports: </a:t>
            </a:r>
            <a:r>
              <a:rPr lang="en-GB" sz="1800" dirty="0">
                <a:solidFill>
                  <a:srgbClr val="000000"/>
                </a:solidFill>
                <a:hlinkClick r:id="rId5"/>
              </a:rPr>
              <a:t>Liu et al. (2015) JGR</a:t>
            </a:r>
            <a:r>
              <a:rPr lang="en-GB" sz="1800" dirty="0">
                <a:solidFill>
                  <a:srgbClr val="000000"/>
                </a:solidFill>
              </a:rPr>
              <a:t>                      </a:t>
            </a:r>
          </a:p>
        </p:txBody>
      </p:sp>
      <p:sp>
        <p:nvSpPr>
          <p:cNvPr id="12" name="Title 1"/>
          <p:cNvSpPr txBox="1">
            <a:spLocks/>
          </p:cNvSpPr>
          <p:nvPr/>
        </p:nvSpPr>
        <p:spPr>
          <a:xfrm>
            <a:off x="255874" y="706267"/>
            <a:ext cx="5944350" cy="522203"/>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dirty="0">
                <a:solidFill>
                  <a:schemeClr val="accent2">
                    <a:lumMod val="50000"/>
                  </a:schemeClr>
                </a:solidFill>
              </a:rPr>
              <a:t>    </a:t>
            </a:r>
            <a:r>
              <a:rPr lang="en-GB" sz="2900" dirty="0"/>
              <a:t>top of atmosphere	  surface </a:t>
            </a:r>
          </a:p>
        </p:txBody>
      </p:sp>
      <p:pic>
        <p:nvPicPr>
          <p:cNvPr id="10" name="Picture 9"/>
          <p:cNvPicPr>
            <a:picLocks noChangeAspect="1"/>
          </p:cNvPicPr>
          <p:nvPr/>
        </p:nvPicPr>
        <p:blipFill>
          <a:blip r:embed="rId6"/>
          <a:stretch>
            <a:fillRect/>
          </a:stretch>
        </p:blipFill>
        <p:spPr>
          <a:xfrm>
            <a:off x="5940152" y="1368875"/>
            <a:ext cx="3188601" cy="2633569"/>
          </a:xfrm>
          <a:prstGeom prst="rect">
            <a:avLst/>
          </a:prstGeom>
        </p:spPr>
      </p:pic>
      <p:sp>
        <p:nvSpPr>
          <p:cNvPr id="13" name="TextBox 12"/>
          <p:cNvSpPr txBox="1"/>
          <p:nvPr/>
        </p:nvSpPr>
        <p:spPr>
          <a:xfrm>
            <a:off x="255874" y="6165304"/>
            <a:ext cx="7268454" cy="400110"/>
          </a:xfrm>
          <a:prstGeom prst="rect">
            <a:avLst/>
          </a:prstGeom>
          <a:noFill/>
        </p:spPr>
        <p:txBody>
          <a:bodyPr wrap="square" rtlCol="0">
            <a:spAutoFit/>
          </a:bodyPr>
          <a:lstStyle/>
          <a:p>
            <a:pPr algn="l"/>
            <a:r>
              <a:rPr lang="en-GB" sz="2000" dirty="0">
                <a:solidFill>
                  <a:srgbClr val="000000"/>
                </a:solidFill>
                <a:latin typeface="+mn-lt"/>
                <a:hlinkClick r:id="rId7"/>
              </a:rPr>
              <a:t>Liu et al. (2017) JGR</a:t>
            </a:r>
            <a:r>
              <a:rPr lang="en-GB" sz="2000" dirty="0">
                <a:solidFill>
                  <a:srgbClr val="000000"/>
                </a:solidFill>
                <a:latin typeface="+mn-lt"/>
              </a:rPr>
              <a:t> Data: </a:t>
            </a:r>
            <a:r>
              <a:rPr lang="en-GB" u="sng" dirty="0">
                <a:latin typeface="+mn-lt"/>
                <a:hlinkClick r:id="rId8"/>
              </a:rPr>
              <a:t>http://dx.doi.org/10.17864/1947.111</a:t>
            </a:r>
            <a:endParaRPr lang="en-GB" dirty="0">
              <a:solidFill>
                <a:srgbClr val="000000"/>
              </a:solidFill>
              <a:latin typeface="+mn-lt"/>
            </a:endParaRPr>
          </a:p>
        </p:txBody>
      </p:sp>
      <p:pic>
        <p:nvPicPr>
          <p:cNvPr id="11" name="Picture 10"/>
          <p:cNvPicPr>
            <a:picLocks noChangeAspect="1"/>
          </p:cNvPicPr>
          <p:nvPr/>
        </p:nvPicPr>
        <p:blipFill rotWithShape="1">
          <a:blip r:embed="rId9"/>
          <a:srcRect t="22397" b="12934"/>
          <a:stretch/>
        </p:blipFill>
        <p:spPr>
          <a:xfrm>
            <a:off x="6837908" y="2974814"/>
            <a:ext cx="1357531" cy="360040"/>
          </a:xfrm>
          <a:prstGeom prst="rect">
            <a:avLst/>
          </a:prstGeom>
          <a:effectLst>
            <a:glow rad="127000">
              <a:schemeClr val="accent3"/>
            </a:glow>
          </a:effectLst>
        </p:spPr>
      </p:pic>
      <p:sp>
        <p:nvSpPr>
          <p:cNvPr id="4" name="TextBox 3"/>
          <p:cNvSpPr txBox="1"/>
          <p:nvPr/>
        </p:nvSpPr>
        <p:spPr>
          <a:xfrm>
            <a:off x="6814869" y="1340768"/>
            <a:ext cx="1357531" cy="1600438"/>
          </a:xfrm>
          <a:prstGeom prst="rect">
            <a:avLst/>
          </a:prstGeom>
          <a:noFill/>
        </p:spPr>
        <p:txBody>
          <a:bodyPr wrap="square" rtlCol="0">
            <a:spAutoFit/>
          </a:bodyPr>
          <a:lstStyle/>
          <a:p>
            <a:r>
              <a:rPr lang="en-GB" dirty="0">
                <a:solidFill>
                  <a:schemeClr val="accent1">
                    <a:lumMod val="50000"/>
                  </a:schemeClr>
                </a:solidFill>
              </a:rPr>
              <a:t>ERBS </a:t>
            </a:r>
            <a:r>
              <a:rPr lang="en-GB" dirty="0">
                <a:solidFill>
                  <a:srgbClr val="FF0000"/>
                </a:solidFill>
              </a:rPr>
              <a:t>CERES</a:t>
            </a:r>
          </a:p>
          <a:p>
            <a:endParaRPr lang="en-GB" dirty="0">
              <a:solidFill>
                <a:srgbClr val="FF0000"/>
              </a:solidFill>
            </a:endParaRPr>
          </a:p>
          <a:p>
            <a:endParaRPr lang="en-GB" dirty="0">
              <a:solidFill>
                <a:srgbClr val="FF0000"/>
              </a:solidFill>
            </a:endParaRPr>
          </a:p>
          <a:p>
            <a:endParaRPr lang="en-GB" sz="800" dirty="0">
              <a:solidFill>
                <a:srgbClr val="FF0000"/>
              </a:solidFill>
            </a:endParaRPr>
          </a:p>
          <a:p>
            <a:r>
              <a:rPr lang="en-GB" dirty="0">
                <a:solidFill>
                  <a:srgbClr val="00B050"/>
                </a:solidFill>
              </a:rPr>
              <a:t>reanalyses</a:t>
            </a:r>
          </a:p>
        </p:txBody>
      </p:sp>
    </p:spTree>
    <p:extLst>
      <p:ext uri="{BB962C8B-B14F-4D97-AF65-F5344CB8AC3E}">
        <p14:creationId xmlns:p14="http://schemas.microsoft.com/office/powerpoint/2010/main" val="49946634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EBEBB4-FB33-44AE-BF24-F75B262E4C10}"/>
              </a:ext>
            </a:extLst>
          </p:cNvPr>
          <p:cNvPicPr>
            <a:picLocks noChangeAspect="1"/>
          </p:cNvPicPr>
          <p:nvPr/>
        </p:nvPicPr>
        <p:blipFill>
          <a:blip r:embed="rId2"/>
          <a:stretch>
            <a:fillRect/>
          </a:stretch>
        </p:blipFill>
        <p:spPr>
          <a:xfrm>
            <a:off x="4355977" y="3072280"/>
            <a:ext cx="4788024" cy="3741096"/>
          </a:xfrm>
          <a:prstGeom prst="rect">
            <a:avLst/>
          </a:prstGeom>
        </p:spPr>
      </p:pic>
      <p:sp>
        <p:nvSpPr>
          <p:cNvPr id="2" name="Title 1">
            <a:extLst>
              <a:ext uri="{FF2B5EF4-FFF2-40B4-BE49-F238E27FC236}">
                <a16:creationId xmlns:a16="http://schemas.microsoft.com/office/drawing/2014/main" id="{6CCF5F3A-1464-4662-B744-FACA475C809D}"/>
              </a:ext>
            </a:extLst>
          </p:cNvPr>
          <p:cNvSpPr>
            <a:spLocks noGrp="1"/>
          </p:cNvSpPr>
          <p:nvPr>
            <p:ph type="title"/>
          </p:nvPr>
        </p:nvSpPr>
        <p:spPr>
          <a:xfrm>
            <a:off x="395536" y="490662"/>
            <a:ext cx="3960441" cy="922114"/>
          </a:xfrm>
        </p:spPr>
        <p:txBody>
          <a:bodyPr/>
          <a:lstStyle/>
          <a:p>
            <a:r>
              <a:rPr lang="en-GB" sz="2600" dirty="0">
                <a:solidFill>
                  <a:srgbClr val="C00000"/>
                </a:solidFill>
              </a:rPr>
              <a:t>CLIMATE model biases </a:t>
            </a:r>
            <a:br>
              <a:rPr lang="en-GB" sz="2600" dirty="0">
                <a:solidFill>
                  <a:srgbClr val="C00000"/>
                </a:solidFill>
              </a:rPr>
            </a:br>
            <a:r>
              <a:rPr lang="en-GB" sz="2600" dirty="0">
                <a:solidFill>
                  <a:srgbClr val="C00000"/>
                </a:solidFill>
              </a:rPr>
              <a:t>in SOUTHERN OCEAN</a:t>
            </a:r>
            <a:br>
              <a:rPr lang="en-GB" sz="2600" dirty="0">
                <a:solidFill>
                  <a:srgbClr val="C00000"/>
                </a:solidFill>
              </a:rPr>
            </a:br>
            <a:r>
              <a:rPr lang="en-GB" sz="2600" dirty="0">
                <a:solidFill>
                  <a:srgbClr val="C00000"/>
                </a:solidFill>
              </a:rPr>
              <a:t>Influence Asymmetry</a:t>
            </a:r>
          </a:p>
        </p:txBody>
      </p:sp>
      <p:sp>
        <p:nvSpPr>
          <p:cNvPr id="3" name="Content Placeholder 2">
            <a:extLst>
              <a:ext uri="{FF2B5EF4-FFF2-40B4-BE49-F238E27FC236}">
                <a16:creationId xmlns:a16="http://schemas.microsoft.com/office/drawing/2014/main" id="{660F1688-3DE6-4F82-A4A6-C8B66C390DD4}"/>
              </a:ext>
            </a:extLst>
          </p:cNvPr>
          <p:cNvSpPr>
            <a:spLocks noGrp="1"/>
          </p:cNvSpPr>
          <p:nvPr>
            <p:ph idx="1"/>
          </p:nvPr>
        </p:nvSpPr>
        <p:spPr>
          <a:xfrm>
            <a:off x="323528" y="1660024"/>
            <a:ext cx="3929293" cy="2764904"/>
          </a:xfrm>
        </p:spPr>
        <p:txBody>
          <a:bodyPr/>
          <a:lstStyle/>
          <a:p>
            <a:r>
              <a:rPr lang="en-GB" sz="2000" dirty="0"/>
              <a:t>Use surface flux product to trace causes of coupled SST biases to atmospheric model processes</a:t>
            </a:r>
          </a:p>
          <a:p>
            <a:r>
              <a:rPr lang="en-GB" sz="2000" dirty="0"/>
              <a:t>Biases in AMIP5 simulations of cloud linked to SST &amp; zonal wind maximum latitude (ZWML) bias</a:t>
            </a:r>
          </a:p>
          <a:p>
            <a:pPr marL="0" indent="0">
              <a:buNone/>
            </a:pPr>
            <a:r>
              <a:rPr lang="en-GB" sz="1800" dirty="0">
                <a:hlinkClick r:id="rId3"/>
              </a:rPr>
              <a:t>Hyder et al. (2018) </a:t>
            </a:r>
            <a:r>
              <a:rPr lang="en-GB" sz="1800" i="1" dirty="0">
                <a:hlinkClick r:id="rId3"/>
              </a:rPr>
              <a:t>Nature </a:t>
            </a:r>
            <a:r>
              <a:rPr lang="en-GB" sz="1800" i="1" dirty="0" err="1">
                <a:hlinkClick r:id="rId3"/>
              </a:rPr>
              <a:t>Comms</a:t>
            </a:r>
            <a:endParaRPr lang="en-GB" sz="1800" i="1" dirty="0"/>
          </a:p>
        </p:txBody>
      </p:sp>
      <p:grpSp>
        <p:nvGrpSpPr>
          <p:cNvPr id="11" name="Group 10"/>
          <p:cNvGrpSpPr/>
          <p:nvPr/>
        </p:nvGrpSpPr>
        <p:grpSpPr>
          <a:xfrm>
            <a:off x="4562708" y="142147"/>
            <a:ext cx="4512506" cy="6671229"/>
            <a:chOff x="4418693" y="142147"/>
            <a:chExt cx="4512506" cy="6671229"/>
          </a:xfrm>
        </p:grpSpPr>
        <p:pic>
          <p:nvPicPr>
            <p:cNvPr id="8" name="Picture 7">
              <a:extLst>
                <a:ext uri="{FF2B5EF4-FFF2-40B4-BE49-F238E27FC236}">
                  <a16:creationId xmlns:a16="http://schemas.microsoft.com/office/drawing/2014/main" id="{5C8310DE-B4D3-4D01-BF0F-57442A1E5353}"/>
                </a:ext>
              </a:extLst>
            </p:cNvPr>
            <p:cNvPicPr/>
            <p:nvPr/>
          </p:nvPicPr>
          <p:blipFill rotWithShape="1">
            <a:blip r:embed="rId4" cstate="print">
              <a:extLst>
                <a:ext uri="{28A0092B-C50C-407E-A947-70E740481C1C}">
                  <a14:useLocalDpi xmlns:a14="http://schemas.microsoft.com/office/drawing/2010/main" val="0"/>
                </a:ext>
              </a:extLst>
            </a:blip>
            <a:srcRect t="7883" r="3807" b="4372"/>
            <a:stretch/>
          </p:blipFill>
          <p:spPr bwMode="auto">
            <a:xfrm>
              <a:off x="4492399" y="142147"/>
              <a:ext cx="4438800" cy="3430869"/>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28647D1D-A83D-4614-8442-1CB7BF645F84}"/>
                </a:ext>
              </a:extLst>
            </p:cNvPr>
            <p:cNvPicPr/>
            <p:nvPr/>
          </p:nvPicPr>
          <p:blipFill rotWithShape="1">
            <a:blip r:embed="rId5" cstate="print">
              <a:extLst>
                <a:ext uri="{28A0092B-C50C-407E-A947-70E740481C1C}">
                  <a14:useLocalDpi xmlns:a14="http://schemas.microsoft.com/office/drawing/2010/main" val="0"/>
                </a:ext>
              </a:extLst>
            </a:blip>
            <a:srcRect t="10012" r="4662"/>
            <a:stretch/>
          </p:blipFill>
          <p:spPr bwMode="auto">
            <a:xfrm>
              <a:off x="4475376" y="3429000"/>
              <a:ext cx="4417105" cy="3384376"/>
            </a:xfrm>
            <a:prstGeom prst="rect">
              <a:avLst/>
            </a:prstGeom>
            <a:ln>
              <a:noFill/>
            </a:ln>
            <a:extLst>
              <a:ext uri="{53640926-AAD7-44D8-BBD7-CCE9431645EC}">
                <a14:shadowObscured xmlns:a14="http://schemas.microsoft.com/office/drawing/2010/main"/>
              </a:ext>
            </a:extLst>
          </p:spPr>
        </p:pic>
        <p:sp>
          <p:nvSpPr>
            <p:cNvPr id="10" name="TextBox 9"/>
            <p:cNvSpPr txBox="1"/>
            <p:nvPr/>
          </p:nvSpPr>
          <p:spPr>
            <a:xfrm rot="16200000">
              <a:off x="3631251" y="1552146"/>
              <a:ext cx="1944216" cy="369332"/>
            </a:xfrm>
            <a:prstGeom prst="rect">
              <a:avLst/>
            </a:prstGeom>
            <a:solidFill>
              <a:schemeClr val="bg1"/>
            </a:solidFill>
          </p:spPr>
          <p:txBody>
            <a:bodyPr wrap="square" rtlCol="0">
              <a:spAutoFit/>
            </a:bodyPr>
            <a:lstStyle/>
            <a:p>
              <a:r>
                <a:rPr lang="en-GB" dirty="0">
                  <a:solidFill>
                    <a:schemeClr val="tx2"/>
                  </a:solidFill>
                  <a:latin typeface="+mn-lt"/>
                </a:rPr>
                <a:t>CMIP5 SST bias</a:t>
              </a:r>
            </a:p>
          </p:txBody>
        </p:sp>
      </p:grpSp>
      <p:sp>
        <p:nvSpPr>
          <p:cNvPr id="12" name="TextBox 11"/>
          <p:cNvSpPr txBox="1"/>
          <p:nvPr/>
        </p:nvSpPr>
        <p:spPr>
          <a:xfrm>
            <a:off x="2164378" y="6449448"/>
            <a:ext cx="2520280" cy="369332"/>
          </a:xfrm>
          <a:prstGeom prst="rect">
            <a:avLst/>
          </a:prstGeom>
          <a:solidFill>
            <a:schemeClr val="bg1"/>
          </a:solidFill>
        </p:spPr>
        <p:txBody>
          <a:bodyPr wrap="square" rtlCol="0">
            <a:spAutoFit/>
          </a:bodyPr>
          <a:lstStyle/>
          <a:p>
            <a:endParaRPr lang="en-GB" dirty="0">
              <a:solidFill>
                <a:schemeClr val="tx2"/>
              </a:solidFill>
              <a:latin typeface="+mn-lt"/>
            </a:endParaRPr>
          </a:p>
        </p:txBody>
      </p:sp>
      <p:pic>
        <p:nvPicPr>
          <p:cNvPr id="13" name="Picture 12"/>
          <p:cNvPicPr>
            <a:picLocks noChangeAspect="1"/>
          </p:cNvPicPr>
          <p:nvPr/>
        </p:nvPicPr>
        <p:blipFill rotWithShape="1">
          <a:blip r:embed="rId6"/>
          <a:srcRect l="2764" r="5877"/>
          <a:stretch/>
        </p:blipFill>
        <p:spPr>
          <a:xfrm>
            <a:off x="35496" y="4005065"/>
            <a:ext cx="4761249" cy="2718492"/>
          </a:xfrm>
          <a:prstGeom prst="rect">
            <a:avLst/>
          </a:prstGeom>
        </p:spPr>
      </p:pic>
    </p:spTree>
    <p:extLst>
      <p:ext uri="{BB962C8B-B14F-4D97-AF65-F5344CB8AC3E}">
        <p14:creationId xmlns:p14="http://schemas.microsoft.com/office/powerpoint/2010/main" val="147433361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18</a:t>
            </a:fld>
            <a:endParaRPr lang="en-GB" altLang="en-US">
              <a:solidFill>
                <a:srgbClr val="50535A"/>
              </a:solidFill>
            </a:endParaRPr>
          </a:p>
        </p:txBody>
      </p:sp>
    </p:spTree>
    <p:extLst>
      <p:ext uri="{BB962C8B-B14F-4D97-AF65-F5344CB8AC3E}">
        <p14:creationId xmlns:p14="http://schemas.microsoft.com/office/powerpoint/2010/main" val="118696020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016" y="260648"/>
            <a:ext cx="8280000" cy="828000"/>
          </a:xfrm>
        </p:spPr>
        <p:txBody>
          <a:bodyPr/>
          <a:lstStyle/>
          <a:p>
            <a:r>
              <a:rPr lang="en-GB" dirty="0"/>
              <a:t>Conclusions</a:t>
            </a:r>
          </a:p>
        </p:txBody>
      </p:sp>
      <p:sp>
        <p:nvSpPr>
          <p:cNvPr id="3" name="Content Placeholder 2"/>
          <p:cNvSpPr>
            <a:spLocks noGrp="1"/>
          </p:cNvSpPr>
          <p:nvPr>
            <p:ph idx="1"/>
          </p:nvPr>
        </p:nvSpPr>
        <p:spPr>
          <a:xfrm>
            <a:off x="424800" y="1340768"/>
            <a:ext cx="8280000" cy="3960000"/>
          </a:xfrm>
        </p:spPr>
        <p:txBody>
          <a:bodyPr/>
          <a:lstStyle/>
          <a:p>
            <a:r>
              <a:rPr lang="en-GB" dirty="0"/>
              <a:t>Water vapour increasing with warming climate as expected from thermodynamics</a:t>
            </a:r>
          </a:p>
          <a:p>
            <a:pPr lvl="1"/>
            <a:r>
              <a:rPr lang="en-GB" sz="1800" dirty="0"/>
              <a:t>Abatement of near surface moistening over land since ~2000 remains</a:t>
            </a:r>
          </a:p>
          <a:p>
            <a:r>
              <a:rPr lang="en-GB" dirty="0"/>
              <a:t>Global precipitation barely increasing, expected from energy constraints</a:t>
            </a:r>
          </a:p>
          <a:p>
            <a:pPr lvl="1"/>
            <a:r>
              <a:rPr lang="en-GB" sz="1800" dirty="0"/>
              <a:t>direct atmospheric heating from radiative </a:t>
            </a:r>
            <a:r>
              <a:rPr lang="en-GB" sz="1800" dirty="0" err="1"/>
              <a:t>forcings</a:t>
            </a:r>
            <a:r>
              <a:rPr lang="en-GB" sz="1800" dirty="0"/>
              <a:t> offsetting much of increase due to atmospheric warming that enhanced radiative cooling rate </a:t>
            </a:r>
          </a:p>
          <a:p>
            <a:r>
              <a:rPr lang="en-GB" dirty="0"/>
              <a:t>Imbalance in Earth’s energy budget driving climate change</a:t>
            </a:r>
          </a:p>
          <a:p>
            <a:pPr lvl="1"/>
            <a:r>
              <a:rPr lang="en-GB" sz="1800" dirty="0"/>
              <a:t>Heating currently dominated by southern hemisphere</a:t>
            </a:r>
          </a:p>
          <a:p>
            <a:pPr lvl="1"/>
            <a:r>
              <a:rPr lang="en-GB" sz="1800" dirty="0"/>
              <a:t>Imbalance in heating between hemispheres affecting precipitation patterns</a:t>
            </a:r>
          </a:p>
          <a:p>
            <a:r>
              <a:rPr lang="en-GB" dirty="0"/>
              <a:t>Systematic model biases related to hemispheric imbalance:</a:t>
            </a:r>
          </a:p>
          <a:p>
            <a:pPr lvl="1"/>
            <a:r>
              <a:rPr lang="en-GB" sz="1800" dirty="0"/>
              <a:t>Aerosol indirect effects on cloud</a:t>
            </a:r>
          </a:p>
          <a:p>
            <a:pPr lvl="1"/>
            <a:r>
              <a:rPr lang="en-GB" sz="1800" dirty="0"/>
              <a:t>Biases in cloud and SST in Southern Ocean &amp; Africa/Atlantic region</a:t>
            </a:r>
          </a:p>
          <a:p>
            <a:pPr lvl="1"/>
            <a:r>
              <a:rPr lang="en-GB" sz="1800" dirty="0"/>
              <a:t>Warming of climate and strengthening Sahara heat low expected to drive increases in rainfall and its intensity and later wet season over north Africa </a:t>
            </a:r>
          </a:p>
          <a:p>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19</a:t>
            </a:fld>
            <a:endParaRPr lang="en-GB" altLang="en-US">
              <a:solidFill>
                <a:srgbClr val="50535A"/>
              </a:solidFill>
            </a:endParaRPr>
          </a:p>
        </p:txBody>
      </p:sp>
    </p:spTree>
    <p:extLst>
      <p:ext uri="{BB962C8B-B14F-4D97-AF65-F5344CB8AC3E}">
        <p14:creationId xmlns:p14="http://schemas.microsoft.com/office/powerpoint/2010/main" val="309332455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8028525" y="7065432"/>
            <a:ext cx="676275" cy="252000"/>
          </a:xfrm>
        </p:spPr>
        <p:txBody>
          <a:bodyPr/>
          <a:lstStyle/>
          <a:p>
            <a:fld id="{DCF6A46F-80AB-49F3-8C7E-9717ED945456}" type="slidenum">
              <a:rPr lang="en-GB" altLang="en-US" smtClean="0">
                <a:solidFill>
                  <a:srgbClr val="50535A"/>
                </a:solidFill>
              </a:rPr>
              <a:pPr/>
              <a:t>2</a:t>
            </a:fld>
            <a:endParaRPr lang="en-GB" altLang="en-US">
              <a:solidFill>
                <a:srgbClr val="50535A"/>
              </a:solidFill>
            </a:endParaRPr>
          </a:p>
        </p:txBody>
      </p:sp>
      <p:pic>
        <p:nvPicPr>
          <p:cNvPr id="5" name="Picture 4"/>
          <p:cNvPicPr>
            <a:picLocks noChangeAspect="1"/>
          </p:cNvPicPr>
          <p:nvPr/>
        </p:nvPicPr>
        <p:blipFill rotWithShape="1">
          <a:blip r:embed="rId2"/>
          <a:srcRect b="50000"/>
          <a:stretch/>
        </p:blipFill>
        <p:spPr>
          <a:xfrm>
            <a:off x="536421" y="1016760"/>
            <a:ext cx="8284051" cy="3888432"/>
          </a:xfrm>
          <a:prstGeom prst="rect">
            <a:avLst/>
          </a:prstGeom>
        </p:spPr>
      </p:pic>
      <p:sp>
        <p:nvSpPr>
          <p:cNvPr id="7" name="TextBox 6"/>
          <p:cNvSpPr txBox="1"/>
          <p:nvPr/>
        </p:nvSpPr>
        <p:spPr>
          <a:xfrm>
            <a:off x="-1404664" y="2791699"/>
            <a:ext cx="3400672" cy="338554"/>
          </a:xfrm>
          <a:prstGeom prst="rect">
            <a:avLst/>
          </a:prstGeom>
          <a:solidFill>
            <a:schemeClr val="bg1"/>
          </a:solidFill>
          <a:scene3d>
            <a:camera prst="orthographicFront">
              <a:rot lat="0" lon="0" rev="5400000"/>
            </a:camera>
            <a:lightRig rig="threePt" dir="t"/>
          </a:scene3d>
        </p:spPr>
        <p:txBody>
          <a:bodyPr wrap="square" rtlCol="0">
            <a:spAutoFit/>
          </a:bodyPr>
          <a:lstStyle/>
          <a:p>
            <a:r>
              <a:rPr lang="en-GB" sz="1600" dirty="0"/>
              <a:t>Moisture (%)    Temperature (</a:t>
            </a:r>
            <a:r>
              <a:rPr lang="en-GB" sz="1600" dirty="0" err="1"/>
              <a:t>degC</a:t>
            </a:r>
            <a:r>
              <a:rPr lang="en-GB" sz="1600" dirty="0"/>
              <a:t>)</a:t>
            </a:r>
          </a:p>
        </p:txBody>
      </p:sp>
      <p:sp>
        <p:nvSpPr>
          <p:cNvPr id="8" name="Rectangle 7"/>
          <p:cNvSpPr/>
          <p:nvPr/>
        </p:nvSpPr>
        <p:spPr>
          <a:xfrm>
            <a:off x="426003" y="5139318"/>
            <a:ext cx="7704856" cy="369332"/>
          </a:xfrm>
          <a:prstGeom prst="rect">
            <a:avLst/>
          </a:prstGeom>
        </p:spPr>
        <p:txBody>
          <a:bodyPr wrap="square">
            <a:spAutoFit/>
          </a:bodyPr>
          <a:lstStyle/>
          <a:p>
            <a:r>
              <a:rPr lang="en-GB" dirty="0">
                <a:latin typeface="Calibri" panose="020F0502020204030204" pitchFamily="34" charset="0"/>
                <a:cs typeface="Calibri" panose="020F0502020204030204" pitchFamily="34" charset="0"/>
              </a:rPr>
              <a:t>Update from </a:t>
            </a:r>
            <a:r>
              <a:rPr lang="en-GB" u="sng" dirty="0">
                <a:latin typeface="Calibri" panose="020F0502020204030204" pitchFamily="34" charset="0"/>
                <a:cs typeface="Calibri" panose="020F0502020204030204" pitchFamily="34" charset="0"/>
                <a:hlinkClick r:id="rId3"/>
              </a:rPr>
              <a:t>Allan et al. (2014) </a:t>
            </a:r>
            <a:r>
              <a:rPr lang="en-GB" u="sng" dirty="0" err="1">
                <a:latin typeface="Calibri" panose="020F0502020204030204" pitchFamily="34" charset="0"/>
                <a:cs typeface="Calibri" panose="020F0502020204030204" pitchFamily="34" charset="0"/>
                <a:hlinkClick r:id="rId3"/>
              </a:rPr>
              <a:t>Surv</a:t>
            </a:r>
            <a:r>
              <a:rPr lang="en-GB" u="sng" dirty="0">
                <a:latin typeface="Calibri" panose="020F0502020204030204" pitchFamily="34" charset="0"/>
                <a:cs typeface="Calibri" panose="020F0502020204030204" pitchFamily="34" charset="0"/>
                <a:hlinkClick r:id="rId3"/>
              </a:rPr>
              <a:t>. </a:t>
            </a:r>
            <a:r>
              <a:rPr lang="en-GB" u="sng" dirty="0" err="1">
                <a:latin typeface="Calibri" panose="020F0502020204030204" pitchFamily="34" charset="0"/>
                <a:cs typeface="Calibri" panose="020F0502020204030204" pitchFamily="34" charset="0"/>
                <a:hlinkClick r:id="rId3"/>
              </a:rPr>
              <a:t>Geophys</a:t>
            </a:r>
            <a:r>
              <a:rPr lang="en-GB" u="sng" dirty="0">
                <a:latin typeface="Calibri" panose="020F0502020204030204" pitchFamily="34" charset="0"/>
                <a:cs typeface="Calibri" panose="020F0502020204030204" pitchFamily="34" charset="0"/>
                <a:hlinkClick r:id="rId3"/>
              </a:rPr>
              <a:t>.</a:t>
            </a:r>
            <a:endParaRPr lang="en-GB" dirty="0">
              <a:latin typeface="Calibri" panose="020F0502020204030204" pitchFamily="34" charset="0"/>
              <a:cs typeface="Calibri" panose="020F0502020204030204" pitchFamily="34" charset="0"/>
            </a:endParaRPr>
          </a:p>
        </p:txBody>
      </p:sp>
      <p:cxnSp>
        <p:nvCxnSpPr>
          <p:cNvPr id="21" name="Straight Arrow Connector 20"/>
          <p:cNvCxnSpPr/>
          <p:nvPr/>
        </p:nvCxnSpPr>
        <p:spPr>
          <a:xfrm flipV="1">
            <a:off x="3726183" y="1753865"/>
            <a:ext cx="4186670" cy="444352"/>
          </a:xfrm>
          <a:prstGeom prst="straightConnector1">
            <a:avLst/>
          </a:prstGeom>
          <a:noFill/>
          <a:ln w="38100" cap="flat" cmpd="sng" algn="ctr">
            <a:solidFill>
              <a:schemeClr val="accent5"/>
            </a:solidFill>
            <a:prstDash val="solid"/>
            <a:miter lim="800000"/>
            <a:tailEnd type="triangle"/>
          </a:ln>
          <a:effectLst/>
        </p:spPr>
      </p:cxnSp>
      <p:sp>
        <p:nvSpPr>
          <p:cNvPr id="22" name="TextBox 21"/>
          <p:cNvSpPr txBox="1"/>
          <p:nvPr/>
        </p:nvSpPr>
        <p:spPr>
          <a:xfrm>
            <a:off x="5271095" y="1297566"/>
            <a:ext cx="2036619" cy="369332"/>
          </a:xfrm>
          <a:prstGeom prst="rect">
            <a:avLst/>
          </a:prstGeom>
          <a:noFill/>
        </p:spPr>
        <p:txBody>
          <a:bodyPr wrap="square" rtlCol="0">
            <a:spAutoFit/>
          </a:bodyPr>
          <a:lstStyle/>
          <a:p>
            <a:pPr algn="l" fontAlgn="auto">
              <a:spcBef>
                <a:spcPts val="0"/>
              </a:spcBef>
              <a:spcAft>
                <a:spcPts val="0"/>
              </a:spcAft>
            </a:pPr>
            <a:r>
              <a:rPr lang="en-GB" dirty="0">
                <a:solidFill>
                  <a:schemeClr val="accent5"/>
                </a:solidFill>
                <a:latin typeface="Calibri" panose="020F0502020204030204"/>
              </a:rPr>
              <a:t>+0.15 K/decade</a:t>
            </a:r>
          </a:p>
        </p:txBody>
      </p:sp>
      <p:cxnSp>
        <p:nvCxnSpPr>
          <p:cNvPr id="23" name="Straight Arrow Connector 22"/>
          <p:cNvCxnSpPr/>
          <p:nvPr/>
        </p:nvCxnSpPr>
        <p:spPr>
          <a:xfrm flipV="1">
            <a:off x="3707904" y="3943198"/>
            <a:ext cx="4204949" cy="457938"/>
          </a:xfrm>
          <a:prstGeom prst="straightConnector1">
            <a:avLst/>
          </a:prstGeom>
          <a:noFill/>
          <a:ln w="38100" cap="flat" cmpd="sng" algn="ctr">
            <a:solidFill>
              <a:schemeClr val="accent5"/>
            </a:solidFill>
            <a:prstDash val="solid"/>
            <a:miter lim="800000"/>
            <a:tailEnd type="triangle"/>
          </a:ln>
          <a:effectLst/>
        </p:spPr>
      </p:cxnSp>
      <p:sp>
        <p:nvSpPr>
          <p:cNvPr id="24" name="TextBox 23"/>
          <p:cNvSpPr txBox="1"/>
          <p:nvPr/>
        </p:nvSpPr>
        <p:spPr>
          <a:xfrm>
            <a:off x="5220072" y="3414192"/>
            <a:ext cx="2036619" cy="369332"/>
          </a:xfrm>
          <a:prstGeom prst="rect">
            <a:avLst/>
          </a:prstGeom>
          <a:noFill/>
        </p:spPr>
        <p:txBody>
          <a:bodyPr wrap="square" rtlCol="0">
            <a:spAutoFit/>
          </a:bodyPr>
          <a:lstStyle/>
          <a:p>
            <a:pPr algn="l" fontAlgn="auto">
              <a:spcBef>
                <a:spcPts val="0"/>
              </a:spcBef>
              <a:spcAft>
                <a:spcPts val="0"/>
              </a:spcAft>
            </a:pPr>
            <a:r>
              <a:rPr lang="en-GB" dirty="0">
                <a:solidFill>
                  <a:schemeClr val="accent5"/>
                </a:solidFill>
                <a:latin typeface="Calibri" panose="020F0502020204030204"/>
              </a:rPr>
              <a:t>+1 %/decade</a:t>
            </a:r>
          </a:p>
        </p:txBody>
      </p:sp>
      <p:sp>
        <p:nvSpPr>
          <p:cNvPr id="36" name="TextBox 35"/>
          <p:cNvSpPr txBox="1"/>
          <p:nvPr/>
        </p:nvSpPr>
        <p:spPr>
          <a:xfrm>
            <a:off x="8172400" y="3841884"/>
            <a:ext cx="576064" cy="523220"/>
          </a:xfrm>
          <a:prstGeom prst="rect">
            <a:avLst/>
          </a:prstGeom>
          <a:noFill/>
        </p:spPr>
        <p:txBody>
          <a:bodyPr wrap="square" rtlCol="0">
            <a:spAutoFit/>
          </a:bodyPr>
          <a:lstStyle/>
          <a:p>
            <a:r>
              <a:rPr lang="en-GB" sz="2800" b="1" dirty="0">
                <a:solidFill>
                  <a:srgbClr val="C00000"/>
                </a:solidFill>
                <a:latin typeface="+mn-lt"/>
              </a:rPr>
              <a:t>?</a:t>
            </a:r>
          </a:p>
        </p:txBody>
      </p:sp>
      <p:sp>
        <p:nvSpPr>
          <p:cNvPr id="40" name="TextBox 39"/>
          <p:cNvSpPr txBox="1"/>
          <p:nvPr/>
        </p:nvSpPr>
        <p:spPr>
          <a:xfrm>
            <a:off x="426003" y="5768666"/>
            <a:ext cx="8178585" cy="646331"/>
          </a:xfrm>
          <a:prstGeom prst="rect">
            <a:avLst/>
          </a:prstGeom>
          <a:noFill/>
        </p:spPr>
        <p:txBody>
          <a:bodyPr wrap="square" rtlCol="0">
            <a:spAutoFit/>
          </a:bodyPr>
          <a:lstStyle/>
          <a:p>
            <a:pPr marL="0" indent="0">
              <a:buNone/>
            </a:pPr>
            <a:r>
              <a:rPr lang="en-GB" dirty="0">
                <a:latin typeface="Calibri" panose="020F0502020204030204" pitchFamily="34" charset="0"/>
                <a:cs typeface="Calibri" panose="020F0502020204030204" pitchFamily="34" charset="0"/>
              </a:rPr>
              <a:t>Declining RH over land since </a:t>
            </a:r>
            <a:r>
              <a:rPr lang="en-GB" dirty="0">
                <a:latin typeface="Times New Roman" panose="02020603050405020304" pitchFamily="18" charset="0"/>
                <a:cs typeface="Times New Roman" panose="02020603050405020304" pitchFamily="18" charset="0"/>
              </a:rPr>
              <a:t>~</a:t>
            </a:r>
            <a:r>
              <a:rPr lang="en-GB" dirty="0">
                <a:latin typeface="Calibri" panose="020F0502020204030204" pitchFamily="34" charset="0"/>
                <a:cs typeface="Calibri" panose="020F0502020204030204" pitchFamily="34" charset="0"/>
              </a:rPr>
              <a:t>2000 linked to land/sea warming contrast (</a:t>
            </a:r>
            <a:r>
              <a:rPr lang="en-GB" dirty="0">
                <a:latin typeface="Calibri" panose="020F0502020204030204" pitchFamily="34" charset="0"/>
                <a:cs typeface="Calibri" panose="020F0502020204030204" pitchFamily="34" charset="0"/>
                <a:hlinkClick r:id="rId4"/>
              </a:rPr>
              <a:t>O’Gorman &amp; Byrne 2018 PNAS</a:t>
            </a:r>
            <a:r>
              <a:rPr lang="en-GB" dirty="0">
                <a:latin typeface="Calibri" panose="020F0502020204030204" pitchFamily="34" charset="0"/>
                <a:cs typeface="Calibri" panose="020F0502020204030204" pitchFamily="34" charset="0"/>
              </a:rPr>
              <a:t>) but under-estimated by models? (</a:t>
            </a:r>
            <a:r>
              <a:rPr lang="en-GB" dirty="0">
                <a:latin typeface="Calibri" panose="020F0502020204030204" pitchFamily="34" charset="0"/>
                <a:cs typeface="Calibri" panose="020F0502020204030204" pitchFamily="34" charset="0"/>
                <a:hlinkClick r:id="rId5"/>
              </a:rPr>
              <a:t>Dunn et al. 2017 ESD</a:t>
            </a:r>
            <a:r>
              <a:rPr lang="en-GB" dirty="0">
                <a:latin typeface="Calibri" panose="020F0502020204030204" pitchFamily="34" charset="0"/>
                <a:cs typeface="Calibri" panose="020F0502020204030204" pitchFamily="34" charset="0"/>
              </a:rPr>
              <a:t>)</a:t>
            </a:r>
          </a:p>
        </p:txBody>
      </p:sp>
      <p:pic>
        <p:nvPicPr>
          <p:cNvPr id="18" name="Picture 17"/>
          <p:cNvPicPr>
            <a:picLocks noChangeAspect="1"/>
          </p:cNvPicPr>
          <p:nvPr/>
        </p:nvPicPr>
        <p:blipFill rotWithShape="1">
          <a:blip r:embed="rId2"/>
          <a:srcRect b="97503"/>
          <a:stretch/>
        </p:blipFill>
        <p:spPr>
          <a:xfrm>
            <a:off x="536421" y="4905192"/>
            <a:ext cx="8284051" cy="194178"/>
          </a:xfrm>
          <a:prstGeom prst="rect">
            <a:avLst/>
          </a:prstGeom>
        </p:spPr>
      </p:pic>
      <p:sp>
        <p:nvSpPr>
          <p:cNvPr id="19" name="Title 1">
            <a:extLst>
              <a:ext uri="{FF2B5EF4-FFF2-40B4-BE49-F238E27FC236}">
                <a16:creationId xmlns:a16="http://schemas.microsoft.com/office/drawing/2014/main" id="{210323DB-1C7E-4D1F-A506-D4478AE845B9}"/>
              </a:ext>
            </a:extLst>
          </p:cNvPr>
          <p:cNvSpPr>
            <a:spLocks noGrp="1"/>
          </p:cNvSpPr>
          <p:nvPr>
            <p:ph type="title"/>
          </p:nvPr>
        </p:nvSpPr>
        <p:spPr>
          <a:xfrm>
            <a:off x="251520" y="130800"/>
            <a:ext cx="7128792" cy="417880"/>
          </a:xfrm>
          <a:solidFill>
            <a:schemeClr val="bg1"/>
          </a:solidFill>
        </p:spPr>
        <p:txBody>
          <a:bodyPr/>
          <a:lstStyle/>
          <a:p>
            <a:r>
              <a:rPr lang="en-GB" sz="2800" dirty="0"/>
              <a:t>Current global climate change</a:t>
            </a:r>
          </a:p>
        </p:txBody>
      </p:sp>
    </p:spTree>
    <p:extLst>
      <p:ext uri="{BB962C8B-B14F-4D97-AF65-F5344CB8AC3E}">
        <p14:creationId xmlns:p14="http://schemas.microsoft.com/office/powerpoint/2010/main" val="15773172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ppt_x"/>
                                          </p:val>
                                        </p:tav>
                                        <p:tav tm="100000">
                                          <p:val>
                                            <p:strVal val="#ppt_x"/>
                                          </p:val>
                                        </p:tav>
                                      </p:tavLst>
                                    </p:anim>
                                    <p:anim calcmode="lin" valueType="num">
                                      <p:cBhvr additive="base">
                                        <p:cTn id="22" dur="500" fill="hold"/>
                                        <p:tgtEl>
                                          <p:spTgt spid="36"/>
                                        </p:tgtEl>
                                        <p:attrNameLst>
                                          <p:attrName>ppt_y</p:attrName>
                                        </p:attrNameLst>
                                      </p:cBhvr>
                                      <p:tavLst>
                                        <p:tav tm="0">
                                          <p:val>
                                            <p:strVal val="1+#ppt_h/2"/>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36" grpId="0"/>
      <p:bldP spid="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360150" y="1064419"/>
            <a:ext cx="4630112" cy="4739238"/>
          </a:xfrm>
          <a:prstGeom prst="rect">
            <a:avLst/>
          </a:prstGeom>
        </p:spPr>
      </p:pic>
      <p:sp>
        <p:nvSpPr>
          <p:cNvPr id="5" name="Rectangle 4"/>
          <p:cNvSpPr/>
          <p:nvPr/>
        </p:nvSpPr>
        <p:spPr>
          <a:xfrm>
            <a:off x="5410200" y="1129353"/>
            <a:ext cx="3733800" cy="7017306"/>
          </a:xfrm>
          <a:prstGeom prst="rect">
            <a:avLst/>
          </a:prstGeom>
        </p:spPr>
        <p:txBody>
          <a:bodyPr wrap="square">
            <a:spAutoFit/>
          </a:bodyPr>
          <a:lstStyle/>
          <a:p>
            <a:r>
              <a:rPr lang="en-GB" dirty="0">
                <a:solidFill>
                  <a:srgbClr val="000000"/>
                </a:solidFill>
                <a:latin typeface="Times New Roman" panose="02020603050405020304" pitchFamily="18" charset="0"/>
              </a:rPr>
              <a:t>(a) Multiannual mean (2006–2013) northward total meridional ocean heat transports (unit is PW) in Atlantic derived from the updated net DEEPC surface fluxes and observations (symbols, error bars show one standard deviation). The ocean heat storage derived from observational data of Desbruyeres et al. [2017] is also taken into account. (b) Northward meridional ocean heat transports at 26</a:t>
            </a:r>
            <a:r>
              <a:rPr lang="en-GB" sz="825" dirty="0">
                <a:solidFill>
                  <a:srgbClr val="000000"/>
                </a:solidFill>
                <a:latin typeface="Times New Roman" panose="02020603050405020304" pitchFamily="18" charset="0"/>
              </a:rPr>
              <a:t>o</a:t>
            </a:r>
            <a:r>
              <a:rPr lang="en-GB" dirty="0">
                <a:solidFill>
                  <a:srgbClr val="000000"/>
                </a:solidFill>
                <a:latin typeface="Times New Roman" panose="02020603050405020304" pitchFamily="18" charset="0"/>
              </a:rPr>
              <a:t>N of Atlantic from RAPID observations (red) and updated DEEPC net surface fluxes taking into account the ocean heat storage of ORAS4 0-700m (solid black), together with the transports inferred from ERA-Interim model surface fluxes (dashed grey line) and the one with mass corrected atmospheric energy divergences (but no land surface flux adjustment) (solid light grey line). The multiannual mean (April 2004 – March 2014) transports are also displayed in the plot. </a:t>
            </a:r>
            <a:endParaRPr lang="en-GB" dirty="0"/>
          </a:p>
        </p:txBody>
      </p:sp>
    </p:spTree>
    <p:extLst>
      <p:ext uri="{BB962C8B-B14F-4D97-AF65-F5344CB8AC3E}">
        <p14:creationId xmlns:p14="http://schemas.microsoft.com/office/powerpoint/2010/main" val="351250063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61276" y="3554272"/>
            <a:ext cx="2993424" cy="2446478"/>
          </a:xfrm>
          <a:prstGeom prst="rect">
            <a:avLst/>
          </a:prstGeom>
        </p:spPr>
      </p:pic>
      <p:sp>
        <p:nvSpPr>
          <p:cNvPr id="2" name="Title 1"/>
          <p:cNvSpPr>
            <a:spLocks noGrp="1"/>
          </p:cNvSpPr>
          <p:nvPr>
            <p:ph type="title"/>
          </p:nvPr>
        </p:nvSpPr>
        <p:spPr>
          <a:xfrm>
            <a:off x="628650" y="1131095"/>
            <a:ext cx="5672138" cy="823335"/>
          </a:xfrm>
        </p:spPr>
        <p:txBody>
          <a:bodyPr>
            <a:normAutofit fontScale="90000"/>
          </a:bodyPr>
          <a:lstStyle/>
          <a:p>
            <a:br>
              <a:rPr lang="en-GB" sz="2400" dirty="0"/>
            </a:br>
            <a:r>
              <a:rPr lang="en-GB" sz="3000" dirty="0"/>
              <a:t>How do cloud errors contribute to evolving systematic model biases?</a:t>
            </a:r>
            <a:br>
              <a:rPr lang="en-GB" sz="2400" dirty="0"/>
            </a:br>
            <a:endParaRPr lang="en-GB" sz="2025" dirty="0"/>
          </a:p>
        </p:txBody>
      </p:sp>
      <p:pic>
        <p:nvPicPr>
          <p:cNvPr id="5" name="Picture 4"/>
          <p:cNvPicPr>
            <a:picLocks noChangeAspect="1"/>
          </p:cNvPicPr>
          <p:nvPr/>
        </p:nvPicPr>
        <p:blipFill>
          <a:blip r:embed="rId3"/>
          <a:stretch>
            <a:fillRect/>
          </a:stretch>
        </p:blipFill>
        <p:spPr>
          <a:xfrm>
            <a:off x="2843213" y="2246292"/>
            <a:ext cx="3457575" cy="3629443"/>
          </a:xfrm>
          <a:prstGeom prst="rect">
            <a:avLst/>
          </a:prstGeom>
        </p:spPr>
      </p:pic>
      <p:grpSp>
        <p:nvGrpSpPr>
          <p:cNvPr id="7" name="Group 6"/>
          <p:cNvGrpSpPr/>
          <p:nvPr/>
        </p:nvGrpSpPr>
        <p:grpSpPr>
          <a:xfrm>
            <a:off x="6373383" y="1237221"/>
            <a:ext cx="2569820" cy="4638513"/>
            <a:chOff x="8609055" y="203759"/>
            <a:chExt cx="2869857" cy="5237335"/>
          </a:xfrm>
        </p:grpSpPr>
        <p:pic>
          <p:nvPicPr>
            <p:cNvPr id="4" name="Picture 3"/>
            <p:cNvPicPr>
              <a:picLocks noChangeAspect="1"/>
            </p:cNvPicPr>
            <p:nvPr/>
          </p:nvPicPr>
          <p:blipFill rotWithShape="1">
            <a:blip r:embed="rId4"/>
            <a:srcRect b="42140"/>
            <a:stretch/>
          </p:blipFill>
          <p:spPr>
            <a:xfrm>
              <a:off x="8609055" y="203759"/>
              <a:ext cx="2857500" cy="3775118"/>
            </a:xfrm>
            <a:prstGeom prst="rect">
              <a:avLst/>
            </a:prstGeom>
          </p:spPr>
        </p:pic>
        <p:pic>
          <p:nvPicPr>
            <p:cNvPr id="6" name="Picture 5"/>
            <p:cNvPicPr>
              <a:picLocks noChangeAspect="1"/>
            </p:cNvPicPr>
            <p:nvPr/>
          </p:nvPicPr>
          <p:blipFill rotWithShape="1">
            <a:blip r:embed="rId4"/>
            <a:srcRect l="433" t="77115" r="-433" b="-283"/>
            <a:stretch/>
          </p:blipFill>
          <p:spPr>
            <a:xfrm>
              <a:off x="8621412" y="3929449"/>
              <a:ext cx="2857500" cy="1511645"/>
            </a:xfrm>
            <a:prstGeom prst="rect">
              <a:avLst/>
            </a:prstGeom>
          </p:spPr>
        </p:pic>
      </p:grpSp>
      <p:cxnSp>
        <p:nvCxnSpPr>
          <p:cNvPr id="10" name="Straight Arrow Connector 9"/>
          <p:cNvCxnSpPr/>
          <p:nvPr/>
        </p:nvCxnSpPr>
        <p:spPr>
          <a:xfrm flipH="1" flipV="1">
            <a:off x="1723768" y="5206330"/>
            <a:ext cx="1371600" cy="201296"/>
          </a:xfrm>
          <a:prstGeom prst="straightConnector1">
            <a:avLst/>
          </a:prstGeom>
          <a:ln w="508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018158" y="5430645"/>
            <a:ext cx="3557385" cy="369332"/>
          </a:xfrm>
          <a:prstGeom prst="rect">
            <a:avLst/>
          </a:prstGeom>
        </p:spPr>
        <p:txBody>
          <a:bodyPr wrap="none">
            <a:spAutoFit/>
          </a:bodyPr>
          <a:lstStyle/>
          <a:p>
            <a:r>
              <a:rPr lang="en-GB" dirty="0" err="1">
                <a:hlinkClick r:id="rId5"/>
              </a:rPr>
              <a:t>Hyder</a:t>
            </a:r>
            <a:r>
              <a:rPr lang="en-GB" dirty="0">
                <a:hlinkClick r:id="rId5"/>
              </a:rPr>
              <a:t> et al. 2018 Nature </a:t>
            </a:r>
            <a:r>
              <a:rPr lang="en-GB" dirty="0" err="1">
                <a:hlinkClick r:id="rId5"/>
              </a:rPr>
              <a:t>Comms</a:t>
            </a:r>
            <a:endParaRPr lang="en-GB" dirty="0"/>
          </a:p>
        </p:txBody>
      </p:sp>
      <p:sp>
        <p:nvSpPr>
          <p:cNvPr id="12" name="Rectangle 11"/>
          <p:cNvSpPr/>
          <p:nvPr/>
        </p:nvSpPr>
        <p:spPr>
          <a:xfrm>
            <a:off x="236095" y="2152241"/>
            <a:ext cx="2754443" cy="1754326"/>
          </a:xfrm>
          <a:prstGeom prst="rect">
            <a:avLst/>
          </a:prstGeom>
        </p:spPr>
        <p:txBody>
          <a:bodyPr wrap="square">
            <a:spAutoFit/>
          </a:bodyPr>
          <a:lstStyle/>
          <a:p>
            <a:r>
              <a:rPr lang="en-GB" dirty="0"/>
              <a:t>Combine AMIP/CMIP to understand fast/slow evolution of model biases</a:t>
            </a:r>
          </a:p>
          <a:p>
            <a:r>
              <a:rPr lang="en-GB" dirty="0"/>
              <a:t>External partner: Met Office</a:t>
            </a:r>
          </a:p>
        </p:txBody>
      </p:sp>
    </p:spTree>
    <p:extLst>
      <p:ext uri="{BB962C8B-B14F-4D97-AF65-F5344CB8AC3E}">
        <p14:creationId xmlns:p14="http://schemas.microsoft.com/office/powerpoint/2010/main" val="376741806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4483958" y="853068"/>
            <a:ext cx="4182352" cy="2770588"/>
          </a:xfrm>
          <a:prstGeom prst="rect">
            <a:avLst/>
          </a:prstGeom>
        </p:spPr>
      </p:pic>
      <p:pic>
        <p:nvPicPr>
          <p:cNvPr id="4" name="Picture 3"/>
          <p:cNvPicPr>
            <a:picLocks noChangeAspect="1"/>
          </p:cNvPicPr>
          <p:nvPr/>
        </p:nvPicPr>
        <p:blipFill rotWithShape="1">
          <a:blip r:embed="rId3"/>
          <a:srcRect b="24837"/>
          <a:stretch/>
        </p:blipFill>
        <p:spPr>
          <a:xfrm>
            <a:off x="0" y="1875673"/>
            <a:ext cx="4619993" cy="3230350"/>
          </a:xfrm>
          <a:prstGeom prst="rect">
            <a:avLst/>
          </a:prstGeom>
        </p:spPr>
      </p:pic>
      <p:pic>
        <p:nvPicPr>
          <p:cNvPr id="6" name="Picture 5"/>
          <p:cNvPicPr>
            <a:picLocks noChangeAspect="1"/>
          </p:cNvPicPr>
          <p:nvPr/>
        </p:nvPicPr>
        <p:blipFill>
          <a:blip r:embed="rId4"/>
          <a:stretch>
            <a:fillRect/>
          </a:stretch>
        </p:blipFill>
        <p:spPr>
          <a:xfrm>
            <a:off x="4619993" y="3211212"/>
            <a:ext cx="4046317" cy="2789538"/>
          </a:xfrm>
          <a:prstGeom prst="rect">
            <a:avLst/>
          </a:prstGeom>
        </p:spPr>
      </p:pic>
      <p:sp>
        <p:nvSpPr>
          <p:cNvPr id="2" name="Title 1"/>
          <p:cNvSpPr>
            <a:spLocks noGrp="1"/>
          </p:cNvSpPr>
          <p:nvPr>
            <p:ph type="title"/>
          </p:nvPr>
        </p:nvSpPr>
        <p:spPr>
          <a:xfrm>
            <a:off x="454111" y="1176027"/>
            <a:ext cx="4185615" cy="1047235"/>
          </a:xfrm>
        </p:spPr>
        <p:txBody>
          <a:bodyPr>
            <a:normAutofit/>
          </a:bodyPr>
          <a:lstStyle/>
          <a:p>
            <a:r>
              <a:rPr lang="en-GB" sz="2700" dirty="0"/>
              <a:t>Do models simulate realistic </a:t>
            </a:r>
            <a:r>
              <a:rPr lang="en-GB" sz="2700" dirty="0" err="1"/>
              <a:t>interannual</a:t>
            </a:r>
            <a:r>
              <a:rPr lang="en-GB" sz="2700" dirty="0"/>
              <a:t> cloud feedbacks? </a:t>
            </a:r>
            <a:br>
              <a:rPr lang="en-GB" sz="2700" dirty="0"/>
            </a:br>
            <a:r>
              <a:rPr lang="en-GB" sz="2025" dirty="0"/>
              <a:t>Evaluating cloud feedback using satellite data (CERES EBAF)</a:t>
            </a:r>
          </a:p>
        </p:txBody>
      </p:sp>
      <p:sp>
        <p:nvSpPr>
          <p:cNvPr id="7" name="TextBox 6"/>
          <p:cNvSpPr txBox="1"/>
          <p:nvPr/>
        </p:nvSpPr>
        <p:spPr>
          <a:xfrm>
            <a:off x="567955" y="5075112"/>
            <a:ext cx="4290884" cy="1477328"/>
          </a:xfrm>
          <a:prstGeom prst="rect">
            <a:avLst/>
          </a:prstGeom>
          <a:noFill/>
        </p:spPr>
        <p:txBody>
          <a:bodyPr wrap="square" rtlCol="0">
            <a:spAutoFit/>
          </a:bodyPr>
          <a:lstStyle/>
          <a:p>
            <a:r>
              <a:rPr lang="en-GB" dirty="0"/>
              <a:t>Collaboration with Norman Loeb (NASA Langley)</a:t>
            </a:r>
          </a:p>
          <a:p>
            <a:endParaRPr lang="en-GB" dirty="0"/>
          </a:p>
          <a:p>
            <a:r>
              <a:rPr lang="en-GB" dirty="0"/>
              <a:t>External links with Met Office and NASA Langley.</a:t>
            </a:r>
          </a:p>
        </p:txBody>
      </p:sp>
      <p:sp>
        <p:nvSpPr>
          <p:cNvPr id="8" name="TextBox 7"/>
          <p:cNvSpPr txBox="1"/>
          <p:nvPr/>
        </p:nvSpPr>
        <p:spPr>
          <a:xfrm>
            <a:off x="4483957" y="5750525"/>
            <a:ext cx="4660043" cy="646331"/>
          </a:xfrm>
          <a:prstGeom prst="rect">
            <a:avLst/>
          </a:prstGeom>
          <a:noFill/>
        </p:spPr>
        <p:txBody>
          <a:bodyPr wrap="square" rtlCol="0">
            <a:spAutoFit/>
          </a:bodyPr>
          <a:lstStyle/>
          <a:p>
            <a:r>
              <a:rPr lang="en-GB"/>
              <a:t>TOA </a:t>
            </a:r>
            <a:r>
              <a:rPr lang="en-GB" dirty="0"/>
              <a:t>RSW 2014-2017 El Nino minus 2000-2014 climatology</a:t>
            </a:r>
          </a:p>
        </p:txBody>
      </p:sp>
      <p:pic>
        <p:nvPicPr>
          <p:cNvPr id="9" name="Picture 8"/>
          <p:cNvPicPr>
            <a:picLocks noChangeAspect="1"/>
          </p:cNvPicPr>
          <p:nvPr/>
        </p:nvPicPr>
        <p:blipFill>
          <a:blip r:embed="rId5"/>
          <a:stretch>
            <a:fillRect/>
          </a:stretch>
        </p:blipFill>
        <p:spPr>
          <a:xfrm rot="16200000">
            <a:off x="6385363" y="3192675"/>
            <a:ext cx="5029200" cy="388375"/>
          </a:xfrm>
          <a:prstGeom prst="rect">
            <a:avLst/>
          </a:prstGeom>
        </p:spPr>
      </p:pic>
      <p:sp>
        <p:nvSpPr>
          <p:cNvPr id="3" name="TextBox 2"/>
          <p:cNvSpPr txBox="1"/>
          <p:nvPr/>
        </p:nvSpPr>
        <p:spPr>
          <a:xfrm>
            <a:off x="1127693" y="4312356"/>
            <a:ext cx="1419225" cy="646331"/>
          </a:xfrm>
          <a:prstGeom prst="rect">
            <a:avLst/>
          </a:prstGeom>
          <a:noFill/>
        </p:spPr>
        <p:txBody>
          <a:bodyPr wrap="square" rtlCol="0">
            <a:spAutoFit/>
          </a:bodyPr>
          <a:lstStyle/>
          <a:p>
            <a:r>
              <a:rPr lang="en-GB" b="1" dirty="0"/>
              <a:t>CERES</a:t>
            </a:r>
          </a:p>
          <a:p>
            <a:r>
              <a:rPr lang="en-GB" b="1" dirty="0">
                <a:solidFill>
                  <a:srgbClr val="FF0000"/>
                </a:solidFill>
              </a:rPr>
              <a:t>AMIP</a:t>
            </a:r>
          </a:p>
        </p:txBody>
      </p:sp>
    </p:spTree>
    <p:extLst>
      <p:ext uri="{BB962C8B-B14F-4D97-AF65-F5344CB8AC3E}">
        <p14:creationId xmlns:p14="http://schemas.microsoft.com/office/powerpoint/2010/main" val="15934317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628650" y="1131094"/>
            <a:ext cx="7698535" cy="3916993"/>
          </a:xfrm>
          <a:prstGeom prst="rect">
            <a:avLst/>
          </a:prstGeom>
        </p:spPr>
      </p:pic>
      <p:sp>
        <p:nvSpPr>
          <p:cNvPr id="5" name="Rectangle 4"/>
          <p:cNvSpPr/>
          <p:nvPr/>
        </p:nvSpPr>
        <p:spPr>
          <a:xfrm>
            <a:off x="257175" y="5143723"/>
            <a:ext cx="8755972" cy="1200329"/>
          </a:xfrm>
          <a:prstGeom prst="rect">
            <a:avLst/>
          </a:prstGeom>
        </p:spPr>
        <p:txBody>
          <a:bodyPr wrap="square">
            <a:spAutoFit/>
          </a:bodyPr>
          <a:lstStyle/>
          <a:p>
            <a:r>
              <a:rPr lang="en-GB" dirty="0">
                <a:solidFill>
                  <a:srgbClr val="000000"/>
                </a:solidFill>
                <a:latin typeface="Times New Roman" panose="02020603050405020304" pitchFamily="18" charset="0"/>
              </a:rPr>
              <a:t>Anomaly correlation coefficient over 1985-2016 between surface temperature and TOA (a) OLR, (b) ASR, (c) NET and (d) surface net energy flux Fs. The reference period is 2001-2005. The OLR is positive upward here. Also shown are the anomaly scatter plots between surface temperature and (e) TOA ASR and (f) TOA OLR. </a:t>
            </a:r>
            <a:endParaRPr lang="en-GB" dirty="0"/>
          </a:p>
        </p:txBody>
      </p:sp>
    </p:spTree>
    <p:extLst>
      <p:ext uri="{BB962C8B-B14F-4D97-AF65-F5344CB8AC3E}">
        <p14:creationId xmlns:p14="http://schemas.microsoft.com/office/powerpoint/2010/main" val="308524334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323528" y="4082021"/>
            <a:ext cx="4579247" cy="2371315"/>
          </a:xfrm>
        </p:spPr>
        <p:txBody>
          <a:bodyPr/>
          <a:lstStyle/>
          <a:p>
            <a:r>
              <a:rPr lang="en-GB" dirty="0" err="1"/>
              <a:t>HadISD</a:t>
            </a:r>
            <a:r>
              <a:rPr lang="en-GB" dirty="0"/>
              <a:t> specific and relative humidity trends (</a:t>
            </a:r>
            <a:r>
              <a:rPr lang="en-GB" dirty="0">
                <a:hlinkClick r:id="rId2"/>
              </a:rPr>
              <a:t>Dunn et al. 2017 ESD</a:t>
            </a:r>
            <a:r>
              <a:rPr lang="en-GB" dirty="0"/>
              <a:t>)</a:t>
            </a:r>
          </a:p>
          <a:p>
            <a:r>
              <a:rPr lang="en-GB" dirty="0"/>
              <a:t>Declining RH over land since ~2000.</a:t>
            </a:r>
          </a:p>
          <a:p>
            <a:r>
              <a:rPr lang="en-GB" dirty="0"/>
              <a:t>Not captured by CMIP5 simulations but is when models forced with SST</a:t>
            </a:r>
          </a:p>
          <a:p>
            <a:r>
              <a:rPr lang="en-GB" dirty="0"/>
              <a:t>Explained by land/sea warming contrast: </a:t>
            </a:r>
            <a:r>
              <a:rPr lang="en-GB" sz="1800" dirty="0">
                <a:hlinkClick r:id="rId3"/>
              </a:rPr>
              <a:t>O’Gorman &amp; Byrne (2018) PNAS</a:t>
            </a:r>
            <a:r>
              <a:rPr lang="en-GB" dirty="0"/>
              <a:t> </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24</a:t>
            </a:fld>
            <a:endParaRPr lang="en-GB" altLang="en-US">
              <a:solidFill>
                <a:srgbClr val="50535A"/>
              </a:solidFill>
            </a:endParaRPr>
          </a:p>
        </p:txBody>
      </p:sp>
      <p:pic>
        <p:nvPicPr>
          <p:cNvPr id="5" name="Picture 4"/>
          <p:cNvPicPr>
            <a:picLocks noChangeAspect="1"/>
          </p:cNvPicPr>
          <p:nvPr/>
        </p:nvPicPr>
        <p:blipFill>
          <a:blip r:embed="rId4"/>
          <a:stretch>
            <a:fillRect/>
          </a:stretch>
        </p:blipFill>
        <p:spPr>
          <a:xfrm>
            <a:off x="0" y="764704"/>
            <a:ext cx="9144000" cy="3246821"/>
          </a:xfrm>
          <a:prstGeom prst="rect">
            <a:avLst/>
          </a:prstGeom>
        </p:spPr>
      </p:pic>
      <p:pic>
        <p:nvPicPr>
          <p:cNvPr id="6" name="Picture 5"/>
          <p:cNvPicPr>
            <a:picLocks noChangeAspect="1"/>
          </p:cNvPicPr>
          <p:nvPr/>
        </p:nvPicPr>
        <p:blipFill>
          <a:blip r:embed="rId5"/>
          <a:stretch>
            <a:fillRect/>
          </a:stretch>
        </p:blipFill>
        <p:spPr>
          <a:xfrm>
            <a:off x="5004047" y="3933056"/>
            <a:ext cx="4112757" cy="2664296"/>
          </a:xfrm>
          <a:prstGeom prst="rect">
            <a:avLst/>
          </a:prstGeom>
        </p:spPr>
      </p:pic>
      <p:sp>
        <p:nvSpPr>
          <p:cNvPr id="8" name="Title 1">
            <a:extLst>
              <a:ext uri="{FF2B5EF4-FFF2-40B4-BE49-F238E27FC236}">
                <a16:creationId xmlns:a16="http://schemas.microsoft.com/office/drawing/2014/main" id="{210323DB-1C7E-4D1F-A506-D4478AE845B9}"/>
              </a:ext>
            </a:extLst>
          </p:cNvPr>
          <p:cNvSpPr txBox="1">
            <a:spLocks/>
          </p:cNvSpPr>
          <p:nvPr/>
        </p:nvSpPr>
        <p:spPr bwMode="auto">
          <a:xfrm>
            <a:off x="611560" y="211504"/>
            <a:ext cx="7283152" cy="634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a:lstStyle>
          <a:p>
            <a:r>
              <a:rPr lang="en-GB" sz="2800" kern="0" dirty="0"/>
              <a:t>NEAR </a:t>
            </a:r>
            <a:r>
              <a:rPr lang="en-GB" sz="2800" kern="0" dirty="0" err="1"/>
              <a:t>sURFACE</a:t>
            </a:r>
            <a:r>
              <a:rPr lang="en-GB" sz="2800" kern="0" dirty="0"/>
              <a:t> Humidity Trends</a:t>
            </a:r>
          </a:p>
        </p:txBody>
      </p:sp>
    </p:spTree>
    <p:extLst>
      <p:ext uri="{BB962C8B-B14F-4D97-AF65-F5344CB8AC3E}">
        <p14:creationId xmlns:p14="http://schemas.microsoft.com/office/powerpoint/2010/main" val="905277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bldLvl="5"/>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srcRect t="50000"/>
          <a:stretch/>
        </p:blipFill>
        <p:spPr>
          <a:xfrm>
            <a:off x="536421" y="1124744"/>
            <a:ext cx="8285097" cy="4104456"/>
          </a:xfrm>
          <a:prstGeom prst="rect">
            <a:avLst/>
          </a:prstGeom>
        </p:spPr>
      </p:pic>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3</a:t>
            </a:fld>
            <a:endParaRPr lang="en-GB" altLang="en-US">
              <a:solidFill>
                <a:srgbClr val="50535A"/>
              </a:solidFill>
            </a:endParaRPr>
          </a:p>
        </p:txBody>
      </p:sp>
      <p:sp>
        <p:nvSpPr>
          <p:cNvPr id="7" name="TextBox 6"/>
          <p:cNvSpPr txBox="1"/>
          <p:nvPr/>
        </p:nvSpPr>
        <p:spPr>
          <a:xfrm>
            <a:off x="-1700660" y="2899928"/>
            <a:ext cx="4474162" cy="338554"/>
          </a:xfrm>
          <a:prstGeom prst="rect">
            <a:avLst/>
          </a:prstGeom>
          <a:solidFill>
            <a:schemeClr val="bg1"/>
          </a:solidFill>
          <a:scene3d>
            <a:camera prst="orthographicFront">
              <a:rot lat="0" lon="0" rev="5400000"/>
            </a:camera>
            <a:lightRig rig="threePt" dir="t"/>
          </a:scene3d>
        </p:spPr>
        <p:txBody>
          <a:bodyPr wrap="square" rtlCol="0">
            <a:spAutoFit/>
          </a:bodyPr>
          <a:lstStyle/>
          <a:p>
            <a:r>
              <a:rPr lang="en-GB" sz="1600" dirty="0"/>
              <a:t>Heating (Wm</a:t>
            </a:r>
            <a:r>
              <a:rPr lang="en-GB" sz="1600" baseline="30000" dirty="0"/>
              <a:t>-2</a:t>
            </a:r>
            <a:r>
              <a:rPr lang="en-GB" sz="1600" dirty="0"/>
              <a:t>)      Precipitation (%) </a:t>
            </a:r>
          </a:p>
        </p:txBody>
      </p:sp>
      <p:sp>
        <p:nvSpPr>
          <p:cNvPr id="8" name="Rectangle 7"/>
          <p:cNvSpPr/>
          <p:nvPr/>
        </p:nvSpPr>
        <p:spPr>
          <a:xfrm>
            <a:off x="1835596" y="5309731"/>
            <a:ext cx="7272808" cy="369332"/>
          </a:xfrm>
          <a:prstGeom prst="rect">
            <a:avLst/>
          </a:prstGeom>
        </p:spPr>
        <p:txBody>
          <a:bodyPr wrap="square">
            <a:spAutoFit/>
          </a:bodyPr>
          <a:lstStyle/>
          <a:p>
            <a:r>
              <a:rPr lang="en-GB" dirty="0">
                <a:latin typeface="Calibri" panose="020F0502020204030204" pitchFamily="34" charset="0"/>
                <a:cs typeface="Calibri" panose="020F0502020204030204" pitchFamily="34" charset="0"/>
              </a:rPr>
              <a:t>Update from </a:t>
            </a:r>
            <a:r>
              <a:rPr lang="en-GB" u="sng" dirty="0">
                <a:latin typeface="Calibri" panose="020F0502020204030204" pitchFamily="34" charset="0"/>
                <a:cs typeface="Calibri" panose="020F0502020204030204" pitchFamily="34" charset="0"/>
                <a:hlinkClick r:id="rId3"/>
              </a:rPr>
              <a:t>Allan et al. (2014) </a:t>
            </a:r>
            <a:r>
              <a:rPr lang="en-GB" u="sng" dirty="0" err="1">
                <a:latin typeface="Calibri" panose="020F0502020204030204" pitchFamily="34" charset="0"/>
                <a:cs typeface="Calibri" panose="020F0502020204030204" pitchFamily="34" charset="0"/>
                <a:hlinkClick r:id="rId3"/>
              </a:rPr>
              <a:t>Surv</a:t>
            </a:r>
            <a:r>
              <a:rPr lang="en-GB" u="sng" dirty="0">
                <a:latin typeface="Calibri" panose="020F0502020204030204" pitchFamily="34" charset="0"/>
                <a:cs typeface="Calibri" panose="020F0502020204030204" pitchFamily="34" charset="0"/>
                <a:hlinkClick r:id="rId3"/>
              </a:rPr>
              <a:t>. </a:t>
            </a:r>
            <a:r>
              <a:rPr lang="en-GB" u="sng" dirty="0" err="1">
                <a:latin typeface="Calibri" panose="020F0502020204030204" pitchFamily="34" charset="0"/>
                <a:cs typeface="Calibri" panose="020F0502020204030204" pitchFamily="34" charset="0"/>
                <a:hlinkClick r:id="rId3"/>
              </a:rPr>
              <a:t>Geophys</a:t>
            </a:r>
            <a:r>
              <a:rPr lang="en-GB" u="sng" dirty="0">
                <a:latin typeface="Calibri" panose="020F0502020204030204" pitchFamily="34" charset="0"/>
                <a:cs typeface="Calibri" panose="020F0502020204030204" pitchFamily="34" charset="0"/>
                <a:hlinkClick r:id="rId3"/>
              </a:rPr>
              <a:t>.</a:t>
            </a:r>
            <a:r>
              <a:rPr lang="en-GB"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hlinkClick r:id="rId4"/>
              </a:rPr>
              <a:t>Allan et al. (2014) GRL</a:t>
            </a:r>
            <a:r>
              <a:rPr lang="en-GB" dirty="0">
                <a:latin typeface="Calibri" panose="020F0502020204030204" pitchFamily="34" charset="0"/>
                <a:cs typeface="Calibri" panose="020F0502020204030204" pitchFamily="34" charset="0"/>
              </a:rPr>
              <a:t> </a:t>
            </a:r>
          </a:p>
        </p:txBody>
      </p:sp>
      <p:cxnSp>
        <p:nvCxnSpPr>
          <p:cNvPr id="9" name="Straight Connector 8"/>
          <p:cNvCxnSpPr>
            <a:cxnSpLocks/>
          </p:cNvCxnSpPr>
          <p:nvPr/>
        </p:nvCxnSpPr>
        <p:spPr bwMode="auto">
          <a:xfrm flipH="1">
            <a:off x="1080464" y="4122000"/>
            <a:ext cx="7632000" cy="0"/>
          </a:xfrm>
          <a:prstGeom prst="line">
            <a:avLst/>
          </a:prstGeom>
          <a:solidFill>
            <a:schemeClr val="accent1"/>
          </a:solidFill>
          <a:ln w="25400" cap="flat" cmpd="sng" algn="ctr">
            <a:solidFill>
              <a:schemeClr val="accent6">
                <a:lumMod val="60000"/>
                <a:lumOff val="40000"/>
              </a:schemeClr>
            </a:solidFill>
            <a:prstDash val="solid"/>
            <a:round/>
            <a:headEnd type="none" w="med" len="med"/>
            <a:tailEnd type="none" w="med" len="med"/>
          </a:ln>
          <a:effectLst/>
        </p:spPr>
      </p:cxnSp>
      <p:sp>
        <p:nvSpPr>
          <p:cNvPr id="10" name="TextBox 9"/>
          <p:cNvSpPr txBox="1"/>
          <p:nvPr/>
        </p:nvSpPr>
        <p:spPr>
          <a:xfrm>
            <a:off x="8591322" y="3068960"/>
            <a:ext cx="691736" cy="2128788"/>
          </a:xfrm>
          <a:prstGeom prst="rect">
            <a:avLst/>
          </a:prstGeom>
          <a:noFill/>
        </p:spPr>
        <p:txBody>
          <a:bodyPr wrap="square" rtlCol="0">
            <a:spAutoFit/>
          </a:bodyPr>
          <a:ls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a:lstStyle>
          <a:p>
            <a:pPr algn="ctr"/>
            <a:r>
              <a:rPr lang="en-GB" sz="1600" b="1" dirty="0">
                <a:solidFill>
                  <a:srgbClr val="7030A0"/>
                </a:solidFill>
              </a:rPr>
              <a:t>2.8</a:t>
            </a:r>
          </a:p>
          <a:p>
            <a:pPr algn="ctr"/>
            <a:endParaRPr lang="en-GB" sz="500" b="1" baseline="30000" dirty="0">
              <a:solidFill>
                <a:srgbClr val="7030A0"/>
              </a:solidFill>
            </a:endParaRPr>
          </a:p>
          <a:p>
            <a:pPr algn="ctr"/>
            <a:r>
              <a:rPr lang="en-GB" sz="1600" b="1" dirty="0">
                <a:solidFill>
                  <a:srgbClr val="7030A0"/>
                </a:solidFill>
              </a:rPr>
              <a:t>1.8</a:t>
            </a:r>
          </a:p>
          <a:p>
            <a:pPr algn="ctr"/>
            <a:endParaRPr lang="en-GB" sz="500" b="1" dirty="0">
              <a:solidFill>
                <a:srgbClr val="7030A0"/>
              </a:solidFill>
            </a:endParaRPr>
          </a:p>
          <a:p>
            <a:pPr algn="ctr"/>
            <a:r>
              <a:rPr lang="en-GB" sz="1600" b="1" dirty="0">
                <a:solidFill>
                  <a:srgbClr val="7030A0"/>
                </a:solidFill>
              </a:rPr>
              <a:t>0.8</a:t>
            </a:r>
          </a:p>
          <a:p>
            <a:pPr algn="ctr"/>
            <a:endParaRPr lang="en-GB" sz="400" b="1" dirty="0">
              <a:solidFill>
                <a:srgbClr val="7030A0"/>
              </a:solidFill>
            </a:endParaRPr>
          </a:p>
          <a:p>
            <a:pPr algn="ctr"/>
            <a:r>
              <a:rPr lang="en-GB" sz="1600" b="1" dirty="0">
                <a:solidFill>
                  <a:srgbClr val="7030A0"/>
                </a:solidFill>
              </a:rPr>
              <a:t>-0.2</a:t>
            </a:r>
          </a:p>
          <a:p>
            <a:pPr algn="ctr"/>
            <a:endParaRPr lang="en-GB" sz="400" b="1" dirty="0">
              <a:solidFill>
                <a:srgbClr val="7030A0"/>
              </a:solidFill>
            </a:endParaRPr>
          </a:p>
          <a:p>
            <a:pPr algn="ctr"/>
            <a:r>
              <a:rPr lang="en-GB" sz="1600" b="1" dirty="0">
                <a:solidFill>
                  <a:srgbClr val="7030A0"/>
                </a:solidFill>
              </a:rPr>
              <a:t>-1.2</a:t>
            </a:r>
          </a:p>
          <a:p>
            <a:pPr algn="ctr"/>
            <a:endParaRPr lang="en-GB" sz="400" b="1" dirty="0">
              <a:solidFill>
                <a:srgbClr val="7030A0"/>
              </a:solidFill>
            </a:endParaRPr>
          </a:p>
          <a:p>
            <a:pPr algn="ctr"/>
            <a:r>
              <a:rPr lang="en-GB" sz="1600" b="1" dirty="0">
                <a:solidFill>
                  <a:srgbClr val="7030A0"/>
                </a:solidFill>
              </a:rPr>
              <a:t>-2.2</a:t>
            </a:r>
          </a:p>
          <a:p>
            <a:pPr algn="ctr"/>
            <a:endParaRPr lang="en-GB" sz="1600" b="1" dirty="0">
              <a:solidFill>
                <a:srgbClr val="7030A0"/>
              </a:solidFill>
            </a:endParaRPr>
          </a:p>
        </p:txBody>
      </p:sp>
      <p:cxnSp>
        <p:nvCxnSpPr>
          <p:cNvPr id="25" name="Straight Arrow Connector 24"/>
          <p:cNvCxnSpPr/>
          <p:nvPr/>
        </p:nvCxnSpPr>
        <p:spPr>
          <a:xfrm flipV="1">
            <a:off x="2915816" y="2204864"/>
            <a:ext cx="4966481" cy="216025"/>
          </a:xfrm>
          <a:prstGeom prst="straightConnector1">
            <a:avLst/>
          </a:prstGeom>
          <a:noFill/>
          <a:ln w="38100" cap="flat" cmpd="sng" algn="ctr">
            <a:solidFill>
              <a:schemeClr val="accent5"/>
            </a:solidFill>
            <a:prstDash val="solid"/>
            <a:miter lim="800000"/>
            <a:tailEnd type="triangle"/>
          </a:ln>
          <a:effectLst/>
        </p:spPr>
      </p:cxnSp>
      <p:sp>
        <p:nvSpPr>
          <p:cNvPr id="26" name="TextBox 25"/>
          <p:cNvSpPr txBox="1"/>
          <p:nvPr/>
        </p:nvSpPr>
        <p:spPr>
          <a:xfrm>
            <a:off x="5456530" y="1232388"/>
            <a:ext cx="2036619" cy="369332"/>
          </a:xfrm>
          <a:prstGeom prst="rect">
            <a:avLst/>
          </a:prstGeom>
          <a:noFill/>
        </p:spPr>
        <p:txBody>
          <a:bodyPr wrap="square" rtlCol="0">
            <a:spAutoFit/>
          </a:bodyPr>
          <a:lstStyle/>
          <a:p>
            <a:pPr algn="l" fontAlgn="auto">
              <a:spcBef>
                <a:spcPts val="0"/>
              </a:spcBef>
              <a:spcAft>
                <a:spcPts val="0"/>
              </a:spcAft>
            </a:pPr>
            <a:r>
              <a:rPr lang="en-GB" dirty="0">
                <a:solidFill>
                  <a:schemeClr val="accent5"/>
                </a:solidFill>
                <a:latin typeface="Calibri" panose="020F0502020204030204"/>
              </a:rPr>
              <a:t>+0.3 %/decade</a:t>
            </a:r>
          </a:p>
        </p:txBody>
      </p:sp>
      <p:cxnSp>
        <p:nvCxnSpPr>
          <p:cNvPr id="27" name="Straight Arrow Connector 26"/>
          <p:cNvCxnSpPr/>
          <p:nvPr/>
        </p:nvCxnSpPr>
        <p:spPr>
          <a:xfrm flipV="1">
            <a:off x="5199293" y="3717032"/>
            <a:ext cx="2683004" cy="219740"/>
          </a:xfrm>
          <a:prstGeom prst="straightConnector1">
            <a:avLst/>
          </a:prstGeom>
          <a:noFill/>
          <a:ln w="38100" cap="flat" cmpd="sng" algn="ctr">
            <a:solidFill>
              <a:schemeClr val="accent5"/>
            </a:solidFill>
            <a:prstDash val="solid"/>
            <a:miter lim="800000"/>
            <a:tailEnd type="triangle"/>
          </a:ln>
          <a:effectLst/>
        </p:spPr>
      </p:cxnSp>
      <p:sp>
        <p:nvSpPr>
          <p:cNvPr id="28" name="TextBox 27"/>
          <p:cNvSpPr txBox="1"/>
          <p:nvPr/>
        </p:nvSpPr>
        <p:spPr>
          <a:xfrm>
            <a:off x="5845678" y="4282196"/>
            <a:ext cx="2036619" cy="338554"/>
          </a:xfrm>
          <a:prstGeom prst="rect">
            <a:avLst/>
          </a:prstGeom>
          <a:noFill/>
        </p:spPr>
        <p:txBody>
          <a:bodyPr wrap="square" rtlCol="0">
            <a:spAutoFit/>
          </a:bodyPr>
          <a:lstStyle/>
          <a:p>
            <a:pPr algn="l" fontAlgn="auto">
              <a:spcBef>
                <a:spcPts val="0"/>
              </a:spcBef>
              <a:spcAft>
                <a:spcPts val="0"/>
              </a:spcAft>
            </a:pPr>
            <a:r>
              <a:rPr lang="en-GB" sz="1600" dirty="0">
                <a:solidFill>
                  <a:schemeClr val="accent5"/>
                </a:solidFill>
                <a:latin typeface="Calibri" panose="020F0502020204030204"/>
              </a:rPr>
              <a:t>+0.34 Wm</a:t>
            </a:r>
            <a:r>
              <a:rPr lang="en-GB" sz="1600" baseline="30000" dirty="0">
                <a:solidFill>
                  <a:schemeClr val="accent5"/>
                </a:solidFill>
                <a:latin typeface="Calibri" panose="020F0502020204030204"/>
              </a:rPr>
              <a:t>-2</a:t>
            </a:r>
            <a:r>
              <a:rPr lang="en-GB" sz="1600" dirty="0">
                <a:solidFill>
                  <a:schemeClr val="accent5"/>
                </a:solidFill>
                <a:latin typeface="Calibri" panose="020F0502020204030204"/>
              </a:rPr>
              <a:t>/decade</a:t>
            </a:r>
          </a:p>
        </p:txBody>
      </p:sp>
      <p:sp>
        <p:nvSpPr>
          <p:cNvPr id="29" name="Title 1">
            <a:extLst>
              <a:ext uri="{FF2B5EF4-FFF2-40B4-BE49-F238E27FC236}">
                <a16:creationId xmlns:a16="http://schemas.microsoft.com/office/drawing/2014/main" id="{210323DB-1C7E-4D1F-A506-D4478AE845B9}"/>
              </a:ext>
            </a:extLst>
          </p:cNvPr>
          <p:cNvSpPr>
            <a:spLocks noGrp="1"/>
          </p:cNvSpPr>
          <p:nvPr>
            <p:ph type="title"/>
          </p:nvPr>
        </p:nvSpPr>
        <p:spPr>
          <a:xfrm>
            <a:off x="251520" y="130800"/>
            <a:ext cx="7128792" cy="417880"/>
          </a:xfrm>
          <a:solidFill>
            <a:schemeClr val="bg1"/>
          </a:solidFill>
        </p:spPr>
        <p:txBody>
          <a:bodyPr/>
          <a:lstStyle/>
          <a:p>
            <a:r>
              <a:rPr lang="en-GB" sz="2800" dirty="0"/>
              <a:t>Current global climate change</a:t>
            </a:r>
          </a:p>
        </p:txBody>
      </p:sp>
      <p:pic>
        <p:nvPicPr>
          <p:cNvPr id="31" name="Picture 30"/>
          <p:cNvPicPr>
            <a:picLocks noChangeAspect="1"/>
          </p:cNvPicPr>
          <p:nvPr/>
        </p:nvPicPr>
        <p:blipFill rotWithShape="1">
          <a:blip r:embed="rId2"/>
          <a:srcRect b="97503"/>
          <a:stretch/>
        </p:blipFill>
        <p:spPr>
          <a:xfrm>
            <a:off x="625326" y="978573"/>
            <a:ext cx="8284051" cy="194178"/>
          </a:xfrm>
          <a:prstGeom prst="rect">
            <a:avLst/>
          </a:prstGeom>
        </p:spPr>
      </p:pic>
    </p:spTree>
    <p:extLst>
      <p:ext uri="{BB962C8B-B14F-4D97-AF65-F5344CB8AC3E}">
        <p14:creationId xmlns:p14="http://schemas.microsoft.com/office/powerpoint/2010/main" val="1046418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00"/>
                                        <p:tgtEl>
                                          <p:spTgt spid="27"/>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4</a:t>
            </a:fld>
            <a:endParaRPr lang="en-GB" altLang="en-US">
              <a:solidFill>
                <a:srgbClr val="50535A"/>
              </a:solidFill>
            </a:endParaRPr>
          </a:p>
        </p:txBody>
      </p:sp>
      <p:sp>
        <p:nvSpPr>
          <p:cNvPr id="6" name="Content Placeholder 2"/>
          <p:cNvSpPr txBox="1">
            <a:spLocks/>
          </p:cNvSpPr>
          <p:nvPr/>
        </p:nvSpPr>
        <p:spPr bwMode="auto">
          <a:xfrm>
            <a:off x="6084168" y="980728"/>
            <a:ext cx="2736304" cy="4905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a:lstStyle>
          <a:p>
            <a:r>
              <a:rPr lang="en-GB" sz="1800" kern="0" dirty="0"/>
              <a:t>Preliminary comparison with AMIP6 and ERA5</a:t>
            </a:r>
          </a:p>
          <a:p>
            <a:r>
              <a:rPr lang="en-GB" sz="1800" kern="0" dirty="0"/>
              <a:t>Large uncertainty in pre-CERES EEI remains</a:t>
            </a:r>
          </a:p>
          <a:p>
            <a:r>
              <a:rPr lang="en-GB" sz="1800" kern="0" dirty="0"/>
              <a:t>Consistent with ocean heat content changes (</a:t>
            </a:r>
            <a:r>
              <a:rPr lang="en-GB" sz="1800" u="sng" dirty="0">
                <a:hlinkClick r:id="rId2"/>
              </a:rPr>
              <a:t>Cheng et al. 2017 Sci. Adv.</a:t>
            </a:r>
            <a:r>
              <a:rPr lang="en-GB" sz="1800" dirty="0"/>
              <a:t>), lower than </a:t>
            </a:r>
            <a:r>
              <a:rPr lang="da-DK" sz="1800" dirty="0">
                <a:hlinkClick r:id="rId3"/>
              </a:rPr>
              <a:t>Resplandy et al. (2019) Sci. Rep.</a:t>
            </a:r>
            <a:r>
              <a:rPr lang="da-DK" sz="1800" dirty="0"/>
              <a:t> which now has larger range following correction (0.3-1.3 Wm</a:t>
            </a:r>
            <a:r>
              <a:rPr lang="da-DK" sz="1800" baseline="30000" dirty="0"/>
              <a:t>-2</a:t>
            </a:r>
            <a:r>
              <a:rPr lang="da-DK" sz="1800" dirty="0"/>
              <a:t>)</a:t>
            </a:r>
          </a:p>
          <a:p>
            <a:r>
              <a:rPr lang="en-GB" sz="1800" kern="0" dirty="0"/>
              <a:t>ERA5 does not capture observed ASR increase after warming slowdown (e.g. </a:t>
            </a:r>
            <a:r>
              <a:rPr lang="en-GB" sz="1800" kern="0" dirty="0">
                <a:hlinkClick r:id="rId4"/>
              </a:rPr>
              <a:t>Loeb et al. 2018</a:t>
            </a:r>
            <a:r>
              <a:rPr lang="en-GB" sz="1800" kern="0" dirty="0"/>
              <a:t>)</a:t>
            </a:r>
          </a:p>
          <a:p>
            <a:pPr lvl="1"/>
            <a:r>
              <a:rPr lang="en-GB" sz="1800" kern="0" dirty="0"/>
              <a:t>↑Heating 2015/16</a:t>
            </a:r>
          </a:p>
          <a:p>
            <a:pPr lvl="1"/>
            <a:r>
              <a:rPr lang="en-GB" sz="1800" kern="0" dirty="0"/>
              <a:t>Cloud plus aerosol? </a:t>
            </a:r>
          </a:p>
          <a:p>
            <a:endParaRPr lang="en-GB" sz="1800" kern="0" dirty="0"/>
          </a:p>
        </p:txBody>
      </p:sp>
      <p:pic>
        <p:nvPicPr>
          <p:cNvPr id="2" name="Picture 1"/>
          <p:cNvPicPr>
            <a:picLocks noChangeAspect="1"/>
          </p:cNvPicPr>
          <p:nvPr/>
        </p:nvPicPr>
        <p:blipFill>
          <a:blip r:embed="rId5"/>
          <a:stretch>
            <a:fillRect/>
          </a:stretch>
        </p:blipFill>
        <p:spPr>
          <a:xfrm>
            <a:off x="122455" y="333263"/>
            <a:ext cx="5730737" cy="6200169"/>
          </a:xfrm>
          <a:prstGeom prst="rect">
            <a:avLst/>
          </a:prstGeom>
        </p:spPr>
      </p:pic>
      <p:sp>
        <p:nvSpPr>
          <p:cNvPr id="5" name="Title 1">
            <a:extLst>
              <a:ext uri="{FF2B5EF4-FFF2-40B4-BE49-F238E27FC236}">
                <a16:creationId xmlns:a16="http://schemas.microsoft.com/office/drawing/2014/main" id="{210323DB-1C7E-4D1F-A506-D4478AE845B9}"/>
              </a:ext>
            </a:extLst>
          </p:cNvPr>
          <p:cNvSpPr>
            <a:spLocks noGrp="1"/>
          </p:cNvSpPr>
          <p:nvPr>
            <p:ph type="title"/>
          </p:nvPr>
        </p:nvSpPr>
        <p:spPr>
          <a:xfrm>
            <a:off x="251520" y="130800"/>
            <a:ext cx="7128792" cy="417880"/>
          </a:xfrm>
          <a:solidFill>
            <a:schemeClr val="bg1"/>
          </a:solidFill>
        </p:spPr>
        <p:txBody>
          <a:bodyPr/>
          <a:lstStyle/>
          <a:p>
            <a:r>
              <a:rPr lang="en-GB" sz="2800" dirty="0"/>
              <a:t>CURRENT Energy Budget Changes</a:t>
            </a:r>
          </a:p>
        </p:txBody>
      </p:sp>
      <p:sp>
        <p:nvSpPr>
          <p:cNvPr id="3" name="Rectangle 2"/>
          <p:cNvSpPr/>
          <p:nvPr/>
        </p:nvSpPr>
        <p:spPr>
          <a:xfrm>
            <a:off x="4476391" y="5898758"/>
            <a:ext cx="1514904" cy="338554"/>
          </a:xfrm>
          <a:prstGeom prst="rect">
            <a:avLst/>
          </a:prstGeom>
        </p:spPr>
        <p:txBody>
          <a:bodyPr wrap="square">
            <a:spAutoFit/>
          </a:bodyPr>
          <a:lstStyle/>
          <a:p>
            <a:pPr lvl="1"/>
            <a:r>
              <a:rPr lang="en-GB" sz="1600" kern="0" dirty="0"/>
              <a:t>r = 0.7</a:t>
            </a:r>
          </a:p>
        </p:txBody>
      </p:sp>
      <p:sp>
        <p:nvSpPr>
          <p:cNvPr id="7" name="Rectangle 6"/>
          <p:cNvSpPr/>
          <p:nvPr/>
        </p:nvSpPr>
        <p:spPr>
          <a:xfrm>
            <a:off x="4453776" y="4026550"/>
            <a:ext cx="1514904" cy="338554"/>
          </a:xfrm>
          <a:prstGeom prst="rect">
            <a:avLst/>
          </a:prstGeom>
        </p:spPr>
        <p:txBody>
          <a:bodyPr wrap="square">
            <a:spAutoFit/>
          </a:bodyPr>
          <a:lstStyle/>
          <a:p>
            <a:pPr lvl="1"/>
            <a:r>
              <a:rPr lang="en-GB" sz="1600" kern="0" dirty="0"/>
              <a:t>r = 0.57</a:t>
            </a:r>
          </a:p>
        </p:txBody>
      </p:sp>
      <p:sp>
        <p:nvSpPr>
          <p:cNvPr id="8" name="Rectangle 7"/>
          <p:cNvSpPr/>
          <p:nvPr/>
        </p:nvSpPr>
        <p:spPr>
          <a:xfrm>
            <a:off x="4453776" y="2132856"/>
            <a:ext cx="1514904" cy="338554"/>
          </a:xfrm>
          <a:prstGeom prst="rect">
            <a:avLst/>
          </a:prstGeom>
        </p:spPr>
        <p:txBody>
          <a:bodyPr wrap="square">
            <a:spAutoFit/>
          </a:bodyPr>
          <a:lstStyle/>
          <a:p>
            <a:pPr lvl="1"/>
            <a:r>
              <a:rPr lang="en-GB" sz="1600" kern="0" dirty="0"/>
              <a:t>r = 0.46</a:t>
            </a:r>
          </a:p>
        </p:txBody>
      </p:sp>
      <p:sp>
        <p:nvSpPr>
          <p:cNvPr id="9" name="Oval 8"/>
          <p:cNvSpPr/>
          <p:nvPr/>
        </p:nvSpPr>
        <p:spPr>
          <a:xfrm>
            <a:off x="4860032" y="4581128"/>
            <a:ext cx="1224136" cy="792087"/>
          </a:xfrm>
          <a:prstGeom prst="ellipse">
            <a:avLst/>
          </a:prstGeom>
          <a:noFill/>
          <a:ln w="25400">
            <a:solidFill>
              <a:srgbClr val="7030A0"/>
            </a:solidFill>
          </a:ln>
        </p:spPr>
        <p:txBody>
          <a:bodyPr wrap="square" rtlCol="0" anchor="ctr">
            <a:spAutoFit/>
          </a:bodyPr>
          <a:lstStyle/>
          <a:p>
            <a:pPr algn="ctr"/>
            <a:endParaRPr lang="en-GB" dirty="0">
              <a:solidFill>
                <a:schemeClr val="tx2"/>
              </a:solidFill>
              <a:latin typeface="+mn-lt"/>
            </a:endParaRPr>
          </a:p>
        </p:txBody>
      </p:sp>
      <p:sp>
        <p:nvSpPr>
          <p:cNvPr id="10" name="TextBox 9">
            <a:extLst>
              <a:ext uri="{FF2B5EF4-FFF2-40B4-BE49-F238E27FC236}">
                <a16:creationId xmlns:a16="http://schemas.microsoft.com/office/drawing/2014/main" id="{0F515693-79F1-4943-A6D1-95F81A1EC61B}"/>
              </a:ext>
            </a:extLst>
          </p:cNvPr>
          <p:cNvSpPr txBox="1"/>
          <p:nvPr/>
        </p:nvSpPr>
        <p:spPr>
          <a:xfrm>
            <a:off x="1403648" y="2889309"/>
            <a:ext cx="576064" cy="523220"/>
          </a:xfrm>
          <a:prstGeom prst="rect">
            <a:avLst/>
          </a:prstGeom>
          <a:noFill/>
        </p:spPr>
        <p:txBody>
          <a:bodyPr wrap="square" rtlCol="0">
            <a:spAutoFit/>
          </a:bodyPr>
          <a:lstStyle/>
          <a:p>
            <a:r>
              <a:rPr lang="en-GB" sz="2800" b="1" dirty="0">
                <a:solidFill>
                  <a:srgbClr val="C00000"/>
                </a:solidFill>
                <a:latin typeface="+mn-lt"/>
              </a:rPr>
              <a:t>?</a:t>
            </a:r>
          </a:p>
        </p:txBody>
      </p:sp>
    </p:spTree>
    <p:extLst>
      <p:ext uri="{BB962C8B-B14F-4D97-AF65-F5344CB8AC3E}">
        <p14:creationId xmlns:p14="http://schemas.microsoft.com/office/powerpoint/2010/main" val="826169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00" y="351889"/>
            <a:ext cx="2923064" cy="828000"/>
          </a:xfrm>
        </p:spPr>
        <p:txBody>
          <a:bodyPr/>
          <a:lstStyle/>
          <a:p>
            <a:r>
              <a:rPr lang="en-GB" sz="3200" dirty="0"/>
              <a:t>Cloud Feedbacks</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5</a:t>
            </a:fld>
            <a:endParaRPr lang="en-GB" altLang="en-US">
              <a:solidFill>
                <a:srgbClr val="50535A"/>
              </a:solidFill>
            </a:endParaRPr>
          </a:p>
        </p:txBody>
      </p:sp>
      <p:sp>
        <p:nvSpPr>
          <p:cNvPr id="5" name="Content Placeholder 1"/>
          <p:cNvSpPr txBox="1">
            <a:spLocks/>
          </p:cNvSpPr>
          <p:nvPr/>
        </p:nvSpPr>
        <p:spPr bwMode="auto">
          <a:xfrm>
            <a:off x="419989" y="4771436"/>
            <a:ext cx="8328475" cy="1537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rmAutofit/>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a:lstStyle>
          <a:p>
            <a:r>
              <a:rPr lang="en-GB" sz="1800" kern="0" dirty="0">
                <a:latin typeface="Calibri" panose="020F0502020204030204" pitchFamily="34" charset="0"/>
                <a:cs typeface="Calibri" panose="020F0502020204030204" pitchFamily="34" charset="0"/>
              </a:rPr>
              <a:t>Use 2015/16 El Nino as laboratory to test cloud feedbacks (</a:t>
            </a:r>
            <a:r>
              <a:rPr lang="en-GB" sz="1800" kern="0" dirty="0">
                <a:latin typeface="Calibri" panose="020F0502020204030204" pitchFamily="34" charset="0"/>
                <a:cs typeface="Calibri" panose="020F0502020204030204" pitchFamily="34" charset="0"/>
                <a:hlinkClick r:id="rId2"/>
              </a:rPr>
              <a:t>Loeb et al. 2020 GRL</a:t>
            </a:r>
            <a:r>
              <a:rPr lang="en-GB" sz="1800" kern="0" dirty="0">
                <a:latin typeface="Calibri" panose="020F0502020204030204" pitchFamily="34" charset="0"/>
                <a:cs typeface="Calibri" panose="020F0502020204030204" pitchFamily="34" charset="0"/>
              </a:rPr>
              <a:t>)</a:t>
            </a:r>
          </a:p>
          <a:p>
            <a:pPr lvl="1"/>
            <a:r>
              <a:rPr lang="en-GB" sz="1800" kern="0" dirty="0">
                <a:latin typeface="Calibri" panose="020F0502020204030204" pitchFamily="34" charset="0"/>
                <a:cs typeface="Calibri" panose="020F0502020204030204" pitchFamily="34" charset="0"/>
                <a:sym typeface="Wingdings" panose="05000000000000000000" pitchFamily="2" charset="2"/>
              </a:rPr>
              <a:t>CMIP6 AMIP simulations generally able to capture net flux responses</a:t>
            </a:r>
          </a:p>
          <a:p>
            <a:pPr lvl="1"/>
            <a:r>
              <a:rPr lang="en-GB" sz="1800" kern="0" dirty="0">
                <a:latin typeface="Calibri" panose="020F0502020204030204" pitchFamily="34" charset="0"/>
                <a:cs typeface="Calibri" panose="020F0502020204030204" pitchFamily="34" charset="0"/>
                <a:sym typeface="Wingdings" panose="05000000000000000000" pitchFamily="2" charset="2"/>
              </a:rPr>
              <a:t>Depends on model ability to represent SW radiation changes in low cloud regions</a:t>
            </a:r>
          </a:p>
          <a:p>
            <a:r>
              <a:rPr lang="en-GB" sz="1800" kern="0" dirty="0">
                <a:latin typeface="Calibri" panose="020F0502020204030204" pitchFamily="34" charset="0"/>
                <a:cs typeface="Calibri" panose="020F0502020204030204" pitchFamily="34" charset="0"/>
                <a:sym typeface="Wingdings" panose="05000000000000000000" pitchFamily="2" charset="2"/>
              </a:rPr>
              <a:t>Cloud errors and wind-feedbacks also determine systematic model biases in Southern Ocean (</a:t>
            </a:r>
            <a:r>
              <a:rPr lang="en-GB" sz="1800" kern="0" dirty="0" err="1">
                <a:latin typeface="Calibri" panose="020F0502020204030204" pitchFamily="34" charset="0"/>
                <a:cs typeface="Calibri" panose="020F0502020204030204" pitchFamily="34" charset="0"/>
                <a:sym typeface="Wingdings" panose="05000000000000000000" pitchFamily="2" charset="2"/>
                <a:hlinkClick r:id="rId3"/>
              </a:rPr>
              <a:t>Hyder</a:t>
            </a:r>
            <a:r>
              <a:rPr lang="en-GB" sz="1800" kern="0" dirty="0">
                <a:latin typeface="Calibri" panose="020F0502020204030204" pitchFamily="34" charset="0"/>
                <a:cs typeface="Calibri" panose="020F0502020204030204" pitchFamily="34" charset="0"/>
                <a:sym typeface="Wingdings" panose="05000000000000000000" pitchFamily="2" charset="2"/>
                <a:hlinkClick r:id="rId3"/>
              </a:rPr>
              <a:t> et al. 2018 Nature </a:t>
            </a:r>
            <a:r>
              <a:rPr lang="en-GB" sz="1800" kern="0" dirty="0" err="1">
                <a:latin typeface="Calibri" panose="020F0502020204030204" pitchFamily="34" charset="0"/>
                <a:cs typeface="Calibri" panose="020F0502020204030204" pitchFamily="34" charset="0"/>
                <a:sym typeface="Wingdings" panose="05000000000000000000" pitchFamily="2" charset="2"/>
                <a:hlinkClick r:id="rId3"/>
              </a:rPr>
              <a:t>Comms</a:t>
            </a:r>
            <a:r>
              <a:rPr lang="en-GB" sz="1800" kern="0" dirty="0">
                <a:latin typeface="Calibri" panose="020F0502020204030204" pitchFamily="34" charset="0"/>
                <a:cs typeface="Calibri" panose="020F0502020204030204" pitchFamily="34" charset="0"/>
                <a:sym typeface="Wingdings" panose="05000000000000000000" pitchFamily="2" charset="2"/>
              </a:rPr>
              <a:t>) and globally (</a:t>
            </a:r>
            <a:r>
              <a:rPr lang="en-GB" sz="1800" kern="0" dirty="0" err="1">
                <a:latin typeface="Calibri" panose="020F0502020204030204" pitchFamily="34" charset="0"/>
                <a:cs typeface="Calibri" panose="020F0502020204030204" pitchFamily="34" charset="0"/>
                <a:sym typeface="Wingdings" panose="05000000000000000000" pitchFamily="2" charset="2"/>
              </a:rPr>
              <a:t>Hyder</a:t>
            </a:r>
            <a:r>
              <a:rPr lang="en-GB" sz="1800" kern="0" dirty="0">
                <a:latin typeface="Calibri" panose="020F0502020204030204" pitchFamily="34" charset="0"/>
                <a:cs typeface="Calibri" panose="020F0502020204030204" pitchFamily="34" charset="0"/>
                <a:sym typeface="Wingdings" panose="05000000000000000000" pitchFamily="2" charset="2"/>
              </a:rPr>
              <a:t> et al. in prep)</a:t>
            </a:r>
          </a:p>
        </p:txBody>
      </p:sp>
      <p:grpSp>
        <p:nvGrpSpPr>
          <p:cNvPr id="9" name="Group 8"/>
          <p:cNvGrpSpPr/>
          <p:nvPr/>
        </p:nvGrpSpPr>
        <p:grpSpPr>
          <a:xfrm>
            <a:off x="527922" y="1340768"/>
            <a:ext cx="7716486" cy="3106760"/>
            <a:chOff x="1103986" y="1693468"/>
            <a:chExt cx="7716486" cy="3106760"/>
          </a:xfrm>
        </p:grpSpPr>
        <p:pic>
          <p:nvPicPr>
            <p:cNvPr id="6" name="Picture 5"/>
            <p:cNvPicPr>
              <a:picLocks noChangeAspect="1"/>
            </p:cNvPicPr>
            <p:nvPr/>
          </p:nvPicPr>
          <p:blipFill>
            <a:blip r:embed="rId4"/>
            <a:stretch>
              <a:fillRect/>
            </a:stretch>
          </p:blipFill>
          <p:spPr>
            <a:xfrm>
              <a:off x="1103986" y="1772816"/>
              <a:ext cx="7716486" cy="3027412"/>
            </a:xfrm>
            <a:prstGeom prst="rect">
              <a:avLst/>
            </a:prstGeom>
          </p:spPr>
        </p:pic>
        <p:sp>
          <p:nvSpPr>
            <p:cNvPr id="7" name="TextBox 6"/>
            <p:cNvSpPr txBox="1"/>
            <p:nvPr/>
          </p:nvSpPr>
          <p:spPr>
            <a:xfrm>
              <a:off x="2051720" y="1693468"/>
              <a:ext cx="2304256" cy="369332"/>
            </a:xfrm>
            <a:prstGeom prst="rect">
              <a:avLst/>
            </a:prstGeom>
            <a:noFill/>
          </p:spPr>
          <p:txBody>
            <a:bodyPr wrap="square" rtlCol="0">
              <a:spAutoFit/>
            </a:bodyPr>
            <a:lstStyle/>
            <a:p>
              <a:r>
                <a:rPr lang="en-GB" dirty="0"/>
                <a:t>CERES EBAF v4.1</a:t>
              </a:r>
            </a:p>
          </p:txBody>
        </p:sp>
        <p:sp>
          <p:nvSpPr>
            <p:cNvPr id="8" name="TextBox 7"/>
            <p:cNvSpPr txBox="1"/>
            <p:nvPr/>
          </p:nvSpPr>
          <p:spPr>
            <a:xfrm>
              <a:off x="5473793" y="1693468"/>
              <a:ext cx="2766991" cy="369332"/>
            </a:xfrm>
            <a:prstGeom prst="rect">
              <a:avLst/>
            </a:prstGeom>
            <a:noFill/>
          </p:spPr>
          <p:txBody>
            <a:bodyPr wrap="square" rtlCol="0">
              <a:spAutoFit/>
            </a:bodyPr>
            <a:lstStyle/>
            <a:p>
              <a:r>
                <a:rPr lang="en-GB" dirty="0"/>
                <a:t>CMIP6 model ensemble</a:t>
              </a:r>
            </a:p>
          </p:txBody>
        </p:sp>
      </p:grpSp>
      <p:sp>
        <p:nvSpPr>
          <p:cNvPr id="3" name="Rectangle 2"/>
          <p:cNvSpPr/>
          <p:nvPr/>
        </p:nvSpPr>
        <p:spPr>
          <a:xfrm>
            <a:off x="1297157" y="4365104"/>
            <a:ext cx="6749303" cy="338554"/>
          </a:xfrm>
          <a:prstGeom prst="rect">
            <a:avLst/>
          </a:prstGeom>
        </p:spPr>
        <p:txBody>
          <a:bodyPr wrap="square">
            <a:spAutoFit/>
          </a:bodyPr>
          <a:lstStyle/>
          <a:p>
            <a:r>
              <a:rPr lang="en-GB" sz="1600" dirty="0"/>
              <a:t>July 2014–June 2017 minus July 2000–June 2014</a:t>
            </a:r>
          </a:p>
        </p:txBody>
      </p:sp>
      <p:pic>
        <p:nvPicPr>
          <p:cNvPr id="11" name="Picture 10">
            <a:extLst>
              <a:ext uri="{FF2B5EF4-FFF2-40B4-BE49-F238E27FC236}">
                <a16:creationId xmlns:a16="http://schemas.microsoft.com/office/drawing/2014/main" id="{9347172D-4459-4224-AE6A-EF1DD61898AF}"/>
              </a:ext>
            </a:extLst>
          </p:cNvPr>
          <p:cNvPicPr>
            <a:picLocks noChangeAspect="1"/>
          </p:cNvPicPr>
          <p:nvPr/>
        </p:nvPicPr>
        <p:blipFill rotWithShape="1">
          <a:blip r:embed="rId5"/>
          <a:srcRect t="44501" b="2980"/>
          <a:stretch/>
        </p:blipFill>
        <p:spPr>
          <a:xfrm>
            <a:off x="5761317" y="3114"/>
            <a:ext cx="3382683" cy="1396788"/>
          </a:xfrm>
          <a:prstGeom prst="rect">
            <a:avLst/>
          </a:prstGeom>
        </p:spPr>
      </p:pic>
    </p:spTree>
    <p:extLst>
      <p:ext uri="{BB962C8B-B14F-4D97-AF65-F5344CB8AC3E}">
        <p14:creationId xmlns:p14="http://schemas.microsoft.com/office/powerpoint/2010/main" val="407597310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b="5108"/>
          <a:stretch/>
        </p:blipFill>
        <p:spPr>
          <a:xfrm>
            <a:off x="2455381" y="2082990"/>
            <a:ext cx="6688619" cy="4370346"/>
          </a:xfrm>
          <a:prstGeom prst="rect">
            <a:avLst/>
          </a:prstGeom>
        </p:spPr>
      </p:pic>
      <p:sp>
        <p:nvSpPr>
          <p:cNvPr id="2" name="Title 1"/>
          <p:cNvSpPr>
            <a:spLocks noGrp="1"/>
          </p:cNvSpPr>
          <p:nvPr>
            <p:ph type="title"/>
          </p:nvPr>
        </p:nvSpPr>
        <p:spPr>
          <a:xfrm>
            <a:off x="251520" y="332656"/>
            <a:ext cx="2736304" cy="1750334"/>
          </a:xfrm>
        </p:spPr>
        <p:txBody>
          <a:bodyPr/>
          <a:lstStyle/>
          <a:p>
            <a:r>
              <a:rPr lang="en-GB" sz="2800" dirty="0"/>
              <a:t>Observed </a:t>
            </a:r>
            <a:br>
              <a:rPr lang="en-GB" sz="2800" dirty="0"/>
            </a:br>
            <a:r>
              <a:rPr lang="en-GB" sz="2800" dirty="0"/>
              <a:t>Changes in </a:t>
            </a:r>
            <a:br>
              <a:rPr lang="en-GB" sz="2800" dirty="0"/>
            </a:br>
            <a:r>
              <a:rPr lang="en-GB" sz="2800" dirty="0"/>
              <a:t>shortwave</a:t>
            </a:r>
            <a:br>
              <a:rPr lang="en-GB" sz="2800" dirty="0"/>
            </a:br>
            <a:r>
              <a:rPr lang="en-GB" sz="2800" dirty="0"/>
              <a:t>absorption</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6</a:t>
            </a:fld>
            <a:endParaRPr lang="en-GB" altLang="en-US" dirty="0">
              <a:solidFill>
                <a:srgbClr val="50535A"/>
              </a:solidFill>
            </a:endParaRPr>
          </a:p>
        </p:txBody>
      </p:sp>
      <p:sp>
        <p:nvSpPr>
          <p:cNvPr id="9" name="Rectangle 8"/>
          <p:cNvSpPr/>
          <p:nvPr/>
        </p:nvSpPr>
        <p:spPr>
          <a:xfrm>
            <a:off x="4499992" y="6186790"/>
            <a:ext cx="4531111" cy="338554"/>
          </a:xfrm>
          <a:prstGeom prst="rect">
            <a:avLst/>
          </a:prstGeom>
          <a:solidFill>
            <a:schemeClr val="bg1"/>
          </a:solidFill>
        </p:spPr>
        <p:txBody>
          <a:bodyPr wrap="square">
            <a:spAutoFit/>
          </a:bodyPr>
          <a:lstStyle/>
          <a:p>
            <a:r>
              <a:rPr lang="en-GB" sz="1600" dirty="0">
                <a:hlinkClick r:id="rId3"/>
              </a:rPr>
              <a:t>Schwarz et al. (2020) Nature </a:t>
            </a:r>
            <a:r>
              <a:rPr lang="en-GB" sz="1600" dirty="0" err="1">
                <a:hlinkClick r:id="rId3"/>
              </a:rPr>
              <a:t>Geosci</a:t>
            </a:r>
            <a:r>
              <a:rPr lang="en-GB" sz="1600" dirty="0">
                <a:hlinkClick r:id="rId3"/>
              </a:rPr>
              <a:t>.</a:t>
            </a:r>
            <a:r>
              <a:rPr lang="en-GB" sz="1600" dirty="0"/>
              <a:t> </a:t>
            </a:r>
          </a:p>
        </p:txBody>
      </p:sp>
      <p:pic>
        <p:nvPicPr>
          <p:cNvPr id="3" name="Picture 2"/>
          <p:cNvPicPr>
            <a:picLocks noChangeAspect="1"/>
          </p:cNvPicPr>
          <p:nvPr/>
        </p:nvPicPr>
        <p:blipFill>
          <a:blip r:embed="rId4"/>
          <a:stretch>
            <a:fillRect/>
          </a:stretch>
        </p:blipFill>
        <p:spPr>
          <a:xfrm>
            <a:off x="2798366" y="135956"/>
            <a:ext cx="6219874" cy="2284932"/>
          </a:xfrm>
          <a:prstGeom prst="rect">
            <a:avLst/>
          </a:prstGeom>
        </p:spPr>
      </p:pic>
      <p:sp>
        <p:nvSpPr>
          <p:cNvPr id="5" name="TextBox 4"/>
          <p:cNvSpPr txBox="1"/>
          <p:nvPr/>
        </p:nvSpPr>
        <p:spPr>
          <a:xfrm>
            <a:off x="251520" y="2279690"/>
            <a:ext cx="2376264" cy="3693319"/>
          </a:xfrm>
          <a:prstGeom prst="rect">
            <a:avLst/>
          </a:prstGeom>
          <a:noFill/>
        </p:spPr>
        <p:txBody>
          <a:bodyPr wrap="square" rtlCol="0">
            <a:spAutoFit/>
          </a:bodyPr>
          <a:lstStyle/>
          <a:p>
            <a:pPr algn="l"/>
            <a:r>
              <a:rPr lang="en-GB" dirty="0">
                <a:solidFill>
                  <a:schemeClr val="tx2"/>
                </a:solidFill>
                <a:latin typeface="+mn-lt"/>
              </a:rPr>
              <a:t>- Combine TOA &amp; surface </a:t>
            </a:r>
            <a:r>
              <a:rPr lang="en-GB" dirty="0" err="1">
                <a:solidFill>
                  <a:schemeClr val="tx2"/>
                </a:solidFill>
                <a:latin typeface="+mn-lt"/>
              </a:rPr>
              <a:t>obs</a:t>
            </a:r>
            <a:endParaRPr lang="en-GB" dirty="0">
              <a:solidFill>
                <a:schemeClr val="tx2"/>
              </a:solidFill>
              <a:latin typeface="+mn-lt"/>
            </a:endParaRPr>
          </a:p>
          <a:p>
            <a:pPr algn="l"/>
            <a:r>
              <a:rPr lang="en-GB" dirty="0">
                <a:solidFill>
                  <a:schemeClr val="tx2"/>
                </a:solidFill>
                <a:latin typeface="+mn-lt"/>
              </a:rPr>
              <a:t>- Surface dimming then brightening after air pollution control</a:t>
            </a:r>
          </a:p>
          <a:p>
            <a:pPr algn="l"/>
            <a:r>
              <a:rPr lang="en-GB" dirty="0">
                <a:solidFill>
                  <a:schemeClr val="tx2"/>
                </a:solidFill>
                <a:latin typeface="+mn-lt"/>
              </a:rPr>
              <a:t>- Atmospheric absorption more important than previously thought</a:t>
            </a:r>
          </a:p>
          <a:p>
            <a:pPr algn="l"/>
            <a:r>
              <a:rPr lang="en-GB" dirty="0">
                <a:solidFill>
                  <a:schemeClr val="tx2"/>
                </a:solidFill>
                <a:latin typeface="+mn-lt"/>
              </a:rPr>
              <a:t>- Implications for water cycle </a:t>
            </a:r>
            <a:r>
              <a:rPr lang="en-GB" sz="1600" dirty="0">
                <a:solidFill>
                  <a:schemeClr val="tx2"/>
                </a:solidFill>
                <a:latin typeface="+mn-lt"/>
              </a:rPr>
              <a:t>e.g. </a:t>
            </a:r>
            <a:r>
              <a:rPr lang="en-GB" sz="1600" dirty="0">
                <a:solidFill>
                  <a:schemeClr val="tx2"/>
                </a:solidFill>
                <a:latin typeface="+mn-lt"/>
                <a:hlinkClick r:id="rId5"/>
              </a:rPr>
              <a:t>Wilcox et al. (2020) ACPD</a:t>
            </a:r>
            <a:endParaRPr lang="en-GB" sz="1600" dirty="0">
              <a:solidFill>
                <a:schemeClr val="tx2"/>
              </a:solidFill>
              <a:latin typeface="+mn-lt"/>
            </a:endParaRPr>
          </a:p>
        </p:txBody>
      </p:sp>
    </p:spTree>
    <p:extLst>
      <p:ext uri="{BB962C8B-B14F-4D97-AF65-F5344CB8AC3E}">
        <p14:creationId xmlns:p14="http://schemas.microsoft.com/office/powerpoint/2010/main" val="281101188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46837"/>
          <a:stretch/>
        </p:blipFill>
        <p:spPr>
          <a:xfrm>
            <a:off x="0" y="1124745"/>
            <a:ext cx="6381750" cy="2729368"/>
          </a:xfrm>
          <a:prstGeom prst="rect">
            <a:avLst/>
          </a:prstGeom>
        </p:spPr>
      </p:pic>
      <p:sp>
        <p:nvSpPr>
          <p:cNvPr id="2" name="Title 1"/>
          <p:cNvSpPr>
            <a:spLocks noGrp="1"/>
          </p:cNvSpPr>
          <p:nvPr>
            <p:ph type="title"/>
          </p:nvPr>
        </p:nvSpPr>
        <p:spPr>
          <a:xfrm>
            <a:off x="467544" y="38620"/>
            <a:ext cx="6408710" cy="716222"/>
          </a:xfrm>
        </p:spPr>
        <p:txBody>
          <a:bodyPr>
            <a:noAutofit/>
          </a:bodyPr>
          <a:lstStyle/>
          <a:p>
            <a:pPr algn="l"/>
            <a:r>
              <a:rPr lang="en-GB" sz="2600" dirty="0">
                <a:solidFill>
                  <a:srgbClr val="C00000"/>
                </a:solidFill>
              </a:rPr>
              <a:t>global surface flux estimates</a:t>
            </a:r>
          </a:p>
        </p:txBody>
      </p:sp>
      <p:sp>
        <p:nvSpPr>
          <p:cNvPr id="12" name="Title 1"/>
          <p:cNvSpPr txBox="1">
            <a:spLocks/>
          </p:cNvSpPr>
          <p:nvPr/>
        </p:nvSpPr>
        <p:spPr>
          <a:xfrm>
            <a:off x="255874" y="706267"/>
            <a:ext cx="5944350" cy="522203"/>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dirty="0">
                <a:solidFill>
                  <a:schemeClr val="accent2">
                    <a:lumMod val="50000"/>
                  </a:schemeClr>
                </a:solidFill>
              </a:rPr>
              <a:t>    </a:t>
            </a:r>
            <a:r>
              <a:rPr lang="en-GB" sz="2900" dirty="0"/>
              <a:t>top of atmosphere	  surface </a:t>
            </a:r>
          </a:p>
        </p:txBody>
      </p:sp>
      <p:pic>
        <p:nvPicPr>
          <p:cNvPr id="10" name="Picture 9"/>
          <p:cNvPicPr>
            <a:picLocks noChangeAspect="1"/>
          </p:cNvPicPr>
          <p:nvPr/>
        </p:nvPicPr>
        <p:blipFill>
          <a:blip r:embed="rId4"/>
          <a:stretch>
            <a:fillRect/>
          </a:stretch>
        </p:blipFill>
        <p:spPr>
          <a:xfrm>
            <a:off x="5940152" y="1368875"/>
            <a:ext cx="3188601" cy="2633569"/>
          </a:xfrm>
          <a:prstGeom prst="rect">
            <a:avLst/>
          </a:prstGeom>
        </p:spPr>
      </p:pic>
      <p:sp>
        <p:nvSpPr>
          <p:cNvPr id="13" name="TextBox 12"/>
          <p:cNvSpPr txBox="1"/>
          <p:nvPr/>
        </p:nvSpPr>
        <p:spPr>
          <a:xfrm>
            <a:off x="474975" y="3916795"/>
            <a:ext cx="7268454" cy="400110"/>
          </a:xfrm>
          <a:prstGeom prst="rect">
            <a:avLst/>
          </a:prstGeom>
          <a:noFill/>
        </p:spPr>
        <p:txBody>
          <a:bodyPr wrap="square" rtlCol="0">
            <a:spAutoFit/>
          </a:bodyPr>
          <a:lstStyle/>
          <a:p>
            <a:pPr algn="l"/>
            <a:r>
              <a:rPr lang="en-GB" sz="2000" dirty="0">
                <a:solidFill>
                  <a:srgbClr val="000000"/>
                </a:solidFill>
                <a:latin typeface="+mn-lt"/>
                <a:hlinkClick r:id="rId5"/>
              </a:rPr>
              <a:t>Liu et al. (2017) JGR</a:t>
            </a:r>
            <a:r>
              <a:rPr lang="en-GB" sz="2000" dirty="0">
                <a:solidFill>
                  <a:srgbClr val="000000"/>
                </a:solidFill>
                <a:latin typeface="+mn-lt"/>
              </a:rPr>
              <a:t> Data: </a:t>
            </a:r>
            <a:r>
              <a:rPr lang="en-GB" u="sng" dirty="0">
                <a:latin typeface="+mn-lt"/>
                <a:hlinkClick r:id="rId6"/>
              </a:rPr>
              <a:t>http://dx.doi.org/10.17864/1947.111</a:t>
            </a:r>
            <a:endParaRPr lang="en-GB" dirty="0">
              <a:solidFill>
                <a:srgbClr val="000000"/>
              </a:solidFill>
              <a:latin typeface="+mn-lt"/>
            </a:endParaRPr>
          </a:p>
        </p:txBody>
      </p:sp>
      <p:pic>
        <p:nvPicPr>
          <p:cNvPr id="11" name="Picture 10"/>
          <p:cNvPicPr>
            <a:picLocks noChangeAspect="1"/>
          </p:cNvPicPr>
          <p:nvPr/>
        </p:nvPicPr>
        <p:blipFill rotWithShape="1">
          <a:blip r:embed="rId7"/>
          <a:srcRect t="22397" b="12934"/>
          <a:stretch/>
        </p:blipFill>
        <p:spPr>
          <a:xfrm>
            <a:off x="6837908" y="2974814"/>
            <a:ext cx="1357531" cy="360040"/>
          </a:xfrm>
          <a:prstGeom prst="rect">
            <a:avLst/>
          </a:prstGeom>
          <a:effectLst>
            <a:glow rad="127000">
              <a:schemeClr val="accent3"/>
            </a:glow>
          </a:effectLst>
        </p:spPr>
      </p:pic>
      <p:sp>
        <p:nvSpPr>
          <p:cNvPr id="4" name="TextBox 3"/>
          <p:cNvSpPr txBox="1"/>
          <p:nvPr/>
        </p:nvSpPr>
        <p:spPr>
          <a:xfrm>
            <a:off x="6814869" y="1340768"/>
            <a:ext cx="1357531" cy="1600438"/>
          </a:xfrm>
          <a:prstGeom prst="rect">
            <a:avLst/>
          </a:prstGeom>
          <a:noFill/>
        </p:spPr>
        <p:txBody>
          <a:bodyPr wrap="square" rtlCol="0">
            <a:spAutoFit/>
          </a:bodyPr>
          <a:lstStyle/>
          <a:p>
            <a:r>
              <a:rPr lang="en-GB" dirty="0">
                <a:solidFill>
                  <a:schemeClr val="accent1">
                    <a:lumMod val="50000"/>
                  </a:schemeClr>
                </a:solidFill>
              </a:rPr>
              <a:t>ERBS </a:t>
            </a:r>
            <a:r>
              <a:rPr lang="en-GB" dirty="0">
                <a:solidFill>
                  <a:srgbClr val="FF0000"/>
                </a:solidFill>
              </a:rPr>
              <a:t>CERES</a:t>
            </a:r>
          </a:p>
          <a:p>
            <a:endParaRPr lang="en-GB" dirty="0">
              <a:solidFill>
                <a:srgbClr val="FF0000"/>
              </a:solidFill>
            </a:endParaRPr>
          </a:p>
          <a:p>
            <a:endParaRPr lang="en-GB" dirty="0">
              <a:solidFill>
                <a:srgbClr val="FF0000"/>
              </a:solidFill>
            </a:endParaRPr>
          </a:p>
          <a:p>
            <a:endParaRPr lang="en-GB" sz="800" dirty="0">
              <a:solidFill>
                <a:srgbClr val="FF0000"/>
              </a:solidFill>
            </a:endParaRPr>
          </a:p>
          <a:p>
            <a:r>
              <a:rPr lang="en-GB" dirty="0">
                <a:solidFill>
                  <a:srgbClr val="00B050"/>
                </a:solidFill>
              </a:rPr>
              <a:t>reanalyses</a:t>
            </a:r>
          </a:p>
        </p:txBody>
      </p:sp>
      <p:sp>
        <p:nvSpPr>
          <p:cNvPr id="5" name="Content Placeholder 4">
            <a:extLst>
              <a:ext uri="{FF2B5EF4-FFF2-40B4-BE49-F238E27FC236}">
                <a16:creationId xmlns:a16="http://schemas.microsoft.com/office/drawing/2014/main" id="{3EF68D0D-E25C-49CB-9821-1122A3126F0E}"/>
              </a:ext>
            </a:extLst>
          </p:cNvPr>
          <p:cNvSpPr>
            <a:spLocks noGrp="1"/>
          </p:cNvSpPr>
          <p:nvPr>
            <p:ph idx="1"/>
          </p:nvPr>
        </p:nvSpPr>
        <p:spPr>
          <a:xfrm>
            <a:off x="424800" y="4547144"/>
            <a:ext cx="8280000" cy="1854889"/>
          </a:xfrm>
        </p:spPr>
        <p:txBody>
          <a:bodyPr/>
          <a:lstStyle/>
          <a:p>
            <a:r>
              <a:rPr lang="en-GB" sz="1800" dirty="0">
                <a:latin typeface="Calibri" panose="020F0502020204030204" pitchFamily="34" charset="0"/>
                <a:cs typeface="Calibri" panose="020F0502020204030204" pitchFamily="34" charset="0"/>
              </a:rPr>
              <a:t>Evaluation of models, reanalyses, satellite products e.g. </a:t>
            </a:r>
            <a:r>
              <a:rPr lang="en-GB" sz="1800" dirty="0">
                <a:latin typeface="Calibri" panose="020F0502020204030204" pitchFamily="34" charset="0"/>
                <a:cs typeface="Calibri" panose="020F0502020204030204" pitchFamily="34" charset="0"/>
                <a:hlinkClick r:id="rId8"/>
              </a:rPr>
              <a:t>Williams et al. (2018) </a:t>
            </a:r>
            <a:r>
              <a:rPr lang="en-GB" sz="1800" i="1" dirty="0">
                <a:latin typeface="Calibri" panose="020F0502020204030204" pitchFamily="34" charset="0"/>
                <a:cs typeface="Calibri" panose="020F0502020204030204" pitchFamily="34" charset="0"/>
                <a:hlinkClick r:id="rId8"/>
              </a:rPr>
              <a:t>JAMES</a:t>
            </a:r>
            <a:r>
              <a:rPr lang="en-GB" sz="1800" dirty="0">
                <a:latin typeface="Calibri" panose="020F0502020204030204" pitchFamily="34" charset="0"/>
                <a:cs typeface="Calibri" panose="020F0502020204030204" pitchFamily="34" charset="0"/>
              </a:rPr>
              <a:t>; </a:t>
            </a:r>
            <a:r>
              <a:rPr lang="en-GB" sz="1800" dirty="0">
                <a:latin typeface="Calibri" panose="020F0502020204030204" pitchFamily="34" charset="0"/>
                <a:cs typeface="Calibri" panose="020F0502020204030204" pitchFamily="34" charset="0"/>
                <a:hlinkClick r:id="rId9"/>
              </a:rPr>
              <a:t>Wittenberg et al. (2018) </a:t>
            </a:r>
            <a:r>
              <a:rPr lang="en-GB" sz="1800" i="1" dirty="0">
                <a:latin typeface="Calibri" panose="020F0502020204030204" pitchFamily="34" charset="0"/>
                <a:cs typeface="Calibri" panose="020F0502020204030204" pitchFamily="34" charset="0"/>
                <a:hlinkClick r:id="rId9"/>
              </a:rPr>
              <a:t>JAMES</a:t>
            </a:r>
            <a:r>
              <a:rPr lang="en-GB" sz="1800" dirty="0">
                <a:latin typeface="Calibri" panose="020F0502020204030204" pitchFamily="34" charset="0"/>
                <a:cs typeface="Calibri" panose="020F0502020204030204" pitchFamily="34" charset="0"/>
                <a:hlinkClick r:id="rId9"/>
              </a:rPr>
              <a:t> </a:t>
            </a:r>
            <a:r>
              <a:rPr lang="en-GB" sz="1800" dirty="0">
                <a:latin typeface="Calibri" panose="020F0502020204030204" pitchFamily="34" charset="0"/>
                <a:cs typeface="Calibri" panose="020F0502020204030204" pitchFamily="34" charset="0"/>
              </a:rPr>
              <a:t>; </a:t>
            </a:r>
            <a:r>
              <a:rPr lang="en-GB" sz="1800" dirty="0">
                <a:latin typeface="Calibri" panose="020F0502020204030204" pitchFamily="34" charset="0"/>
                <a:cs typeface="Calibri" panose="020F0502020204030204" pitchFamily="34" charset="0"/>
                <a:hlinkClick r:id="rId10"/>
              </a:rPr>
              <a:t>Roberts et al. (2018) </a:t>
            </a:r>
            <a:r>
              <a:rPr lang="en-GB" sz="1800" i="1" dirty="0">
                <a:latin typeface="Calibri" panose="020F0502020204030204" pitchFamily="34" charset="0"/>
                <a:cs typeface="Calibri" panose="020F0502020204030204" pitchFamily="34" charset="0"/>
                <a:hlinkClick r:id="rId10"/>
              </a:rPr>
              <a:t>GMD</a:t>
            </a:r>
            <a:r>
              <a:rPr lang="en-GB" sz="1800" dirty="0">
                <a:latin typeface="Calibri" panose="020F0502020204030204" pitchFamily="34" charset="0"/>
                <a:cs typeface="Calibri" panose="020F0502020204030204" pitchFamily="34" charset="0"/>
              </a:rPr>
              <a:t>; </a:t>
            </a:r>
            <a:r>
              <a:rPr lang="en-GB" sz="1800" dirty="0">
                <a:latin typeface="Calibri" panose="020F0502020204030204" pitchFamily="34" charset="0"/>
                <a:cs typeface="Calibri" panose="020F0502020204030204" pitchFamily="34" charset="0"/>
                <a:hlinkClick r:id="rId11"/>
              </a:rPr>
              <a:t>Sus et al. (2018) </a:t>
            </a:r>
            <a:r>
              <a:rPr lang="en-GB" sz="1800" i="1" dirty="0">
                <a:latin typeface="Calibri" panose="020F0502020204030204" pitchFamily="34" charset="0"/>
                <a:cs typeface="Calibri" panose="020F0502020204030204" pitchFamily="34" charset="0"/>
                <a:hlinkClick r:id="rId11"/>
              </a:rPr>
              <a:t>AMT</a:t>
            </a:r>
            <a:r>
              <a:rPr lang="en-GB" sz="1800" dirty="0">
                <a:latin typeface="Calibri" panose="020F0502020204030204" pitchFamily="34" charset="0"/>
                <a:cs typeface="Calibri" panose="020F0502020204030204" pitchFamily="34" charset="0"/>
              </a:rPr>
              <a:t>, </a:t>
            </a:r>
            <a:r>
              <a:rPr lang="en-GB" sz="1800" dirty="0" err="1">
                <a:latin typeface="Calibri" panose="020F0502020204030204" pitchFamily="34" charset="0"/>
                <a:cs typeface="Calibri" panose="020F0502020204030204" pitchFamily="34" charset="0"/>
              </a:rPr>
              <a:t>etc</a:t>
            </a:r>
            <a:endParaRPr lang="en-GB" sz="1800"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Southern Ocean biases: </a:t>
            </a:r>
            <a:r>
              <a:rPr lang="en-GB" sz="1800" dirty="0" err="1">
                <a:latin typeface="Calibri" panose="020F0502020204030204" pitchFamily="34" charset="0"/>
                <a:cs typeface="Calibri" panose="020F0502020204030204" pitchFamily="34" charset="0"/>
                <a:hlinkClick r:id="rId12"/>
              </a:rPr>
              <a:t>Hyder</a:t>
            </a:r>
            <a:r>
              <a:rPr lang="en-GB" sz="1800" dirty="0">
                <a:latin typeface="Calibri" panose="020F0502020204030204" pitchFamily="34" charset="0"/>
                <a:cs typeface="Calibri" panose="020F0502020204030204" pitchFamily="34" charset="0"/>
                <a:hlinkClick r:id="rId12"/>
              </a:rPr>
              <a:t> et al. (2018) </a:t>
            </a:r>
            <a:r>
              <a:rPr lang="en-GB" sz="1800" i="1" dirty="0">
                <a:latin typeface="Calibri" panose="020F0502020204030204" pitchFamily="34" charset="0"/>
                <a:cs typeface="Calibri" panose="020F0502020204030204" pitchFamily="34" charset="0"/>
                <a:hlinkClick r:id="rId12"/>
              </a:rPr>
              <a:t>Nature Comms</a:t>
            </a:r>
            <a:endParaRPr lang="en-GB" sz="1800"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Volcanic radiative responses: </a:t>
            </a:r>
            <a:r>
              <a:rPr lang="en-GB" sz="1800" dirty="0">
                <a:latin typeface="Calibri" panose="020F0502020204030204" pitchFamily="34" charset="0"/>
                <a:cs typeface="Calibri" panose="020F0502020204030204" pitchFamily="34" charset="0"/>
                <a:hlinkClick r:id="rId13"/>
              </a:rPr>
              <a:t>Schmidt et al. (2018) JGR</a:t>
            </a:r>
            <a:r>
              <a:rPr lang="en-GB" sz="1800" dirty="0">
                <a:latin typeface="Calibri" panose="020F0502020204030204" pitchFamily="34" charset="0"/>
                <a:cs typeface="Calibri" panose="020F0502020204030204" pitchFamily="34" charset="0"/>
              </a:rPr>
              <a:t> </a:t>
            </a:r>
          </a:p>
          <a:p>
            <a:r>
              <a:rPr lang="en-GB" sz="1800" dirty="0">
                <a:latin typeface="Calibri" panose="020F0502020204030204" pitchFamily="34" charset="0"/>
                <a:cs typeface="Calibri" panose="020F0502020204030204" pitchFamily="34" charset="0"/>
              </a:rPr>
              <a:t>North Atlantic Heat transports: </a:t>
            </a:r>
            <a:r>
              <a:rPr lang="en-GB" sz="1800" dirty="0">
                <a:latin typeface="Calibri" panose="020F0502020204030204" pitchFamily="34" charset="0"/>
                <a:cs typeface="Calibri" panose="020F0502020204030204" pitchFamily="34" charset="0"/>
                <a:hlinkClick r:id="rId14"/>
              </a:rPr>
              <a:t>Brydon et al. (2020) J. </a:t>
            </a:r>
            <a:r>
              <a:rPr lang="en-GB" sz="1800" dirty="0" err="1">
                <a:latin typeface="Calibri" panose="020F0502020204030204" pitchFamily="34" charset="0"/>
                <a:cs typeface="Calibri" panose="020F0502020204030204" pitchFamily="34" charset="0"/>
                <a:hlinkClick r:id="rId14"/>
              </a:rPr>
              <a:t>Clim</a:t>
            </a:r>
            <a:r>
              <a:rPr lang="en-GB" sz="1800" dirty="0">
                <a:latin typeface="Calibri" panose="020F0502020204030204" pitchFamily="34" charset="0"/>
                <a:cs typeface="Calibri" panose="020F0502020204030204" pitchFamily="34" charset="0"/>
              </a:rPr>
              <a:t> </a:t>
            </a:r>
          </a:p>
          <a:p>
            <a:r>
              <a:rPr lang="en-GB" sz="1800" dirty="0">
                <a:latin typeface="Calibri" panose="020F0502020204030204" pitchFamily="34" charset="0"/>
                <a:cs typeface="Calibri" panose="020F0502020204030204" pitchFamily="34" charset="0"/>
              </a:rPr>
              <a:t>Aerosol effects on energy budget: </a:t>
            </a:r>
            <a:r>
              <a:rPr lang="en-GB" sz="1800" dirty="0">
                <a:latin typeface="Calibri" panose="020F0502020204030204" pitchFamily="34" charset="0"/>
                <a:cs typeface="Calibri" panose="020F0502020204030204" pitchFamily="34" charset="0"/>
                <a:hlinkClick r:id="rId15"/>
              </a:rPr>
              <a:t>Schwarz et al. 2020 Nature </a:t>
            </a:r>
            <a:r>
              <a:rPr lang="en-GB" sz="1800" dirty="0" err="1">
                <a:latin typeface="Calibri" panose="020F0502020204030204" pitchFamily="34" charset="0"/>
                <a:cs typeface="Calibri" panose="020F0502020204030204" pitchFamily="34" charset="0"/>
                <a:hlinkClick r:id="rId15"/>
              </a:rPr>
              <a:t>Geosci</a:t>
            </a:r>
            <a:r>
              <a:rPr lang="en-GB" sz="1800" dirty="0">
                <a:latin typeface="Calibri" panose="020F0502020204030204" pitchFamily="34" charset="0"/>
                <a:cs typeface="Calibri" panose="020F0502020204030204" pitchFamily="34" charset="0"/>
                <a:hlinkClick r:id="rId15"/>
              </a:rPr>
              <a:t>.</a:t>
            </a:r>
            <a:r>
              <a:rPr lang="en-GB" sz="18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5838684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8</a:t>
            </a:fld>
            <a:endParaRPr lang="en-GB" altLang="en-US">
              <a:solidFill>
                <a:srgbClr val="50535A"/>
              </a:solidFill>
            </a:endParaRPr>
          </a:p>
        </p:txBody>
      </p:sp>
      <p:sp>
        <p:nvSpPr>
          <p:cNvPr id="8" name="Title 1"/>
          <p:cNvSpPr txBox="1">
            <a:spLocks/>
          </p:cNvSpPr>
          <p:nvPr/>
        </p:nvSpPr>
        <p:spPr bwMode="auto">
          <a:xfrm>
            <a:off x="539552" y="368752"/>
            <a:ext cx="5988786"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a:lstStyle>
          <a:p>
            <a:r>
              <a:rPr lang="en-GB" sz="2800" kern="0" dirty="0"/>
              <a:t>Hemispheric Asymmetry </a:t>
            </a:r>
          </a:p>
          <a:p>
            <a:r>
              <a:rPr lang="en-GB" sz="2800" kern="0" dirty="0"/>
              <a:t>In EARTH’S Energy Budget</a:t>
            </a:r>
          </a:p>
        </p:txBody>
      </p:sp>
      <p:sp>
        <p:nvSpPr>
          <p:cNvPr id="10" name="Content Placeholder 2"/>
          <p:cNvSpPr>
            <a:spLocks noGrp="1"/>
          </p:cNvSpPr>
          <p:nvPr>
            <p:ph idx="1"/>
          </p:nvPr>
        </p:nvSpPr>
        <p:spPr>
          <a:xfrm>
            <a:off x="539551" y="1556875"/>
            <a:ext cx="8165249" cy="2172307"/>
          </a:xfrm>
          <a:solidFill>
            <a:schemeClr val="bg1"/>
          </a:solidFill>
        </p:spPr>
        <p:txBody>
          <a:bodyPr/>
          <a:lstStyle/>
          <a:p>
            <a:pPr>
              <a:buFont typeface="Arial" panose="020B0604020202020204" pitchFamily="34" charset="0"/>
              <a:buChar char="•"/>
            </a:pPr>
            <a:r>
              <a:rPr lang="en-GB" sz="1800" dirty="0"/>
              <a:t>Mean position of the tropical rainy belt in northern hemisphere determined by northward energy transport by ocean e.g. </a:t>
            </a:r>
            <a:r>
              <a:rPr lang="fr-FR" sz="1800" dirty="0">
                <a:solidFill>
                  <a:srgbClr val="5B8826"/>
                </a:solidFill>
                <a:hlinkClick r:id="rId2"/>
              </a:rPr>
              <a:t>Frierson et al. (2013) Nature </a:t>
            </a:r>
            <a:r>
              <a:rPr lang="fr-FR" sz="1800" dirty="0" err="1">
                <a:solidFill>
                  <a:srgbClr val="5B8826"/>
                </a:solidFill>
                <a:hlinkClick r:id="rId2"/>
              </a:rPr>
              <a:t>Geosci</a:t>
            </a:r>
            <a:endParaRPr lang="fr-FR" sz="1800" dirty="0">
              <a:solidFill>
                <a:srgbClr val="5B8826"/>
              </a:solidFill>
            </a:endParaRPr>
          </a:p>
          <a:p>
            <a:pPr>
              <a:buFont typeface="Arial" panose="020B0604020202020204" pitchFamily="34" charset="0"/>
              <a:buChar char="•"/>
            </a:pPr>
            <a:endParaRPr lang="fr-FR" sz="1800" dirty="0">
              <a:solidFill>
                <a:srgbClr val="5B8826"/>
              </a:solidFill>
            </a:endParaRPr>
          </a:p>
        </p:txBody>
      </p:sp>
      <p:pic>
        <p:nvPicPr>
          <p:cNvPr id="3" name="Picture 2"/>
          <p:cNvPicPr>
            <a:picLocks noChangeAspect="1"/>
          </p:cNvPicPr>
          <p:nvPr/>
        </p:nvPicPr>
        <p:blipFill rotWithShape="1">
          <a:blip r:embed="rId3"/>
          <a:srcRect t="4020"/>
          <a:stretch/>
        </p:blipFill>
        <p:spPr>
          <a:xfrm>
            <a:off x="539552" y="2564904"/>
            <a:ext cx="4904007" cy="3438185"/>
          </a:xfrm>
          <a:prstGeom prst="rect">
            <a:avLst/>
          </a:prstGeom>
        </p:spPr>
      </p:pic>
      <p:sp>
        <p:nvSpPr>
          <p:cNvPr id="2" name="Rectangle 1"/>
          <p:cNvSpPr/>
          <p:nvPr/>
        </p:nvSpPr>
        <p:spPr>
          <a:xfrm>
            <a:off x="5478956" y="2780928"/>
            <a:ext cx="3412721" cy="3139321"/>
          </a:xfrm>
          <a:prstGeom prst="rect">
            <a:avLst/>
          </a:prstGeom>
        </p:spPr>
        <p:txBody>
          <a:bodyPr wrap="square">
            <a:spAutoFit/>
          </a:bodyPr>
          <a:lstStyle/>
          <a:p>
            <a:pPr marL="0" indent="0">
              <a:buNone/>
            </a:pPr>
            <a:r>
              <a:rPr lang="en-GB" dirty="0">
                <a:sym typeface="Wingdings" panose="05000000000000000000" pitchFamily="2" charset="2"/>
              </a:rPr>
              <a:t>Important to quantify hemispheric energy budget:</a:t>
            </a:r>
          </a:p>
          <a:p>
            <a:pPr marL="0" indent="0">
              <a:buNone/>
            </a:pPr>
            <a:endParaRPr lang="en-GB" dirty="0">
              <a:sym typeface="Wingdings" panose="05000000000000000000" pitchFamily="2" charset="2"/>
            </a:endParaRPr>
          </a:p>
          <a:p>
            <a:pPr marL="0" indent="0">
              <a:buNone/>
            </a:pPr>
            <a:r>
              <a:rPr lang="en-GB" dirty="0">
                <a:latin typeface="+mn-lt"/>
                <a:sym typeface="Wingdings" panose="05000000000000000000" pitchFamily="2" charset="2"/>
              </a:rPr>
              <a:t> </a:t>
            </a:r>
            <a:r>
              <a:rPr lang="en-GB" dirty="0">
                <a:latin typeface="+mn-lt"/>
              </a:rPr>
              <a:t>Inferred 2006-2013 cross equatorial energy flux (updated from </a:t>
            </a:r>
            <a:r>
              <a:rPr lang="en-GB" dirty="0">
                <a:latin typeface="+mn-lt"/>
                <a:hlinkClick r:id="rId4"/>
              </a:rPr>
              <a:t>Liu et al. 2017 </a:t>
            </a:r>
            <a:r>
              <a:rPr lang="en-GB" dirty="0">
                <a:latin typeface="+mn-lt"/>
              </a:rPr>
              <a:t>&amp; </a:t>
            </a:r>
            <a:r>
              <a:rPr lang="en-GB" dirty="0">
                <a:latin typeface="+mn-lt"/>
                <a:hlinkClick r:id="rId5"/>
              </a:rPr>
              <a:t>Loeb et al. (2015) </a:t>
            </a:r>
            <a:r>
              <a:rPr lang="en-GB" dirty="0" err="1">
                <a:latin typeface="+mn-lt"/>
                <a:hlinkClick r:id="rId5"/>
              </a:rPr>
              <a:t>Clim</a:t>
            </a:r>
            <a:r>
              <a:rPr lang="en-GB" dirty="0">
                <a:latin typeface="+mn-lt"/>
                <a:hlinkClick r:id="rId5"/>
              </a:rPr>
              <a:t>. </a:t>
            </a:r>
            <a:r>
              <a:rPr lang="en-GB" dirty="0" err="1">
                <a:latin typeface="+mn-lt"/>
                <a:hlinkClick r:id="rId5"/>
              </a:rPr>
              <a:t>Dyn</a:t>
            </a:r>
            <a:r>
              <a:rPr lang="en-GB" dirty="0">
                <a:latin typeface="+mn-lt"/>
                <a:hlinkClick r:id="rId5"/>
              </a:rPr>
              <a:t> </a:t>
            </a:r>
            <a:r>
              <a:rPr lang="en-GB" dirty="0">
                <a:latin typeface="+mn-lt"/>
              </a:rPr>
              <a:t>using ocean heating from </a:t>
            </a:r>
            <a:r>
              <a:rPr lang="en-GB" dirty="0" err="1">
                <a:latin typeface="+mn-lt"/>
                <a:hlinkClick r:id="rId6"/>
              </a:rPr>
              <a:t>Roemmich</a:t>
            </a:r>
            <a:r>
              <a:rPr lang="en-GB" dirty="0">
                <a:latin typeface="+mn-lt"/>
                <a:hlinkClick r:id="rId6"/>
              </a:rPr>
              <a:t> et al. (2015) Nature </a:t>
            </a:r>
            <a:r>
              <a:rPr lang="en-GB" dirty="0" err="1">
                <a:latin typeface="+mn-lt"/>
                <a:hlinkClick r:id="rId6"/>
              </a:rPr>
              <a:t>Clim</a:t>
            </a:r>
            <a:r>
              <a:rPr lang="en-GB" dirty="0">
                <a:latin typeface="+mn-lt"/>
              </a:rPr>
              <a:t>, </a:t>
            </a:r>
            <a:r>
              <a:rPr lang="en-GB" dirty="0">
                <a:latin typeface="+mn-lt"/>
                <a:hlinkClick r:id="rId7"/>
              </a:rPr>
              <a:t>Desbruyeres et al. (2016) GRL </a:t>
            </a:r>
            <a:r>
              <a:rPr lang="en-GB" dirty="0">
                <a:latin typeface="+mn-lt"/>
              </a:rPr>
              <a:t>or ORAS4 reanalysis) </a:t>
            </a:r>
          </a:p>
        </p:txBody>
      </p:sp>
      <p:pic>
        <p:nvPicPr>
          <p:cNvPr id="15" name="Picture 2" descr="NCEO - National Centre for Earth Observa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8567" y="420469"/>
            <a:ext cx="1586404" cy="4038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7504" y="6052646"/>
            <a:ext cx="2614161" cy="369332"/>
          </a:xfrm>
          <a:prstGeom prst="rect">
            <a:avLst/>
          </a:prstGeom>
          <a:noFill/>
        </p:spPr>
        <p:txBody>
          <a:bodyPr wrap="square" rtlCol="0">
            <a:spAutoFit/>
          </a:bodyPr>
          <a:lstStyle/>
          <a:p>
            <a:r>
              <a:rPr lang="en-GB" dirty="0">
                <a:solidFill>
                  <a:schemeClr val="tx2"/>
                </a:solidFill>
                <a:latin typeface="+mn-lt"/>
              </a:rPr>
              <a:t>Liu et al. in prep</a:t>
            </a:r>
          </a:p>
        </p:txBody>
      </p:sp>
    </p:spTree>
    <p:extLst>
      <p:ext uri="{BB962C8B-B14F-4D97-AF65-F5344CB8AC3E}">
        <p14:creationId xmlns:p14="http://schemas.microsoft.com/office/powerpoint/2010/main" val="3962532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bldLvl="5"/>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03401"/>
            <a:ext cx="8280000" cy="533311"/>
          </a:xfrm>
        </p:spPr>
        <p:txBody>
          <a:bodyPr/>
          <a:lstStyle/>
          <a:p>
            <a:r>
              <a:rPr lang="en-GB" sz="2800" dirty="0"/>
              <a:t>Ocean and land energy budget</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9</a:t>
            </a:fld>
            <a:endParaRPr lang="en-GB" altLang="en-US">
              <a:solidFill>
                <a:srgbClr val="50535A"/>
              </a:solidFill>
            </a:endParaRPr>
          </a:p>
        </p:txBody>
      </p:sp>
      <p:pic>
        <p:nvPicPr>
          <p:cNvPr id="5" name="Picture 4"/>
          <p:cNvPicPr>
            <a:picLocks noChangeAspect="1"/>
          </p:cNvPicPr>
          <p:nvPr/>
        </p:nvPicPr>
        <p:blipFill>
          <a:blip r:embed="rId3"/>
          <a:stretch>
            <a:fillRect/>
          </a:stretch>
        </p:blipFill>
        <p:spPr>
          <a:xfrm>
            <a:off x="323528" y="1234800"/>
            <a:ext cx="6025163" cy="5159745"/>
          </a:xfrm>
          <a:prstGeom prst="rect">
            <a:avLst/>
          </a:prstGeom>
        </p:spPr>
      </p:pic>
      <p:sp>
        <p:nvSpPr>
          <p:cNvPr id="7" name="TextBox 6"/>
          <p:cNvSpPr txBox="1"/>
          <p:nvPr/>
        </p:nvSpPr>
        <p:spPr>
          <a:xfrm>
            <a:off x="683568" y="3802338"/>
            <a:ext cx="1962765" cy="369332"/>
          </a:xfrm>
          <a:prstGeom prst="rect">
            <a:avLst/>
          </a:prstGeom>
          <a:noFill/>
        </p:spPr>
        <p:txBody>
          <a:bodyPr wrap="square" rtlCol="0">
            <a:spAutoFit/>
          </a:bodyPr>
          <a:lstStyle/>
          <a:p>
            <a:r>
              <a:rPr lang="en-GB" dirty="0">
                <a:solidFill>
                  <a:schemeClr val="tx2"/>
                </a:solidFill>
                <a:latin typeface="+mn-lt"/>
              </a:rPr>
              <a:t>Liu et al. in prep</a:t>
            </a:r>
          </a:p>
        </p:txBody>
      </p:sp>
      <p:pic>
        <p:nvPicPr>
          <p:cNvPr id="6" name="图片 4">
            <a:extLst>
              <a:ext uri="{FF2B5EF4-FFF2-40B4-BE49-F238E27FC236}">
                <a16:creationId xmlns:a16="http://schemas.microsoft.com/office/drawing/2014/main" id="{05BC8978-58A5-4131-A592-5D590AB6722E}"/>
              </a:ext>
            </a:extLst>
          </p:cNvPr>
          <p:cNvPicPr/>
          <p:nvPr/>
        </p:nvPicPr>
        <p:blipFill rotWithShape="1">
          <a:blip r:embed="rId4">
            <a:extLst>
              <a:ext uri="{28A0092B-C50C-407E-A947-70E740481C1C}">
                <a14:useLocalDpi xmlns:a14="http://schemas.microsoft.com/office/drawing/2010/main" val="0"/>
              </a:ext>
            </a:extLst>
          </a:blip>
          <a:srcRect b="26628"/>
          <a:stretch/>
        </p:blipFill>
        <p:spPr>
          <a:xfrm>
            <a:off x="107504" y="1148117"/>
            <a:ext cx="6624736" cy="5341195"/>
          </a:xfrm>
          <a:prstGeom prst="rect">
            <a:avLst/>
          </a:prstGeom>
        </p:spPr>
      </p:pic>
    </p:spTree>
    <p:extLst>
      <p:ext uri="{BB962C8B-B14F-4D97-AF65-F5344CB8AC3E}">
        <p14:creationId xmlns:p14="http://schemas.microsoft.com/office/powerpoint/2010/main" val="2088268914"/>
      </p:ext>
    </p:extLst>
  </p:cSld>
  <p:clrMapOvr>
    <a:masterClrMapping/>
  </p:clrMapOvr>
  <p:transition>
    <p:fade/>
  </p:transition>
</p:sld>
</file>

<file path=ppt/theme/theme1.xml><?xml version="1.0" encoding="utf-8"?>
<a:theme xmlns:a="http://schemas.openxmlformats.org/drawingml/2006/main" name="UoR Theme">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oR Theme">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UoR Theme">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UoR Theme">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24046</TotalTime>
  <Words>2049</Words>
  <Application>Microsoft Office PowerPoint</Application>
  <PresentationFormat>On-screen Show (4:3)</PresentationFormat>
  <Paragraphs>200</Paragraphs>
  <Slides>24</Slides>
  <Notes>5</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24</vt:i4>
      </vt:variant>
    </vt:vector>
  </HeadingPairs>
  <TitlesOfParts>
    <vt:vector size="36" baseType="lpstr">
      <vt:lpstr>Arial</vt:lpstr>
      <vt:lpstr>Calibri</vt:lpstr>
      <vt:lpstr>Effra</vt:lpstr>
      <vt:lpstr>Effra Bold</vt:lpstr>
      <vt:lpstr>Effra Heavy</vt:lpstr>
      <vt:lpstr>Effra Light</vt:lpstr>
      <vt:lpstr>Rdg Vesta</vt:lpstr>
      <vt:lpstr>Times New Roman</vt:lpstr>
      <vt:lpstr>UoR Theme</vt:lpstr>
      <vt:lpstr>1_UoR Theme</vt:lpstr>
      <vt:lpstr>2_UoR Theme</vt:lpstr>
      <vt:lpstr>3_UoR Theme</vt:lpstr>
      <vt:lpstr>Changes in Earth’s energy &amp; water cycles</vt:lpstr>
      <vt:lpstr>Current global climate change</vt:lpstr>
      <vt:lpstr>Current global climate change</vt:lpstr>
      <vt:lpstr>CURRENT Energy Budget Changes</vt:lpstr>
      <vt:lpstr>Cloud Feedbacks</vt:lpstr>
      <vt:lpstr>Observed  Changes in  shortwave absorption</vt:lpstr>
      <vt:lpstr>global surface flux estimates</vt:lpstr>
      <vt:lpstr>PowerPoint Presentation</vt:lpstr>
      <vt:lpstr>Ocean and land energy budget</vt:lpstr>
      <vt:lpstr>Computed global meridional  energy transports (30oN, equator, 30oS)</vt:lpstr>
      <vt:lpstr>Atlantic heat transport  AND the cold blob</vt:lpstr>
      <vt:lpstr>Summary</vt:lpstr>
      <vt:lpstr>PowerPoint Presentation</vt:lpstr>
      <vt:lpstr>PowerPoint Presentation</vt:lpstr>
      <vt:lpstr>PowerPoint Presentation</vt:lpstr>
      <vt:lpstr>New global surface flux estimates</vt:lpstr>
      <vt:lpstr>CLIMATE model biases  in SOUTHERN OCEAN Influence Asymmetry</vt:lpstr>
      <vt:lpstr>PowerPoint Presentation</vt:lpstr>
      <vt:lpstr>Conclusions</vt:lpstr>
      <vt:lpstr>PowerPoint Presentation</vt:lpstr>
      <vt:lpstr> How do cloud errors contribute to evolving systematic model biases? </vt:lpstr>
      <vt:lpstr>Do models simulate realistic interannual cloud feedbacks?  Evaluating cloud feedback using satellite data (CERES EBAF)</vt:lpstr>
      <vt:lpstr>PowerPoint Presentation</vt:lpstr>
      <vt:lpstr>PowerPoint Presentation</vt:lpstr>
    </vt:vector>
  </TitlesOfParts>
  <Company>ESSC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SINERGEE</dc:title>
  <dc:creator>Allan and Slingo</dc:creator>
  <cp:lastModifiedBy>Richard Allan</cp:lastModifiedBy>
  <cp:revision>2066</cp:revision>
  <cp:lastPrinted>2015-06-08T13:57:33Z</cp:lastPrinted>
  <dcterms:created xsi:type="dcterms:W3CDTF">2001-08-31T10:10:14Z</dcterms:created>
  <dcterms:modified xsi:type="dcterms:W3CDTF">2020-02-24T09:18:55Z</dcterms:modified>
</cp:coreProperties>
</file>