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5" r:id="rId1"/>
    <p:sldMasterId id="2147483830" r:id="rId2"/>
    <p:sldMasterId id="2147483862" r:id="rId3"/>
    <p:sldMasterId id="2147483883" r:id="rId4"/>
  </p:sldMasterIdLst>
  <p:notesMasterIdLst>
    <p:notesMasterId r:id="rId13"/>
  </p:notesMasterIdLst>
  <p:handoutMasterIdLst>
    <p:handoutMasterId r:id="rId14"/>
  </p:handoutMasterIdLst>
  <p:sldIdLst>
    <p:sldId id="1143" r:id="rId5"/>
    <p:sldId id="1205" r:id="rId6"/>
    <p:sldId id="1187" r:id="rId7"/>
    <p:sldId id="1173" r:id="rId8"/>
    <p:sldId id="1201" r:id="rId9"/>
    <p:sldId id="1202" r:id="rId10"/>
    <p:sldId id="1206" r:id="rId11"/>
    <p:sldId id="1203" r:id="rId12"/>
  </p:sldIdLst>
  <p:sldSz cx="9144000" cy="6858000" type="screen4x3"/>
  <p:notesSz cx="6745288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3B5"/>
    <a:srgbClr val="FF5050"/>
    <a:srgbClr val="DD6AE0"/>
    <a:srgbClr val="FF7C80"/>
    <a:srgbClr val="A46202"/>
    <a:srgbClr val="006699"/>
    <a:srgbClr val="FF0066"/>
    <a:srgbClr val="66FF33"/>
    <a:srgbClr val="99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91" autoAdjust="0"/>
    <p:restoredTop sz="87333" autoAdjust="0"/>
  </p:normalViewPr>
  <p:slideViewPr>
    <p:cSldViewPr>
      <p:cViewPr varScale="1">
        <p:scale>
          <a:sx n="70" d="100"/>
          <a:sy n="70" d="100"/>
        </p:scale>
        <p:origin x="11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D6F5EF-70D5-42F0-8202-762E13637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A4170C-8AB0-46D3-924B-94720B1EC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071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2171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63264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56793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17048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84869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85864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121065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2887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5561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3538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3186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4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baseline="0" dirty="0">
                <a:solidFill>
                  <a:srgbClr val="FFFFFF"/>
                </a:solidFill>
                <a:latin typeface="Rdg Vesta"/>
              </a:rPr>
              <a:t> SE Meeting</a:t>
            </a:r>
            <a:r>
              <a:rPr lang="en-US" kern="0" dirty="0">
                <a:solidFill>
                  <a:srgbClr val="FFFFFF"/>
                </a:solidFill>
                <a:latin typeface="Rdg Vesta"/>
              </a:rPr>
              <a:t>, Reading</a:t>
            </a:r>
            <a:r>
              <a:rPr lang="en-US" kern="0" baseline="0" dirty="0">
                <a:solidFill>
                  <a:srgbClr val="FFFFFF"/>
                </a:solidFill>
                <a:latin typeface="Rdg Vesta"/>
              </a:rPr>
              <a:t> Town Hall</a:t>
            </a:r>
            <a:r>
              <a:rPr lang="en-US" kern="0" dirty="0">
                <a:solidFill>
                  <a:srgbClr val="FFFFFF"/>
                </a:solidFill>
                <a:latin typeface="Rdg Vesta"/>
              </a:rPr>
              <a:t>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9084686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43283216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6003" y="1"/>
            <a:ext cx="1627997" cy="332656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539552" y="5846978"/>
            <a:ext cx="6845228" cy="880967"/>
            <a:chOff x="274693" y="5123435"/>
            <a:chExt cx="7026886" cy="982865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93" y="5123435"/>
              <a:ext cx="1258471" cy="51558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89265" y="5267547"/>
              <a:ext cx="937068" cy="3841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810" y="5206233"/>
              <a:ext cx="1382830" cy="3318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270505" y="5701622"/>
              <a:ext cx="993190" cy="3045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655676" y="5267547"/>
              <a:ext cx="921908" cy="31959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2861265" y="5249293"/>
              <a:ext cx="975188" cy="34131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3603948" y="5701622"/>
              <a:ext cx="1575520" cy="3571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6056" y="5695897"/>
              <a:ext cx="1575523" cy="3571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3164" y="5624418"/>
              <a:ext cx="481881" cy="48188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643" y="5223136"/>
              <a:ext cx="610066" cy="36400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 userDrawn="1"/>
        </p:nvSpPr>
        <p:spPr>
          <a:xfrm>
            <a:off x="1597806" y="27749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Securing Multidisciplinary UndeRstanding and Prediction of Hiatus and Surge events (SMURPHS) </a:t>
            </a:r>
            <a:r>
              <a:rPr lang="en-GB" sz="1400" b="1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http://www.smurphs.leeds.ac.uk/</a:t>
            </a:r>
          </a:p>
          <a:p>
            <a:endParaRPr lang="en-GB" sz="1400" b="1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" y="20174"/>
            <a:ext cx="164377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808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6003" y="1"/>
            <a:ext cx="1627997" cy="332656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539552" y="5846978"/>
            <a:ext cx="6845228" cy="880967"/>
            <a:chOff x="274693" y="5123435"/>
            <a:chExt cx="7026886" cy="982865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93" y="5123435"/>
              <a:ext cx="1258471" cy="51558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89265" y="5267547"/>
              <a:ext cx="937068" cy="3841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810" y="5206233"/>
              <a:ext cx="1382830" cy="3318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270505" y="5701622"/>
              <a:ext cx="993190" cy="3045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655676" y="5267547"/>
              <a:ext cx="921908" cy="31959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2861265" y="5249293"/>
              <a:ext cx="975188" cy="34131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3603948" y="5701622"/>
              <a:ext cx="1575520" cy="3571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6056" y="5695897"/>
              <a:ext cx="1575523" cy="3571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3164" y="5624418"/>
              <a:ext cx="481881" cy="48188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643" y="5223136"/>
              <a:ext cx="610066" cy="36400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 userDrawn="1"/>
        </p:nvSpPr>
        <p:spPr>
          <a:xfrm>
            <a:off x="1597806" y="27749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Securing Multidisciplinary UndeRstanding and Prediction of Hiatus and Surge events (SMURPHS) </a:t>
            </a:r>
            <a:r>
              <a:rPr lang="en-GB" sz="1400" b="1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http://www.smurphs.leeds.ac.uk/</a:t>
            </a:r>
          </a:p>
          <a:p>
            <a:endParaRPr lang="en-GB" sz="1400" b="1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" y="20174"/>
            <a:ext cx="164377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4582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75800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0096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1863111298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3587755023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9178101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2208174482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21955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87393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42832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09502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61741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19239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67789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83944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06335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2151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49462430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966453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55544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92558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51369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28494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7280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2547642096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307989668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69701930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90635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89649133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27097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07618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46578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55849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91497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66301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705009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2062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292548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2107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964308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48464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2976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184492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956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81175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8529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2815771293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594243980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912103191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38403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3793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844530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18010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93077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346986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74381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8657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768307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706760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04955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51679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911080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236790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653678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790256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0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21061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75492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6" r:id="rId20"/>
    <p:sldLayoutId id="2147483677" r:id="rId21"/>
    <p:sldLayoutId id="2147483702" r:id="rId22"/>
    <p:sldLayoutId id="2147483824" r:id="rId23"/>
    <p:sldLayoutId id="2147483825" r:id="rId2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73718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66139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  <p:sldLayoutId id="2147483880" r:id="rId18"/>
    <p:sldLayoutId id="2147483881" r:id="rId19"/>
    <p:sldLayoutId id="2147483882" r:id="rId20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36322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  <p:sldLayoutId id="2147483903" r:id="rId20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umetsat.webex.com/eumetsat/j.php?MTID=mb02ece6a6ac2f0b4a1ca0768add213a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07/s10712-012-9213-z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73/pnas.1722312115" TargetMode="External"/><Relationship Id="rId2" Type="http://schemas.openxmlformats.org/officeDocument/2006/relationships/hyperlink" Target="https://www.earth-syst-dynam.net/8/719/2017/esd-8-719-2017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75/BAMS-D-19-0193.1" TargetMode="External"/><Relationship Id="rId2" Type="http://schemas.openxmlformats.org/officeDocument/2006/relationships/hyperlink" Target="https://doi.org/10.1175/JAMC-D-15-0304.1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limatemonitoring.info/ecvinventor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1C15-00ED-47DB-AF44-7E361D766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800" y="1803258"/>
            <a:ext cx="8280000" cy="401606"/>
          </a:xfrm>
        </p:spPr>
        <p:txBody>
          <a:bodyPr/>
          <a:lstStyle/>
          <a:p>
            <a:r>
              <a:rPr lang="en-GB" sz="2600" b="0" dirty="0" smtClean="0"/>
              <a:t>MOAP Water Vapour Meeting</a:t>
            </a:r>
            <a:r>
              <a:rPr lang="en-GB" sz="2400" b="0" dirty="0" smtClean="0"/>
              <a:t>, Reading 19/02/20</a:t>
            </a:r>
            <a:endParaRPr lang="en-GB" sz="24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A81322-C973-44CE-8149-F243918B94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Richard P. Allan		r.p.allan@reading.ac.uk		</a:t>
            </a:r>
            <a:r>
              <a:rPr lang="en-GB" dirty="0">
                <a:solidFill>
                  <a:schemeClr val="accent5"/>
                </a:solidFill>
              </a:rPr>
              <a:t>@</a:t>
            </a:r>
            <a:r>
              <a:rPr lang="en-GB" dirty="0" err="1" smtClean="0">
                <a:solidFill>
                  <a:schemeClr val="accent5"/>
                </a:solidFill>
              </a:rPr>
              <a:t>rpallanuk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7EC9A-9552-41F6-9088-436C69177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1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7BB28B-E58B-4FE6-85A9-6B815CAF3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12" y="0"/>
            <a:ext cx="3146376" cy="651662"/>
          </a:xfrm>
        </p:spPr>
        <p:txBody>
          <a:bodyPr/>
          <a:lstStyle/>
          <a:p>
            <a:r>
              <a:rPr lang="en-GB" dirty="0"/>
              <a:t>Department of Meteorology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C6D3549-3F28-4B5C-816C-5C523936265B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0" b="59356"/>
          <a:stretch/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NCEO - National Centre for Earth Observation">
            <a:extLst>
              <a:ext uri="{FF2B5EF4-FFF2-40B4-BE49-F238E27FC236}">
                <a16:creationId xmlns:a16="http://schemas.microsoft.com/office/drawing/2014/main" id="{F86FB11A-3D5B-4A60-B0A7-7B21351DC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9" y="5711180"/>
            <a:ext cx="2169965" cy="55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94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Agenda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Attending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Richard Allan, Kate Willett, Rob Chadwick, Tim Trent, Michaela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Hegglin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 remotely: 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Viju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 John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Alan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Vance?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Christoforos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Tsamalis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10:30am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Coffee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11am Introduction – Richard Allan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Talks from Kate Willett,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Viju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John Skype, others…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12:30pm Lunch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1pm – Outcomes: prioritise 1 paper, 1 grant proposal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2pm Close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Meeting number (access code): 144 236 781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Meeting password: 8fZYDBWGy33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Join meeting: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eumetsat.webex.com/eumetsat/j.php?MTID=mb02ece6a6ac2f0b4a1ca0768add213a5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2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29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30711" y="6237312"/>
            <a:ext cx="676275" cy="252000"/>
          </a:xfrm>
        </p:spPr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3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1665874" y="188640"/>
            <a:ext cx="7056784" cy="4968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998422" y="2636912"/>
            <a:ext cx="4860032" cy="338554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 </a:t>
            </a:r>
            <a:r>
              <a:rPr lang="en-GB" sz="1600" dirty="0" err="1"/>
              <a:t>Precip</a:t>
            </a:r>
            <a:r>
              <a:rPr lang="en-GB" sz="1600" dirty="0"/>
              <a:t> (%)      Moisture (%)    Temperature (</a:t>
            </a:r>
            <a:r>
              <a:rPr lang="en-GB" sz="1600" dirty="0" err="1"/>
              <a:t>degC</a:t>
            </a:r>
            <a:r>
              <a:rPr lang="en-GB" sz="1600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932021"/>
            <a:ext cx="14379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Update from </a:t>
            </a:r>
            <a: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Allan et al. (2014) </a:t>
            </a:r>
            <a:r>
              <a:rPr lang="en-GB" sz="1600" u="sng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Surv</a:t>
            </a:r>
            <a: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. </a:t>
            </a:r>
            <a:r>
              <a:rPr lang="en-GB" sz="1600" u="sng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Geophys</a:t>
            </a:r>
            <a:r>
              <a:rPr lang="en-GB" sz="16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.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628369" y="925745"/>
            <a:ext cx="4186670" cy="444352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389895" y="395372"/>
            <a:ext cx="203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accent5"/>
                </a:solidFill>
                <a:latin typeface="Calibri" panose="020F0502020204030204"/>
              </a:rPr>
              <a:t>+0.15 K/decade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610090" y="2625308"/>
            <a:ext cx="4204949" cy="457938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338282" y="2145794"/>
            <a:ext cx="203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accent5"/>
                </a:solidFill>
                <a:latin typeface="Calibri" panose="020F0502020204030204"/>
              </a:rPr>
              <a:t>+1 %/decade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639658" y="4403559"/>
            <a:ext cx="4175381" cy="128627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377744" y="3618658"/>
            <a:ext cx="203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accent5"/>
                </a:solidFill>
                <a:latin typeface="Calibri" panose="020F0502020204030204"/>
              </a:rPr>
              <a:t>+0.3 %/decade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30711" y="285427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+mn-lt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9513" y="5318233"/>
            <a:ext cx="8687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Small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precipitation response so far expected on energetic grounds (cooling from sulphate aerosol and fast adjustments to GHGs and absorbing aerosol)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Allan et al.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2020 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ERA5 captures water vapour changes since mid-1990s but not precipitation since water budget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closed (e.g.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Allan et al. 2014 SG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0" indent="0" algn="l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b="97503"/>
          <a:stretch/>
        </p:blipFill>
        <p:spPr>
          <a:xfrm>
            <a:off x="1665874" y="5132421"/>
            <a:ext cx="7200800" cy="16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97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36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82021"/>
            <a:ext cx="4579247" cy="2371315"/>
          </a:xfrm>
        </p:spPr>
        <p:txBody>
          <a:bodyPr/>
          <a:lstStyle/>
          <a:p>
            <a:r>
              <a:rPr lang="en-GB" dirty="0" err="1"/>
              <a:t>HadISD</a:t>
            </a:r>
            <a:r>
              <a:rPr lang="en-GB" dirty="0"/>
              <a:t> specific and relative humidity trends (</a:t>
            </a:r>
            <a:r>
              <a:rPr lang="en-GB" dirty="0">
                <a:hlinkClick r:id="rId2"/>
              </a:rPr>
              <a:t>Dunn et al. 2017 ESD</a:t>
            </a:r>
            <a:r>
              <a:rPr lang="en-GB" dirty="0"/>
              <a:t>)</a:t>
            </a:r>
          </a:p>
          <a:p>
            <a:r>
              <a:rPr lang="en-GB" dirty="0"/>
              <a:t>Declining RH over land since ~2000.</a:t>
            </a:r>
          </a:p>
          <a:p>
            <a:r>
              <a:rPr lang="en-GB" dirty="0"/>
              <a:t>Not captured by CMIP5 simulations but is when models forced with SST</a:t>
            </a:r>
          </a:p>
          <a:p>
            <a:r>
              <a:rPr lang="en-GB" dirty="0"/>
              <a:t>Explained by land/sea warming contrast: </a:t>
            </a:r>
            <a:r>
              <a:rPr lang="en-GB" sz="1800" dirty="0">
                <a:hlinkClick r:id="rId3"/>
              </a:rPr>
              <a:t>O’Gorman &amp; Byrne (2018) PNAS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4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4704"/>
            <a:ext cx="9144000" cy="3246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7" y="3933056"/>
            <a:ext cx="4112757" cy="26642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10323DB-1C7E-4D1F-A506-D4478AE845B9}"/>
              </a:ext>
            </a:extLst>
          </p:cNvPr>
          <p:cNvSpPr txBox="1">
            <a:spLocks/>
          </p:cNvSpPr>
          <p:nvPr/>
        </p:nvSpPr>
        <p:spPr bwMode="auto">
          <a:xfrm>
            <a:off x="611560" y="211504"/>
            <a:ext cx="7283152" cy="63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2800" kern="0" dirty="0"/>
              <a:t>NEAR </a:t>
            </a:r>
            <a:r>
              <a:rPr lang="en-GB" sz="2800" kern="0" dirty="0" err="1"/>
              <a:t>sURFACE</a:t>
            </a:r>
            <a:r>
              <a:rPr lang="en-GB" sz="2800" kern="0" dirty="0"/>
              <a:t> Humidity Trends</a:t>
            </a:r>
          </a:p>
        </p:txBody>
      </p:sp>
    </p:spTree>
    <p:extLst>
      <p:ext uri="{BB962C8B-B14F-4D97-AF65-F5344CB8AC3E}">
        <p14:creationId xmlns:p14="http://schemas.microsoft.com/office/powerpoint/2010/main" val="905277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66" y="193080"/>
            <a:ext cx="8280000" cy="643632"/>
          </a:xfrm>
        </p:spPr>
        <p:txBody>
          <a:bodyPr/>
          <a:lstStyle/>
          <a:p>
            <a:r>
              <a:rPr lang="en-GB" sz="2600" dirty="0" smtClean="0"/>
              <a:t>Simulated water vapour changes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54" y="4732397"/>
            <a:ext cx="8447666" cy="175691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Low-level water vapour increases around 1%/decade based on SSM/I-ERA5 record </a:t>
            </a:r>
            <a:r>
              <a:rPr lang="en-GB" sz="1800" dirty="0"/>
              <a:t>(see also </a:t>
            </a:r>
            <a:r>
              <a:rPr lang="en-GB" sz="1800" dirty="0">
                <a:hlinkClick r:id="rId2"/>
              </a:rPr>
              <a:t>Schroeder et al. 2016</a:t>
            </a:r>
            <a:r>
              <a:rPr lang="en-GB" sz="1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Mid-upper tropospheric water vapour increases drive powerful amplifying feedback (e.g. </a:t>
            </a:r>
            <a:r>
              <a:rPr lang="en-GB" dirty="0">
                <a:hlinkClick r:id="rId3"/>
              </a:rPr>
              <a:t>John et al. 2019</a:t>
            </a:r>
            <a:r>
              <a:rPr lang="en-GB" dirty="0"/>
              <a:t> in BAMS State of Climate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5</a:t>
            </a:fld>
            <a:endParaRPr lang="en-GB" altLang="en-US">
              <a:solidFill>
                <a:srgbClr val="50535A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632417" y="895848"/>
            <a:ext cx="5240049" cy="3649869"/>
            <a:chOff x="9673" y="10827"/>
            <a:chExt cx="3404" cy="237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90" y="10827"/>
              <a:ext cx="3385" cy="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-18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9" b="2724"/>
            <a:stretch/>
          </p:blipFill>
          <p:spPr bwMode="auto">
            <a:xfrm>
              <a:off x="9673" y="10827"/>
              <a:ext cx="3404" cy="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467544" y="1659490"/>
            <a:ext cx="2513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/>
              <a:t>Right: </a:t>
            </a:r>
            <a:r>
              <a:rPr lang="en-GB" dirty="0"/>
              <a:t>water vapour trends </a:t>
            </a:r>
            <a:r>
              <a:rPr lang="en-GB" dirty="0" smtClean="0"/>
              <a:t>(1980-2014) in </a:t>
            </a:r>
            <a:r>
              <a:rPr lang="en-GB" dirty="0"/>
              <a:t>8 CMIP6 </a:t>
            </a:r>
            <a:r>
              <a:rPr lang="en-GB" dirty="0" err="1" smtClean="0"/>
              <a:t>amip</a:t>
            </a:r>
            <a:r>
              <a:rPr lang="en-GB" dirty="0" smtClean="0"/>
              <a:t> simulations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549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515" y="199617"/>
            <a:ext cx="8280000" cy="622386"/>
          </a:xfrm>
        </p:spPr>
        <p:txBody>
          <a:bodyPr/>
          <a:lstStyle/>
          <a:p>
            <a:r>
              <a:rPr lang="en-GB" sz="2800" dirty="0" smtClean="0"/>
              <a:t>Possible Future analysis?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6</a:t>
            </a:fld>
            <a:endParaRPr lang="en-GB" altLang="en-US">
              <a:solidFill>
                <a:srgbClr val="50535A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7544" y="2420887"/>
            <a:ext cx="8183706" cy="1945843"/>
            <a:chOff x="467544" y="2420887"/>
            <a:chExt cx="8183706" cy="1945843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467544" y="2420887"/>
              <a:ext cx="2793610" cy="1945843"/>
              <a:chOff x="9673" y="10827"/>
              <a:chExt cx="3404" cy="2371"/>
            </a:xfrm>
          </p:grpSpPr>
          <p:sp>
            <p:nvSpPr>
              <p:cNvPr id="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9690" y="10827"/>
                <a:ext cx="3385" cy="2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100000"/>
                        </a14:imgEffect>
                        <a14:imgEffect>
                          <a14:brightnessContrast bright="-18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9" b="2724"/>
              <a:stretch/>
            </p:blipFill>
            <p:spPr bwMode="auto">
              <a:xfrm>
                <a:off x="9673" y="10827"/>
                <a:ext cx="3404" cy="2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7"/>
            <p:cNvGrpSpPr>
              <a:grpSpLocks noChangeAspect="1"/>
            </p:cNvGrpSpPr>
            <p:nvPr/>
          </p:nvGrpSpPr>
          <p:grpSpPr bwMode="auto">
            <a:xfrm>
              <a:off x="3162592" y="2420887"/>
              <a:ext cx="2793610" cy="1945843"/>
              <a:chOff x="9673" y="10827"/>
              <a:chExt cx="3404" cy="2371"/>
            </a:xfrm>
          </p:grpSpPr>
          <p:sp>
            <p:nvSpPr>
              <p:cNvPr id="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9690" y="10827"/>
                <a:ext cx="3385" cy="2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100000"/>
                        </a14:imgEffect>
                        <a14:imgEffect>
                          <a14:brightnessContrast bright="-18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9" b="2724"/>
              <a:stretch/>
            </p:blipFill>
            <p:spPr bwMode="auto">
              <a:xfrm>
                <a:off x="9673" y="10827"/>
                <a:ext cx="3404" cy="2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 bwMode="auto">
            <a:xfrm>
              <a:off x="5857640" y="2420887"/>
              <a:ext cx="2793610" cy="1945843"/>
              <a:chOff x="9673" y="10827"/>
              <a:chExt cx="3404" cy="2371"/>
            </a:xfrm>
          </p:grpSpPr>
          <p:sp>
            <p:nvSpPr>
              <p:cNvPr id="1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9690" y="10827"/>
                <a:ext cx="3385" cy="2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100000"/>
                        </a14:imgEffect>
                        <a14:imgEffect>
                          <a14:brightnessContrast bright="-18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9" b="2724"/>
              <a:stretch/>
            </p:blipFill>
            <p:spPr bwMode="auto">
              <a:xfrm>
                <a:off x="9673" y="10827"/>
                <a:ext cx="3404" cy="2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424800" y="4379357"/>
            <a:ext cx="8183706" cy="1945843"/>
            <a:chOff x="467544" y="2420887"/>
            <a:chExt cx="8183706" cy="1945843"/>
          </a:xfrm>
        </p:grpSpPr>
        <p:grpSp>
          <p:nvGrpSpPr>
            <p:cNvPr id="17" name="Group 16"/>
            <p:cNvGrpSpPr>
              <a:grpSpLocks noChangeAspect="1"/>
            </p:cNvGrpSpPr>
            <p:nvPr/>
          </p:nvGrpSpPr>
          <p:grpSpPr bwMode="auto">
            <a:xfrm>
              <a:off x="467544" y="2420887"/>
              <a:ext cx="2793610" cy="1945843"/>
              <a:chOff x="9673" y="10827"/>
              <a:chExt cx="3404" cy="2371"/>
            </a:xfrm>
          </p:grpSpPr>
          <p:sp>
            <p:nvSpPr>
              <p:cNvPr id="2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9690" y="10827"/>
                <a:ext cx="3385" cy="2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25" name="Picture 5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100000"/>
                        </a14:imgEffect>
                        <a14:imgEffect>
                          <a14:brightnessContrast bright="-18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9" b="2724"/>
              <a:stretch/>
            </p:blipFill>
            <p:spPr bwMode="auto">
              <a:xfrm>
                <a:off x="9673" y="10827"/>
                <a:ext cx="3404" cy="2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roup 17"/>
            <p:cNvGrpSpPr>
              <a:grpSpLocks noChangeAspect="1"/>
            </p:cNvGrpSpPr>
            <p:nvPr/>
          </p:nvGrpSpPr>
          <p:grpSpPr bwMode="auto">
            <a:xfrm>
              <a:off x="3162592" y="2420887"/>
              <a:ext cx="2793610" cy="1945843"/>
              <a:chOff x="9673" y="10827"/>
              <a:chExt cx="3404" cy="2371"/>
            </a:xfrm>
          </p:grpSpPr>
          <p:sp>
            <p:nvSpPr>
              <p:cNvPr id="2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9690" y="10827"/>
                <a:ext cx="3385" cy="2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23" name="Picture 5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100000"/>
                        </a14:imgEffect>
                        <a14:imgEffect>
                          <a14:brightnessContrast bright="-18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9" b="2724"/>
              <a:stretch/>
            </p:blipFill>
            <p:spPr bwMode="auto">
              <a:xfrm>
                <a:off x="9673" y="10827"/>
                <a:ext cx="3404" cy="2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roup 18"/>
            <p:cNvGrpSpPr>
              <a:grpSpLocks noChangeAspect="1"/>
            </p:cNvGrpSpPr>
            <p:nvPr/>
          </p:nvGrpSpPr>
          <p:grpSpPr bwMode="auto">
            <a:xfrm>
              <a:off x="5857640" y="2420887"/>
              <a:ext cx="2793610" cy="1945843"/>
              <a:chOff x="9673" y="10827"/>
              <a:chExt cx="3404" cy="2371"/>
            </a:xfrm>
          </p:grpSpPr>
          <p:sp>
            <p:nvSpPr>
              <p:cNvPr id="2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9690" y="10827"/>
                <a:ext cx="3385" cy="2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100000"/>
                        </a14:imgEffect>
                        <a14:imgEffect>
                          <a14:brightnessContrast bright="-18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9" b="2724"/>
              <a:stretch/>
            </p:blipFill>
            <p:spPr bwMode="auto">
              <a:xfrm>
                <a:off x="9673" y="10827"/>
                <a:ext cx="3404" cy="2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" name="TextBox 25"/>
          <p:cNvSpPr txBox="1"/>
          <p:nvPr/>
        </p:nvSpPr>
        <p:spPr>
          <a:xfrm>
            <a:off x="566106" y="2021527"/>
            <a:ext cx="248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85006" y="2062800"/>
            <a:ext cx="137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78413" y="203598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389852" y="5064090"/>
            <a:ext cx="1224136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endParaRPr lang="en-GB" sz="2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342970" y="3118247"/>
            <a:ext cx="1224136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dq</a:t>
            </a:r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endParaRPr lang="en-GB" sz="2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691680" y="5877272"/>
            <a:ext cx="117976" cy="14401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331640" y="3933056"/>
            <a:ext cx="144016" cy="14401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39952" y="3933056"/>
            <a:ext cx="144016" cy="14401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092280" y="3933056"/>
            <a:ext cx="144016" cy="14401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427984" y="5877272"/>
            <a:ext cx="144016" cy="14401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804248" y="5877272"/>
            <a:ext cx="144016" cy="14401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75656" y="5373216"/>
            <a:ext cx="119730" cy="648072"/>
          </a:xfrm>
          <a:prstGeom prst="rect">
            <a:avLst/>
          </a:prstGeom>
          <a:solidFill>
            <a:srgbClr val="0B33B5">
              <a:alpha val="40000"/>
            </a:srgbClr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346277" y="5356845"/>
            <a:ext cx="180684" cy="648072"/>
          </a:xfrm>
          <a:prstGeom prst="rect">
            <a:avLst/>
          </a:prstGeom>
          <a:solidFill>
            <a:srgbClr val="0B33B5">
              <a:alpha val="40000"/>
            </a:srgbClr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01661" y="5401708"/>
            <a:ext cx="119730" cy="648072"/>
          </a:xfrm>
          <a:prstGeom prst="rect">
            <a:avLst/>
          </a:prstGeom>
          <a:solidFill>
            <a:srgbClr val="0B33B5">
              <a:alpha val="40000"/>
            </a:srgbClr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45039" y="3398375"/>
            <a:ext cx="204240" cy="648072"/>
          </a:xfrm>
          <a:prstGeom prst="rect">
            <a:avLst/>
          </a:prstGeom>
          <a:solidFill>
            <a:srgbClr val="0B33B5">
              <a:alpha val="40000"/>
            </a:srgbClr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68119" y="3437059"/>
            <a:ext cx="119730" cy="648072"/>
          </a:xfrm>
          <a:prstGeom prst="rect">
            <a:avLst/>
          </a:prstGeom>
          <a:solidFill>
            <a:srgbClr val="0B33B5">
              <a:alpha val="40000"/>
            </a:srgbClr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81930" y="3448775"/>
            <a:ext cx="210349" cy="648072"/>
          </a:xfrm>
          <a:prstGeom prst="rect">
            <a:avLst/>
          </a:prstGeom>
          <a:solidFill>
            <a:srgbClr val="0B33B5">
              <a:alpha val="40000"/>
            </a:srgbClr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56150" y="4468239"/>
            <a:ext cx="667403" cy="648072"/>
          </a:xfrm>
          <a:prstGeom prst="rect">
            <a:avLst/>
          </a:prstGeom>
          <a:solidFill>
            <a:schemeClr val="accent2">
              <a:lumMod val="75000"/>
              <a:alpha val="40000"/>
            </a:schemeClr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34167" y="4490027"/>
            <a:ext cx="307895" cy="648072"/>
          </a:xfrm>
          <a:prstGeom prst="rect">
            <a:avLst/>
          </a:prstGeom>
          <a:solidFill>
            <a:schemeClr val="accent2">
              <a:lumMod val="75000"/>
              <a:alpha val="40000"/>
            </a:schemeClr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610566" y="4468239"/>
            <a:ext cx="417959" cy="648072"/>
          </a:xfrm>
          <a:prstGeom prst="rect">
            <a:avLst/>
          </a:prstGeom>
          <a:solidFill>
            <a:schemeClr val="accent2">
              <a:lumMod val="75000"/>
              <a:alpha val="40000"/>
            </a:schemeClr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122615" y="2526988"/>
            <a:ext cx="461548" cy="648072"/>
          </a:xfrm>
          <a:prstGeom prst="rect">
            <a:avLst/>
          </a:prstGeom>
          <a:solidFill>
            <a:schemeClr val="accent2">
              <a:lumMod val="75000"/>
              <a:alpha val="40000"/>
            </a:schemeClr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40142" y="2518130"/>
            <a:ext cx="486658" cy="648072"/>
          </a:xfrm>
          <a:prstGeom prst="rect">
            <a:avLst/>
          </a:prstGeom>
          <a:solidFill>
            <a:schemeClr val="accent2">
              <a:lumMod val="75000"/>
              <a:alpha val="40000"/>
            </a:schemeClr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33549" y="2491231"/>
            <a:ext cx="580697" cy="648072"/>
          </a:xfrm>
          <a:prstGeom prst="rect">
            <a:avLst/>
          </a:prstGeom>
          <a:solidFill>
            <a:schemeClr val="accent2">
              <a:lumMod val="75000"/>
              <a:alpha val="40000"/>
            </a:schemeClr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4800" y="900526"/>
            <a:ext cx="82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+mn-lt"/>
              </a:rPr>
              <a:t>Synthesis plots (different datasets/metrics e.g. HADISDH </a:t>
            </a:r>
            <a:r>
              <a:rPr lang="en-GB" dirty="0" smtClean="0">
                <a:solidFill>
                  <a:schemeClr val="tx2"/>
                </a:solidFill>
              </a:rPr>
              <a:t>q</a:t>
            </a:r>
            <a:r>
              <a:rPr lang="en-GB" baseline="-25000" dirty="0" smtClean="0">
                <a:solidFill>
                  <a:schemeClr val="tx2"/>
                </a:solidFill>
              </a:rPr>
              <a:t>0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, ERA5, AIRS q(p), SSMIS CWV, AMSU-B q(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dUTH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)?, …)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+mn-lt"/>
              </a:rPr>
              <a:t>Global, Tropical vs high 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lat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? Land vs ocean; Trends, sensitivity to 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Ts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. CMIP6 (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hist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amip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) vs 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Obs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, time series, zonal, maps; 1988-present?</a:t>
            </a:r>
          </a:p>
        </p:txBody>
      </p:sp>
    </p:spTree>
    <p:extLst>
      <p:ext uri="{BB962C8B-B14F-4D97-AF65-F5344CB8AC3E}">
        <p14:creationId xmlns:p14="http://schemas.microsoft.com/office/powerpoint/2010/main" val="2600660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18" y="332656"/>
            <a:ext cx="8280000" cy="432048"/>
          </a:xfrm>
        </p:spPr>
        <p:txBody>
          <a:bodyPr/>
          <a:lstStyle/>
          <a:p>
            <a:r>
              <a:rPr lang="en-GB" sz="2400" dirty="0" smtClean="0"/>
              <a:t>Stalled INITIAL </a:t>
            </a:r>
            <a:r>
              <a:rPr lang="en-GB" sz="2400" dirty="0"/>
              <a:t>Work </a:t>
            </a:r>
            <a:r>
              <a:rPr lang="en-GB" sz="2400" dirty="0" smtClean="0"/>
              <a:t>Plan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908720"/>
            <a:ext cx="8280000" cy="526528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CMIP6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(1979-2014) 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have some monthly </a:t>
            </a:r>
            <a:r>
              <a:rPr lang="en-GB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amip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/historical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AIRS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2003-2018)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Viju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get monthly q, (T?)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ERA5 (1979-2018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have some monthly data, need to </a:t>
            </a:r>
            <a:r>
              <a:rPr lang="en-GB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surface q?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029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 T, q, RH (p-level) and </a:t>
            </a:r>
            <a:r>
              <a:rPr lang="en-GB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SSM/I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TCWV (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1988-2019)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Merge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ERA5 &amp; </a:t>
            </a:r>
            <a:r>
              <a:rPr lang="en-GB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regrid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CMSAF data?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HadISDH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(+</a:t>
            </a:r>
            <a:r>
              <a:rPr lang="en-GB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HadCRUH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Merge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ERA5?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UTH (1994-2018 microwave; 1979-? HIRS)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Investigate how to convert to 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q’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proxy using ERA5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on overpasses, make conversion, </a:t>
            </a:r>
            <a:r>
              <a:rPr lang="en-GB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2.5x2.5 mean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(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?ECV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inventory: </a:t>
            </a:r>
            <a:r>
              <a:rPr lang="en-GB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https://climatemonitoring.info/ecvinventory</a:t>
            </a:r>
            <a:r>
              <a:rPr lang="en-GB" sz="16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 with 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AIRS/CMIP6, add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other 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data, monthly, </a:t>
            </a:r>
            <a:r>
              <a:rPr lang="en-GB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deseasonalise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grid point level?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Merge at high resolution, then </a:t>
            </a:r>
            <a:r>
              <a:rPr lang="en-GB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regrid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2.5x2.5 or 1x1 degree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 UTH’ into UTSH’ proxy (investigate uncertainty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?? Merge hi-</a:t>
            </a:r>
            <a:r>
              <a:rPr lang="en-GB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ERA5?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Timeseries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(global, ocean, land) TCWV,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huss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upper trop q?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Maps of trends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of trends and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detrended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regression with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also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dX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dX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Height dependent changes (AIRS/reanalyses) possibly adding indicative symbols for in situ and TCWV changes plus upper tropospheric q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proxy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7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94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53" y="188640"/>
            <a:ext cx="8280000" cy="828000"/>
          </a:xfrm>
        </p:spPr>
        <p:txBody>
          <a:bodyPr/>
          <a:lstStyle/>
          <a:p>
            <a:r>
              <a:rPr lang="en-GB" sz="3200" dirty="0" smtClean="0"/>
              <a:t>Seeking Funding?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412776"/>
            <a:ext cx="8280000" cy="3960000"/>
          </a:xfrm>
        </p:spPr>
        <p:txBody>
          <a:bodyPr/>
          <a:lstStyle/>
          <a:p>
            <a:r>
              <a:rPr lang="en-GB" dirty="0" smtClean="0"/>
              <a:t>Need big issue question, preferably with initial work highlighting this</a:t>
            </a:r>
          </a:p>
          <a:p>
            <a:r>
              <a:rPr lang="en-GB" dirty="0" smtClean="0"/>
              <a:t>E.g. Continental RH changes, model processes &amp; regional precipitation</a:t>
            </a:r>
          </a:p>
          <a:p>
            <a:endParaRPr lang="en-GB" dirty="0"/>
          </a:p>
          <a:p>
            <a:r>
              <a:rPr lang="en-GB" dirty="0" smtClean="0"/>
              <a:t>Do </a:t>
            </a:r>
            <a:r>
              <a:rPr lang="en-GB" dirty="0"/>
              <a:t>models underestimate continental RH decline and if so why?</a:t>
            </a:r>
          </a:p>
          <a:p>
            <a:r>
              <a:rPr lang="en-GB" dirty="0" smtClean="0"/>
              <a:t>How </a:t>
            </a:r>
            <a:r>
              <a:rPr lang="en-GB" dirty="0"/>
              <a:t>is water vapour changing across datasets and throughout the atmosphere (synthesis of surface and satellite data including</a:t>
            </a:r>
          </a:p>
          <a:p>
            <a:pPr lvl="1"/>
            <a:r>
              <a:rPr lang="en-GB" sz="1800" dirty="0" err="1"/>
              <a:t>HadISDH</a:t>
            </a:r>
            <a:r>
              <a:rPr lang="en-GB" sz="1800" dirty="0"/>
              <a:t>, microwave CWV, ?radiosonde, AIRS, microwave UTH, ...)</a:t>
            </a:r>
          </a:p>
          <a:p>
            <a:r>
              <a:rPr lang="en-GB" dirty="0" smtClean="0"/>
              <a:t>What </a:t>
            </a:r>
            <a:r>
              <a:rPr lang="en-GB" dirty="0"/>
              <a:t>are the regional changes in RH and can this help in understanding regional </a:t>
            </a:r>
            <a:r>
              <a:rPr lang="en-GB" dirty="0" err="1"/>
              <a:t>precip</a:t>
            </a:r>
            <a:r>
              <a:rPr lang="en-GB" dirty="0"/>
              <a:t> changes?</a:t>
            </a:r>
          </a:p>
          <a:p>
            <a:r>
              <a:rPr lang="en-GB" dirty="0" smtClean="0"/>
              <a:t>Can </a:t>
            </a:r>
            <a:r>
              <a:rPr lang="en-GB" dirty="0"/>
              <a:t>we improve on regional precipitation projections by more intelligent consideration of model </a:t>
            </a:r>
            <a:r>
              <a:rPr lang="en-GB" dirty="0" smtClean="0"/>
              <a:t>biases (too dry region can’t get much drier)?</a:t>
            </a:r>
            <a:endParaRPr lang="en-GB" dirty="0"/>
          </a:p>
          <a:p>
            <a:r>
              <a:rPr lang="en-GB" dirty="0" smtClean="0"/>
              <a:t>Are </a:t>
            </a:r>
            <a:r>
              <a:rPr lang="en-GB" dirty="0"/>
              <a:t>there hooks we can initiate a NERC proposal/collaboration such as RH decline discrepancy and/or regional changes in RH/P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8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69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24257</TotalTime>
  <Words>710</Words>
  <Application>Microsoft Office PowerPoint</Application>
  <PresentationFormat>On-screen Show (4:3)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AngsanaUPC</vt:lpstr>
      <vt:lpstr>Arial</vt:lpstr>
      <vt:lpstr>Calibri</vt:lpstr>
      <vt:lpstr>Effra</vt:lpstr>
      <vt:lpstr>Effra Bold</vt:lpstr>
      <vt:lpstr>Effra Heavy</vt:lpstr>
      <vt:lpstr>Effra Light</vt:lpstr>
      <vt:lpstr>Rdg Vesta</vt:lpstr>
      <vt:lpstr>Times New Roman</vt:lpstr>
      <vt:lpstr>Wingdings</vt:lpstr>
      <vt:lpstr>UoR Theme</vt:lpstr>
      <vt:lpstr>1_UoR Theme</vt:lpstr>
      <vt:lpstr>2_UoR Theme</vt:lpstr>
      <vt:lpstr>3_UoR Theme</vt:lpstr>
      <vt:lpstr>MOAP Water Vapour Meeting, Reading 19/02/20</vt:lpstr>
      <vt:lpstr>Agenda</vt:lpstr>
      <vt:lpstr>PowerPoint Presentation</vt:lpstr>
      <vt:lpstr>PowerPoint Presentation</vt:lpstr>
      <vt:lpstr>Simulated water vapour changes</vt:lpstr>
      <vt:lpstr>Possible Future analysis?</vt:lpstr>
      <vt:lpstr>Stalled INITIAL Work Plan</vt:lpstr>
      <vt:lpstr>Seeking Funding?</vt:lpstr>
    </vt:vector>
  </TitlesOfParts>
  <Company>ESSC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SINERGEE</dc:title>
  <dc:creator>Allan and Slingo</dc:creator>
  <cp:lastModifiedBy>Richard Allan</cp:lastModifiedBy>
  <cp:revision>2076</cp:revision>
  <cp:lastPrinted>2015-06-08T13:57:33Z</cp:lastPrinted>
  <dcterms:created xsi:type="dcterms:W3CDTF">2001-08-31T10:10:14Z</dcterms:created>
  <dcterms:modified xsi:type="dcterms:W3CDTF">2020-02-19T15:08:22Z</dcterms:modified>
</cp:coreProperties>
</file>