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257" r:id="rId3"/>
    <p:sldId id="262" r:id="rId4"/>
    <p:sldId id="259" r:id="rId5"/>
    <p:sldId id="260" r:id="rId6"/>
    <p:sldId id="261" r:id="rId7"/>
    <p:sldId id="271" r:id="rId8"/>
    <p:sldId id="267" r:id="rId9"/>
    <p:sldId id="263" r:id="rId10"/>
    <p:sldId id="264" r:id="rId11"/>
    <p:sldId id="272" r:id="rId12"/>
    <p:sldId id="273" r:id="rId13"/>
    <p:sldId id="274" r:id="rId14"/>
    <p:sldId id="276" r:id="rId15"/>
    <p:sldId id="265" r:id="rId16"/>
    <p:sldId id="270" r:id="rId17"/>
    <p:sldId id="266" r:id="rId18"/>
    <p:sldId id="268" r:id="rId19"/>
    <p:sldId id="269" r:id="rId20"/>
    <p:sldId id="275" r:id="rId21"/>
    <p:sldId id="25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63272" autoAdjust="0"/>
  </p:normalViewPr>
  <p:slideViewPr>
    <p:cSldViewPr snapToGrid="0">
      <p:cViewPr varScale="1">
        <p:scale>
          <a:sx n="69" d="100"/>
          <a:sy n="69" d="100"/>
        </p:scale>
        <p:origin x="-46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image" Target="../media/image13.wmf"/><Relationship Id="rId7" Type="http://schemas.openxmlformats.org/officeDocument/2006/relationships/image" Target="../media/image17.wmf"/><Relationship Id="rId2" Type="http://schemas.openxmlformats.org/officeDocument/2006/relationships/image" Target="../media/image12.wmf"/><Relationship Id="rId1" Type="http://schemas.openxmlformats.org/officeDocument/2006/relationships/image" Target="../media/image11.wmf"/><Relationship Id="rId6" Type="http://schemas.openxmlformats.org/officeDocument/2006/relationships/image" Target="../media/image16.wmf"/><Relationship Id="rId5" Type="http://schemas.openxmlformats.org/officeDocument/2006/relationships/image" Target="../media/image15.wmf"/><Relationship Id="rId10" Type="http://schemas.openxmlformats.org/officeDocument/2006/relationships/image" Target="../media/image20.wmf"/><Relationship Id="rId4" Type="http://schemas.openxmlformats.org/officeDocument/2006/relationships/image" Target="../media/image14.wmf"/><Relationship Id="rId9" Type="http://schemas.openxmlformats.org/officeDocument/2006/relationships/image" Target="../media/image1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4" Type="http://schemas.openxmlformats.org/officeDocument/2006/relationships/image" Target="../media/image32.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80B867B-F225-412C-B3E1-54FB45CA5754}" type="datetimeFigureOut">
              <a:rPr lang="en-GB" smtClean="0"/>
              <a:t>11/07/2011</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64987D9-1DCD-45F8-9B1A-7D2E7FA0360A}" type="slidenum">
              <a:rPr lang="en-GB" smtClean="0"/>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1A1532-0871-4759-9163-095347D5B666}" type="datetimeFigureOut">
              <a:rPr lang="en-US" smtClean="0"/>
              <a:pPr/>
              <a:t>7/11/2011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3F3BCC-3A46-4135-9CEF-B55F1C8788C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3F3BCC-3A46-4135-9CEF-B55F1C8788C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3F3BCC-3A46-4135-9CEF-B55F1C8788CF}"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3F3BCC-3A46-4135-9CEF-B55F1C8788CF}"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3F3BCC-3A46-4135-9CEF-B55F1C8788CF}"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3F3BCC-3A46-4135-9CEF-B55F1C8788CF}"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3F3BCC-3A46-4135-9CEF-B55F1C8788CF}"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3F3BCC-3A46-4135-9CEF-B55F1C8788CF}"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3F3BCC-3A46-4135-9CEF-B55F1C8788CF}"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3F3BCC-3A46-4135-9CEF-B55F1C8788CF}"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3F3BCC-3A46-4135-9CEF-B55F1C8788CF}"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3F3BCC-3A46-4135-9CEF-B55F1C8788CF}"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3F3BCC-3A46-4135-9CEF-B55F1C8788CF}"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3F3BCC-3A46-4135-9CEF-B55F1C8788CF}"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3F3BCC-3A46-4135-9CEF-B55F1C8788CF}" type="slidenum">
              <a:rPr lang="en-US" smtClean="0"/>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3F3BCC-3A46-4135-9CEF-B55F1C8788CF}"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3F3BCC-3A46-4135-9CEF-B55F1C8788CF}"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E3F3BCC-3A46-4135-9CEF-B55F1C8788CF}"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3F3BCC-3A46-4135-9CEF-B55F1C8788CF}"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3F3BCC-3A46-4135-9CEF-B55F1C8788CF}"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3F3BCC-3A46-4135-9CEF-B55F1C8788CF}"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E3F3BCC-3A46-4135-9CEF-B55F1C8788CF}"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0662F0-6997-4E7D-B229-109B9911C3D1}" type="datetimeFigureOut">
              <a:rPr lang="en-US" smtClean="0"/>
              <a:pPr/>
              <a:t>7/11/2011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A7987-7CE4-45D6-AF62-786198D8DBD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0662F0-6997-4E7D-B229-109B9911C3D1}" type="datetimeFigureOut">
              <a:rPr lang="en-US" smtClean="0"/>
              <a:pPr/>
              <a:t>7/11/2011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A7987-7CE4-45D6-AF62-786198D8DBD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0662F0-6997-4E7D-B229-109B9911C3D1}" type="datetimeFigureOut">
              <a:rPr lang="en-US" smtClean="0"/>
              <a:pPr/>
              <a:t>7/11/2011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A7987-7CE4-45D6-AF62-786198D8DBD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0662F0-6997-4E7D-B229-109B9911C3D1}" type="datetimeFigureOut">
              <a:rPr lang="en-US" smtClean="0"/>
              <a:pPr/>
              <a:t>7/11/2011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A7987-7CE4-45D6-AF62-786198D8DBD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0662F0-6997-4E7D-B229-109B9911C3D1}" type="datetimeFigureOut">
              <a:rPr lang="en-US" smtClean="0"/>
              <a:pPr/>
              <a:t>7/11/2011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1A7987-7CE4-45D6-AF62-786198D8DBD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0662F0-6997-4E7D-B229-109B9911C3D1}" type="datetimeFigureOut">
              <a:rPr lang="en-US" smtClean="0"/>
              <a:pPr/>
              <a:t>7/11/2011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1A7987-7CE4-45D6-AF62-786198D8DBD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0662F0-6997-4E7D-B229-109B9911C3D1}" type="datetimeFigureOut">
              <a:rPr lang="en-US" smtClean="0"/>
              <a:pPr/>
              <a:t>7/11/2011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1A7987-7CE4-45D6-AF62-786198D8DBD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0662F0-6997-4E7D-B229-109B9911C3D1}" type="datetimeFigureOut">
              <a:rPr lang="en-US" smtClean="0"/>
              <a:pPr/>
              <a:t>7/11/2011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1A7987-7CE4-45D6-AF62-786198D8DBDA}" type="slidenum">
              <a:rPr lang="en-US" smtClean="0"/>
              <a:pPr/>
              <a:t>‹#›</a:t>
            </a:fld>
            <a:endParaRPr lang="en-US"/>
          </a:p>
        </p:txBody>
      </p:sp>
      <p:sp>
        <p:nvSpPr>
          <p:cNvPr id="6" name="TextBox 5"/>
          <p:cNvSpPr txBox="1"/>
          <p:nvPr userDrawn="1"/>
        </p:nvSpPr>
        <p:spPr>
          <a:xfrm>
            <a:off x="1356117" y="0"/>
            <a:ext cx="6492483" cy="369332"/>
          </a:xfrm>
          <a:prstGeom prst="rect">
            <a:avLst/>
          </a:prstGeom>
          <a:noFill/>
        </p:spPr>
        <p:txBody>
          <a:bodyPr wrap="none" rtlCol="0">
            <a:spAutoFit/>
          </a:bodyPr>
          <a:lstStyle/>
          <a:p>
            <a:r>
              <a:rPr lang="en-GB" dirty="0" smtClean="0"/>
              <a:t>A</a:t>
            </a:r>
            <a:r>
              <a:rPr lang="en-GB" baseline="0" dirty="0" smtClean="0"/>
              <a:t>    B1    B2    C    D    E    F    G1    G2    G3    H    I    J    K1    K2    K3    L</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0662F0-6997-4E7D-B229-109B9911C3D1}" type="datetimeFigureOut">
              <a:rPr lang="en-US" smtClean="0"/>
              <a:pPr/>
              <a:t>7/11/2011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1A7987-7CE4-45D6-AF62-786198D8DBD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0662F0-6997-4E7D-B229-109B9911C3D1}" type="datetimeFigureOut">
              <a:rPr lang="en-US" smtClean="0"/>
              <a:pPr/>
              <a:t>7/11/2011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1A7987-7CE4-45D6-AF62-786198D8DBD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0662F0-6997-4E7D-B229-109B9911C3D1}" type="datetimeFigureOut">
              <a:rPr lang="en-US" smtClean="0"/>
              <a:pPr/>
              <a:t>7/11/2011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1A7987-7CE4-45D6-AF62-786198D8DBD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0662F0-6997-4E7D-B229-109B9911C3D1}" type="datetimeFigureOut">
              <a:rPr lang="en-US" smtClean="0"/>
              <a:pPr/>
              <a:t>7/11/2011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1A7987-7CE4-45D6-AF62-786198D8DBD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oleObject" Target="../embeddings/oleObject14.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17.bin"/><Relationship Id="rId5" Type="http://schemas.openxmlformats.org/officeDocument/2006/relationships/oleObject" Target="../embeddings/oleObject16.bin"/><Relationship Id="rId4" Type="http://schemas.openxmlformats.org/officeDocument/2006/relationships/oleObject" Target="../embeddings/oleObject15.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oleObject" Target="../embeddings/oleObject20.bin"/><Relationship Id="rId5" Type="http://schemas.openxmlformats.org/officeDocument/2006/relationships/oleObject" Target="../embeddings/oleObject19.bin"/><Relationship Id="rId4" Type="http://schemas.openxmlformats.org/officeDocument/2006/relationships/oleObject" Target="../embeddings/oleObject18.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oleObject" Target="../embeddings/oleObject24.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oleObject" Target="../embeddings/oleObject23.bin"/><Relationship Id="rId5" Type="http://schemas.openxmlformats.org/officeDocument/2006/relationships/oleObject" Target="../embeddings/oleObject22.bin"/><Relationship Id="rId4" Type="http://schemas.openxmlformats.org/officeDocument/2006/relationships/oleObject" Target="../embeddings/oleObject21.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6.xml"/><Relationship Id="rId1" Type="http://schemas.openxmlformats.org/officeDocument/2006/relationships/vmlDrawing" Target="../drawings/vmlDrawing8.vml"/><Relationship Id="rId6" Type="http://schemas.openxmlformats.org/officeDocument/2006/relationships/oleObject" Target="../embeddings/oleObject27.bin"/><Relationship Id="rId5" Type="http://schemas.openxmlformats.org/officeDocument/2006/relationships/oleObject" Target="../embeddings/oleObject26.bin"/><Relationship Id="rId4" Type="http://schemas.openxmlformats.org/officeDocument/2006/relationships/oleObject" Target="../embeddings/oleObject25.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6.xml"/><Relationship Id="rId1" Type="http://schemas.openxmlformats.org/officeDocument/2006/relationships/vmlDrawing" Target="../drawings/vmlDrawing9.vml"/><Relationship Id="rId4" Type="http://schemas.openxmlformats.org/officeDocument/2006/relationships/oleObject" Target="../embeddings/oleObject28.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6.xml"/><Relationship Id="rId1" Type="http://schemas.openxmlformats.org/officeDocument/2006/relationships/vmlDrawing" Target="../drawings/vmlDrawing10.vml"/><Relationship Id="rId6" Type="http://schemas.openxmlformats.org/officeDocument/2006/relationships/image" Target="../media/image39.jpeg"/><Relationship Id="rId5" Type="http://schemas.openxmlformats.org/officeDocument/2006/relationships/image" Target="../media/image38.jpeg"/><Relationship Id="rId4" Type="http://schemas.openxmlformats.org/officeDocument/2006/relationships/oleObject" Target="../embeddings/oleObject29.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6.xml"/><Relationship Id="rId1" Type="http://schemas.openxmlformats.org/officeDocument/2006/relationships/vmlDrawing" Target="../drawings/vmlDrawing11.vml"/><Relationship Id="rId4" Type="http://schemas.openxmlformats.org/officeDocument/2006/relationships/oleObject" Target="../embeddings/oleObject30.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6.xml"/><Relationship Id="rId1" Type="http://schemas.openxmlformats.org/officeDocument/2006/relationships/vmlDrawing" Target="../drawings/vmlDrawing12.vml"/><Relationship Id="rId4" Type="http://schemas.openxmlformats.org/officeDocument/2006/relationships/oleObject" Target="../embeddings/oleObject3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6.xml"/><Relationship Id="rId1" Type="http://schemas.openxmlformats.org/officeDocument/2006/relationships/vmlDrawing" Target="../drawings/vmlDrawing13.vml"/><Relationship Id="rId4" Type="http://schemas.openxmlformats.org/officeDocument/2006/relationships/oleObject" Target="../embeddings/oleObject32.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8.bin"/><Relationship Id="rId13" Type="http://schemas.openxmlformats.org/officeDocument/2006/relationships/oleObject" Target="../embeddings/oleObject12.bin"/><Relationship Id="rId3" Type="http://schemas.openxmlformats.org/officeDocument/2006/relationships/notesSlide" Target="../notesSlides/notesSlide9.xml"/><Relationship Id="rId7" Type="http://schemas.openxmlformats.org/officeDocument/2006/relationships/oleObject" Target="../embeddings/oleObject7.bin"/><Relationship Id="rId12" Type="http://schemas.openxmlformats.org/officeDocument/2006/relationships/oleObject" Target="../embeddings/oleObject11.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6.bin"/><Relationship Id="rId11" Type="http://schemas.openxmlformats.org/officeDocument/2006/relationships/oleObject" Target="../embeddings/oleObject10.bin"/><Relationship Id="rId5" Type="http://schemas.openxmlformats.org/officeDocument/2006/relationships/oleObject" Target="../embeddings/oleObject5.bin"/><Relationship Id="rId10" Type="http://schemas.openxmlformats.org/officeDocument/2006/relationships/oleObject" Target="../embeddings/oleObject9.bin"/><Relationship Id="rId4" Type="http://schemas.openxmlformats.org/officeDocument/2006/relationships/oleObject" Target="../embeddings/oleObject4.bin"/><Relationship Id="rId9" Type="http://schemas.openxmlformats.org/officeDocument/2006/relationships/image" Target="../media/image21.jpeg"/><Relationship Id="rId14" Type="http://schemas.openxmlformats.org/officeDocument/2006/relationships/oleObject" Target="../embeddings/oleObject1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905000"/>
            <a:ext cx="8229600" cy="1143000"/>
          </a:xfrm>
        </p:spPr>
        <p:txBody>
          <a:bodyPr>
            <a:normAutofit fontScale="90000"/>
          </a:bodyPr>
          <a:lstStyle/>
          <a:p>
            <a:r>
              <a:rPr lang="en-GB" sz="4000" dirty="0" err="1" smtClean="0"/>
              <a:t>Variational</a:t>
            </a:r>
            <a:r>
              <a:rPr lang="en-GB" sz="4000" dirty="0" smtClean="0"/>
              <a:t> data assimilation</a:t>
            </a:r>
            <a:br>
              <a:rPr lang="en-GB" sz="4000" dirty="0" smtClean="0"/>
            </a:br>
            <a:r>
              <a:rPr lang="en-GB" sz="3100" dirty="0" smtClean="0"/>
              <a:t>and forecast error statistics</a:t>
            </a:r>
            <a:endParaRPr lang="en-US" sz="3100" dirty="0"/>
          </a:p>
        </p:txBody>
      </p:sp>
      <p:sp>
        <p:nvSpPr>
          <p:cNvPr id="5" name="TextBox 4"/>
          <p:cNvSpPr txBox="1"/>
          <p:nvPr/>
        </p:nvSpPr>
        <p:spPr>
          <a:xfrm>
            <a:off x="152400" y="6059269"/>
            <a:ext cx="5044458" cy="646331"/>
          </a:xfrm>
          <a:prstGeom prst="rect">
            <a:avLst/>
          </a:prstGeom>
          <a:noFill/>
        </p:spPr>
        <p:txBody>
          <a:bodyPr wrap="none" rtlCol="0">
            <a:spAutoFit/>
          </a:bodyPr>
          <a:lstStyle/>
          <a:p>
            <a:r>
              <a:rPr lang="en-GB" dirty="0" smtClean="0"/>
              <a:t>Ross Bannister, 11</a:t>
            </a:r>
            <a:r>
              <a:rPr lang="en-GB" baseline="30000" dirty="0" smtClean="0"/>
              <a:t>th</a:t>
            </a:r>
            <a:r>
              <a:rPr lang="en-GB" dirty="0" smtClean="0"/>
              <a:t> July 2011</a:t>
            </a:r>
            <a:endParaRPr lang="en-GB" dirty="0"/>
          </a:p>
          <a:p>
            <a:r>
              <a:rPr lang="en-GB" dirty="0" smtClean="0"/>
              <a:t>University of Reading,   r.n.bannister@reading.ac.uk</a:t>
            </a:r>
            <a:endParaRPr lang="en-US" dirty="0"/>
          </a:p>
        </p:txBody>
      </p:sp>
      <p:sp>
        <p:nvSpPr>
          <p:cNvPr id="6" name="TextBox 5"/>
          <p:cNvSpPr txBox="1"/>
          <p:nvPr/>
        </p:nvSpPr>
        <p:spPr>
          <a:xfrm>
            <a:off x="838200" y="3496270"/>
            <a:ext cx="7499745" cy="923330"/>
          </a:xfrm>
          <a:prstGeom prst="rect">
            <a:avLst/>
          </a:prstGeom>
          <a:noFill/>
        </p:spPr>
        <p:txBody>
          <a:bodyPr wrap="none" rtlCol="0">
            <a:spAutoFit/>
          </a:bodyPr>
          <a:lstStyle/>
          <a:p>
            <a:r>
              <a:rPr lang="en-GB" i="1" dirty="0" smtClean="0"/>
              <a:t>“All models are wrong …” </a:t>
            </a:r>
            <a:r>
              <a:rPr lang="en-GB" dirty="0" smtClean="0"/>
              <a:t>(George Box)</a:t>
            </a:r>
          </a:p>
          <a:p>
            <a:endParaRPr lang="en-GB" dirty="0" smtClean="0"/>
          </a:p>
          <a:p>
            <a:r>
              <a:rPr lang="en-GB" i="1" dirty="0" smtClean="0"/>
              <a:t>“All models are wrong and all observations are inaccurate”</a:t>
            </a:r>
            <a:r>
              <a:rPr lang="en-GB" dirty="0" smtClean="0"/>
              <a:t> (a data assimilator)</a:t>
            </a:r>
          </a:p>
        </p:txBody>
      </p:sp>
      <p:pic>
        <p:nvPicPr>
          <p:cNvPr id="7" name="Picture 9" descr="NCEO_logo"/>
          <p:cNvPicPr>
            <a:picLocks noChangeAspect="1" noChangeArrowheads="1"/>
          </p:cNvPicPr>
          <p:nvPr/>
        </p:nvPicPr>
        <p:blipFill>
          <a:blip r:embed="rId3" cstate="print"/>
          <a:srcRect/>
          <a:stretch>
            <a:fillRect/>
          </a:stretch>
        </p:blipFill>
        <p:spPr bwMode="auto">
          <a:xfrm>
            <a:off x="228600" y="396875"/>
            <a:ext cx="1727200" cy="441325"/>
          </a:xfrm>
          <a:prstGeom prst="rect">
            <a:avLst/>
          </a:prstGeom>
          <a:noFill/>
        </p:spPr>
      </p:pic>
      <p:sp>
        <p:nvSpPr>
          <p:cNvPr id="8" name="Rectangle 7"/>
          <p:cNvSpPr/>
          <p:nvPr/>
        </p:nvSpPr>
        <p:spPr>
          <a:xfrm>
            <a:off x="1371600" y="0"/>
            <a:ext cx="64008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smtClean="0"/>
              <a:t>F. </a:t>
            </a:r>
            <a:r>
              <a:rPr lang="en-GB" sz="2800" dirty="0" err="1" smtClean="0"/>
              <a:t>Bayes</a:t>
            </a:r>
            <a:r>
              <a:rPr lang="en-GB" sz="2800" dirty="0" smtClean="0"/>
              <a:t>’ theorem and the variational cost function</a:t>
            </a:r>
            <a:endParaRPr lang="en-US" sz="2800" dirty="0"/>
          </a:p>
        </p:txBody>
      </p:sp>
      <p:sp>
        <p:nvSpPr>
          <p:cNvPr id="3" name="TextBox 2"/>
          <p:cNvSpPr txBox="1"/>
          <p:nvPr/>
        </p:nvSpPr>
        <p:spPr>
          <a:xfrm>
            <a:off x="732357" y="1447800"/>
            <a:ext cx="7116243" cy="1077218"/>
          </a:xfrm>
          <a:prstGeom prst="rect">
            <a:avLst/>
          </a:prstGeom>
          <a:noFill/>
        </p:spPr>
        <p:txBody>
          <a:bodyPr wrap="none" rtlCol="0">
            <a:spAutoFit/>
          </a:bodyPr>
          <a:lstStyle/>
          <a:p>
            <a:r>
              <a:rPr lang="en-GB" sz="1600" dirty="0" err="1" smtClean="0"/>
              <a:t>Bayes</a:t>
            </a:r>
            <a:r>
              <a:rPr lang="en-GB" sz="1600" dirty="0" smtClean="0"/>
              <a:t> theorem links the following</a:t>
            </a:r>
          </a:p>
          <a:p>
            <a:pPr marL="95250" indent="-95250">
              <a:buFont typeface="Arial" pitchFamily="34" charset="0"/>
              <a:buChar char="•"/>
            </a:pPr>
            <a:r>
              <a:rPr lang="en-GB" sz="1600" dirty="0" smtClean="0"/>
              <a:t>PDF of the observations (given the truth)</a:t>
            </a:r>
          </a:p>
          <a:p>
            <a:pPr marL="95250" indent="-95250">
              <a:buFont typeface="Arial" pitchFamily="34" charset="0"/>
              <a:buChar char="•"/>
            </a:pPr>
            <a:r>
              <a:rPr lang="en-GB" sz="1600" dirty="0" smtClean="0"/>
              <a:t>PDF of the prior information (the background state)</a:t>
            </a:r>
          </a:p>
          <a:p>
            <a:pPr marL="95250" indent="-95250">
              <a:buFont typeface="Arial" pitchFamily="34" charset="0"/>
              <a:buChar char="•"/>
            </a:pPr>
            <a:r>
              <a:rPr lang="en-GB" sz="1600" dirty="0" smtClean="0"/>
              <a:t>PDF of the state (given the observations – this is the objective of data assimilation)</a:t>
            </a:r>
            <a:endParaRPr lang="en-US" sz="1600" dirty="0"/>
          </a:p>
        </p:txBody>
      </p:sp>
      <p:graphicFrame>
        <p:nvGraphicFramePr>
          <p:cNvPr id="5" name="Object 4"/>
          <p:cNvGraphicFramePr>
            <a:graphicFrameLocks noChangeAspect="1"/>
          </p:cNvGraphicFramePr>
          <p:nvPr/>
        </p:nvGraphicFramePr>
        <p:xfrm>
          <a:off x="1022350" y="2647950"/>
          <a:ext cx="7273925" cy="3541713"/>
        </p:xfrm>
        <a:graphic>
          <a:graphicData uri="http://schemas.openxmlformats.org/presentationml/2006/ole">
            <p:oleObj spid="_x0000_s27651" name="Equation" r:id="rId4" imgW="4851360" imgH="2361960" progId="Equation.3">
              <p:embed/>
            </p:oleObj>
          </a:graphicData>
        </a:graphic>
      </p:graphicFrame>
      <p:sp>
        <p:nvSpPr>
          <p:cNvPr id="6" name="Rectangle 5"/>
          <p:cNvSpPr/>
          <p:nvPr/>
        </p:nvSpPr>
        <p:spPr>
          <a:xfrm>
            <a:off x="1828800" y="5562600"/>
            <a:ext cx="5562600" cy="685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58393" y="6397823"/>
            <a:ext cx="8113375" cy="307777"/>
          </a:xfrm>
          <a:prstGeom prst="rect">
            <a:avLst/>
          </a:prstGeom>
          <a:noFill/>
        </p:spPr>
        <p:txBody>
          <a:bodyPr wrap="none" rtlCol="0">
            <a:spAutoFit/>
          </a:bodyPr>
          <a:lstStyle/>
          <a:p>
            <a:r>
              <a:rPr lang="en-US" sz="1400" dirty="0" err="1" smtClean="0"/>
              <a:t>Lorenc</a:t>
            </a:r>
            <a:r>
              <a:rPr lang="en-US" sz="1400" dirty="0" smtClean="0"/>
              <a:t> A.C., Analysis methods for numerical weather prediction, </a:t>
            </a:r>
            <a:r>
              <a:rPr lang="en-US" sz="1400" dirty="0" err="1" smtClean="0"/>
              <a:t>Q.J.R.Meteor.Soc</a:t>
            </a:r>
            <a:r>
              <a:rPr lang="en-US" sz="1400" dirty="0" smtClean="0"/>
              <a:t>. 112 pp.1177-1194 (1986) </a:t>
            </a:r>
            <a:endParaRPr lang="en-US" sz="1400" dirty="0"/>
          </a:p>
        </p:txBody>
      </p:sp>
      <p:sp>
        <p:nvSpPr>
          <p:cNvPr id="8" name="Rectangle 7"/>
          <p:cNvSpPr/>
          <p:nvPr/>
        </p:nvSpPr>
        <p:spPr>
          <a:xfrm>
            <a:off x="3505200" y="0"/>
            <a:ext cx="457200" cy="304800"/>
          </a:xfrm>
          <a:prstGeom prst="rect">
            <a:avLst/>
          </a:prstGeom>
          <a:solidFill>
            <a:schemeClr val="accent6">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7239000" y="1905000"/>
            <a:ext cx="1524000" cy="1676400"/>
          </a:xfrm>
          <a:prstGeom prst="rect">
            <a:avLst/>
          </a:prstGeom>
          <a:solidFill>
            <a:schemeClr val="accent2">
              <a:lumMod val="20000"/>
              <a:lumOff val="8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152400" y="1460718"/>
            <a:ext cx="6557693" cy="3046988"/>
          </a:xfrm>
          <a:prstGeom prst="rect">
            <a:avLst/>
          </a:prstGeom>
          <a:noFill/>
        </p:spPr>
        <p:txBody>
          <a:bodyPr wrap="none" rtlCol="0">
            <a:spAutoFit/>
          </a:bodyPr>
          <a:lstStyle/>
          <a:p>
            <a:r>
              <a:rPr lang="en-GB" sz="1600" dirty="0" smtClean="0">
                <a:solidFill>
                  <a:srgbClr val="FF0000"/>
                </a:solidFill>
              </a:rPr>
              <a:t>General form</a:t>
            </a:r>
          </a:p>
          <a:p>
            <a:endParaRPr lang="en-GB" sz="1600" dirty="0" smtClean="0"/>
          </a:p>
          <a:p>
            <a:endParaRPr lang="en-GB" sz="1600" dirty="0" smtClean="0"/>
          </a:p>
          <a:p>
            <a:endParaRPr lang="en-GB" sz="1600" dirty="0" smtClean="0"/>
          </a:p>
          <a:p>
            <a:endParaRPr lang="en-GB" sz="1600" dirty="0" smtClean="0"/>
          </a:p>
          <a:p>
            <a:endParaRPr lang="en-GB" sz="1600" dirty="0" smtClean="0"/>
          </a:p>
          <a:p>
            <a:endParaRPr lang="en-GB" sz="1600" dirty="0" smtClean="0"/>
          </a:p>
          <a:p>
            <a:endParaRPr lang="en-GB" sz="1600" dirty="0" smtClean="0"/>
          </a:p>
          <a:p>
            <a:endParaRPr lang="en-GB" sz="1600" dirty="0" smtClean="0"/>
          </a:p>
          <a:p>
            <a:endParaRPr lang="en-GB" sz="1600" dirty="0" smtClean="0"/>
          </a:p>
          <a:p>
            <a:endParaRPr lang="en-GB" sz="1600" dirty="0" smtClean="0"/>
          </a:p>
          <a:p>
            <a:r>
              <a:rPr lang="en-GB" sz="1600" dirty="0" smtClean="0">
                <a:solidFill>
                  <a:srgbClr val="FF0000"/>
                </a:solidFill>
              </a:rPr>
              <a:t>Simplified form </a:t>
            </a:r>
            <a:r>
              <a:rPr lang="en-GB" sz="1600" dirty="0" smtClean="0"/>
              <a:t>: assume model errors are uncorrelated in time (white noise)</a:t>
            </a:r>
            <a:endParaRPr lang="en-US" sz="1600" dirty="0"/>
          </a:p>
        </p:txBody>
      </p:sp>
      <p:sp>
        <p:nvSpPr>
          <p:cNvPr id="2" name="Title 1"/>
          <p:cNvSpPr>
            <a:spLocks noGrp="1"/>
          </p:cNvSpPr>
          <p:nvPr>
            <p:ph type="title"/>
          </p:nvPr>
        </p:nvSpPr>
        <p:spPr/>
        <p:txBody>
          <a:bodyPr>
            <a:normAutofit/>
          </a:bodyPr>
          <a:lstStyle/>
          <a:p>
            <a:r>
              <a:rPr lang="en-GB" sz="2800" dirty="0" smtClean="0"/>
              <a:t>G.1 Flavours of variational data assimilation</a:t>
            </a:r>
            <a:endParaRPr lang="en-US" sz="2800" dirty="0"/>
          </a:p>
        </p:txBody>
      </p:sp>
      <p:graphicFrame>
        <p:nvGraphicFramePr>
          <p:cNvPr id="106499" name="Object 3"/>
          <p:cNvGraphicFramePr>
            <a:graphicFrameLocks noChangeAspect="1"/>
          </p:cNvGraphicFramePr>
          <p:nvPr/>
        </p:nvGraphicFramePr>
        <p:xfrm>
          <a:off x="304800" y="1811337"/>
          <a:ext cx="6342062" cy="1922463"/>
        </p:xfrm>
        <a:graphic>
          <a:graphicData uri="http://schemas.openxmlformats.org/presentationml/2006/ole">
            <p:oleObj spid="_x0000_s106499" name="Equation" r:id="rId4" imgW="4228920" imgH="1282680" progId="Equation.3">
              <p:embed/>
            </p:oleObj>
          </a:graphicData>
        </a:graphic>
      </p:graphicFrame>
      <p:sp>
        <p:nvSpPr>
          <p:cNvPr id="5" name="TextBox 4"/>
          <p:cNvSpPr txBox="1"/>
          <p:nvPr/>
        </p:nvSpPr>
        <p:spPr>
          <a:xfrm>
            <a:off x="3224421" y="1185446"/>
            <a:ext cx="2414379" cy="338554"/>
          </a:xfrm>
          <a:prstGeom prst="rect">
            <a:avLst/>
          </a:prstGeom>
          <a:noFill/>
        </p:spPr>
        <p:txBody>
          <a:bodyPr wrap="none" rtlCol="0">
            <a:spAutoFit/>
          </a:bodyPr>
          <a:lstStyle/>
          <a:p>
            <a:r>
              <a:rPr lang="en-GB" sz="1600" dirty="0" smtClean="0">
                <a:solidFill>
                  <a:srgbClr val="FF0000"/>
                </a:solidFill>
              </a:rPr>
              <a:t>1. Weak constraint 4D-VAR</a:t>
            </a:r>
            <a:endParaRPr lang="en-US" sz="1600" dirty="0">
              <a:solidFill>
                <a:srgbClr val="FF0000"/>
              </a:solidFill>
            </a:endParaRPr>
          </a:p>
        </p:txBody>
      </p:sp>
      <p:graphicFrame>
        <p:nvGraphicFramePr>
          <p:cNvPr id="106500" name="Object 4"/>
          <p:cNvGraphicFramePr>
            <a:graphicFrameLocks noChangeAspect="1"/>
          </p:cNvGraphicFramePr>
          <p:nvPr/>
        </p:nvGraphicFramePr>
        <p:xfrm>
          <a:off x="7391400" y="2057400"/>
          <a:ext cx="1047750" cy="1371600"/>
        </p:xfrm>
        <a:graphic>
          <a:graphicData uri="http://schemas.openxmlformats.org/presentationml/2006/ole">
            <p:oleObj spid="_x0000_s106500" name="Equation" r:id="rId5" imgW="698400" imgH="914400" progId="Equation.3">
              <p:embed/>
            </p:oleObj>
          </a:graphicData>
        </a:graphic>
      </p:graphicFrame>
      <p:sp>
        <p:nvSpPr>
          <p:cNvPr id="7" name="TextBox 6"/>
          <p:cNvSpPr txBox="1"/>
          <p:nvPr/>
        </p:nvSpPr>
        <p:spPr>
          <a:xfrm>
            <a:off x="5562600" y="3700046"/>
            <a:ext cx="2995051" cy="338554"/>
          </a:xfrm>
          <a:prstGeom prst="rect">
            <a:avLst/>
          </a:prstGeom>
          <a:noFill/>
        </p:spPr>
        <p:txBody>
          <a:bodyPr wrap="none" rtlCol="0">
            <a:spAutoFit/>
          </a:bodyPr>
          <a:lstStyle/>
          <a:p>
            <a:r>
              <a:rPr lang="en-GB" sz="1600" b="1" dirty="0" smtClean="0"/>
              <a:t>Q</a:t>
            </a:r>
            <a:r>
              <a:rPr lang="en-GB" sz="1600" dirty="0" smtClean="0"/>
              <a:t> : model error covariance matrix</a:t>
            </a:r>
            <a:endParaRPr lang="en-US" sz="1600" dirty="0"/>
          </a:p>
        </p:txBody>
      </p:sp>
      <p:graphicFrame>
        <p:nvGraphicFramePr>
          <p:cNvPr id="106501" name="Object 5"/>
          <p:cNvGraphicFramePr>
            <a:graphicFrameLocks noChangeAspect="1"/>
          </p:cNvGraphicFramePr>
          <p:nvPr/>
        </p:nvGraphicFramePr>
        <p:xfrm>
          <a:off x="687388" y="4648200"/>
          <a:ext cx="5865812" cy="1389062"/>
        </p:xfrm>
        <a:graphic>
          <a:graphicData uri="http://schemas.openxmlformats.org/presentationml/2006/ole">
            <p:oleObj spid="_x0000_s106501" name="Equation" r:id="rId6" imgW="3911400" imgH="927000" progId="Equation.3">
              <p:embed/>
            </p:oleObj>
          </a:graphicData>
        </a:graphic>
      </p:graphicFrame>
      <p:sp>
        <p:nvSpPr>
          <p:cNvPr id="10" name="Rectangle 9"/>
          <p:cNvSpPr/>
          <p:nvPr/>
        </p:nvSpPr>
        <p:spPr>
          <a:xfrm>
            <a:off x="3886200" y="0"/>
            <a:ext cx="457200" cy="304800"/>
          </a:xfrm>
          <a:prstGeom prst="rect">
            <a:avLst/>
          </a:prstGeom>
          <a:solidFill>
            <a:schemeClr val="accent6">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G.2 Flavours of variational data assimilation</a:t>
            </a:r>
            <a:endParaRPr lang="en-US" sz="2800" dirty="0"/>
          </a:p>
        </p:txBody>
      </p:sp>
      <p:sp>
        <p:nvSpPr>
          <p:cNvPr id="3" name="TextBox 2"/>
          <p:cNvSpPr txBox="1"/>
          <p:nvPr/>
        </p:nvSpPr>
        <p:spPr>
          <a:xfrm>
            <a:off x="3224421" y="1185446"/>
            <a:ext cx="2490682" cy="338554"/>
          </a:xfrm>
          <a:prstGeom prst="rect">
            <a:avLst/>
          </a:prstGeom>
          <a:noFill/>
        </p:spPr>
        <p:txBody>
          <a:bodyPr wrap="none" rtlCol="0">
            <a:spAutoFit/>
          </a:bodyPr>
          <a:lstStyle/>
          <a:p>
            <a:r>
              <a:rPr lang="en-GB" sz="1600" dirty="0" smtClean="0">
                <a:solidFill>
                  <a:srgbClr val="FF0000"/>
                </a:solidFill>
              </a:rPr>
              <a:t>2. Strong constraint 4D-VAR</a:t>
            </a:r>
            <a:endParaRPr lang="en-US" sz="1600" dirty="0">
              <a:solidFill>
                <a:srgbClr val="FF0000"/>
              </a:solidFill>
            </a:endParaRPr>
          </a:p>
        </p:txBody>
      </p:sp>
      <p:sp>
        <p:nvSpPr>
          <p:cNvPr id="4" name="TextBox 3"/>
          <p:cNvSpPr txBox="1"/>
          <p:nvPr/>
        </p:nvSpPr>
        <p:spPr>
          <a:xfrm>
            <a:off x="457200" y="1752600"/>
            <a:ext cx="2355773" cy="369332"/>
          </a:xfrm>
          <a:prstGeom prst="rect">
            <a:avLst/>
          </a:prstGeom>
          <a:noFill/>
        </p:spPr>
        <p:txBody>
          <a:bodyPr wrap="none" rtlCol="0">
            <a:spAutoFit/>
          </a:bodyPr>
          <a:lstStyle/>
          <a:p>
            <a:r>
              <a:rPr lang="en-GB" dirty="0" smtClean="0"/>
              <a:t>Assume perfect model:</a:t>
            </a:r>
            <a:endParaRPr lang="en-US" dirty="0"/>
          </a:p>
        </p:txBody>
      </p:sp>
      <p:graphicFrame>
        <p:nvGraphicFramePr>
          <p:cNvPr id="107522" name="Object 2"/>
          <p:cNvGraphicFramePr>
            <a:graphicFrameLocks noChangeAspect="1"/>
          </p:cNvGraphicFramePr>
          <p:nvPr/>
        </p:nvGraphicFramePr>
        <p:xfrm>
          <a:off x="1735137" y="4154487"/>
          <a:ext cx="5122863" cy="1255713"/>
        </p:xfrm>
        <a:graphic>
          <a:graphicData uri="http://schemas.openxmlformats.org/presentationml/2006/ole">
            <p:oleObj spid="_x0000_s107522" name="Equation" r:id="rId4" imgW="3416040" imgH="838080" progId="Equation.3">
              <p:embed/>
            </p:oleObj>
          </a:graphicData>
        </a:graphic>
      </p:graphicFrame>
      <p:graphicFrame>
        <p:nvGraphicFramePr>
          <p:cNvPr id="107523" name="Object 3"/>
          <p:cNvGraphicFramePr>
            <a:graphicFrameLocks noChangeAspect="1"/>
          </p:cNvGraphicFramePr>
          <p:nvPr/>
        </p:nvGraphicFramePr>
        <p:xfrm>
          <a:off x="1295400" y="2209800"/>
          <a:ext cx="3027363" cy="1331912"/>
        </p:xfrm>
        <a:graphic>
          <a:graphicData uri="http://schemas.openxmlformats.org/presentationml/2006/ole">
            <p:oleObj spid="_x0000_s107523" name="Equation" r:id="rId5" imgW="2019240" imgH="888840" progId="Equation.3">
              <p:embed/>
            </p:oleObj>
          </a:graphicData>
        </a:graphic>
      </p:graphicFrame>
      <p:sp>
        <p:nvSpPr>
          <p:cNvPr id="7" name="Rectangle 6"/>
          <p:cNvSpPr/>
          <p:nvPr/>
        </p:nvSpPr>
        <p:spPr>
          <a:xfrm>
            <a:off x="7239000" y="4343400"/>
            <a:ext cx="1143000" cy="609600"/>
          </a:xfrm>
          <a:prstGeom prst="rect">
            <a:avLst/>
          </a:prstGeom>
          <a:solidFill>
            <a:schemeClr val="accent2">
              <a:lumMod val="20000"/>
              <a:lumOff val="80000"/>
            </a:schemeClr>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8" name="Object 4"/>
          <p:cNvGraphicFramePr>
            <a:graphicFrameLocks noChangeAspect="1"/>
          </p:cNvGraphicFramePr>
          <p:nvPr/>
        </p:nvGraphicFramePr>
        <p:xfrm>
          <a:off x="7439025" y="4495800"/>
          <a:ext cx="800100" cy="304800"/>
        </p:xfrm>
        <a:graphic>
          <a:graphicData uri="http://schemas.openxmlformats.org/presentationml/2006/ole">
            <p:oleObj spid="_x0000_s107524" name="Equation" r:id="rId6" imgW="533160" imgH="203040" progId="Equation.3">
              <p:embed/>
            </p:oleObj>
          </a:graphicData>
        </a:graphic>
      </p:graphicFrame>
      <p:sp>
        <p:nvSpPr>
          <p:cNvPr id="9" name="TextBox 8"/>
          <p:cNvSpPr txBox="1"/>
          <p:nvPr/>
        </p:nvSpPr>
        <p:spPr>
          <a:xfrm>
            <a:off x="1279880" y="5943600"/>
            <a:ext cx="6187720" cy="338554"/>
          </a:xfrm>
          <a:prstGeom prst="rect">
            <a:avLst/>
          </a:prstGeom>
          <a:noFill/>
        </p:spPr>
        <p:txBody>
          <a:bodyPr wrap="none" rtlCol="0">
            <a:spAutoFit/>
          </a:bodyPr>
          <a:lstStyle/>
          <a:p>
            <a:r>
              <a:rPr lang="en-GB" sz="1600" dirty="0" smtClean="0"/>
              <a:t>The ‘strong constraint’ approximation is valid  if model error is negligible</a:t>
            </a:r>
            <a:endParaRPr lang="en-US" sz="1600" dirty="0"/>
          </a:p>
        </p:txBody>
      </p:sp>
      <p:sp>
        <p:nvSpPr>
          <p:cNvPr id="10" name="Rectangle 9"/>
          <p:cNvSpPr/>
          <p:nvPr/>
        </p:nvSpPr>
        <p:spPr>
          <a:xfrm>
            <a:off x="4356100" y="0"/>
            <a:ext cx="457200" cy="304800"/>
          </a:xfrm>
          <a:prstGeom prst="rect">
            <a:avLst/>
          </a:prstGeom>
          <a:solidFill>
            <a:schemeClr val="accent6">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G.3 Flavours of variational data assimilation</a:t>
            </a:r>
            <a:endParaRPr lang="en-US" sz="2800" dirty="0"/>
          </a:p>
        </p:txBody>
      </p:sp>
      <p:sp>
        <p:nvSpPr>
          <p:cNvPr id="3" name="TextBox 2"/>
          <p:cNvSpPr txBox="1"/>
          <p:nvPr/>
        </p:nvSpPr>
        <p:spPr>
          <a:xfrm>
            <a:off x="3037969" y="1185446"/>
            <a:ext cx="3210431" cy="338554"/>
          </a:xfrm>
          <a:prstGeom prst="rect">
            <a:avLst/>
          </a:prstGeom>
          <a:noFill/>
        </p:spPr>
        <p:txBody>
          <a:bodyPr wrap="none" rtlCol="0">
            <a:spAutoFit/>
          </a:bodyPr>
          <a:lstStyle/>
          <a:p>
            <a:r>
              <a:rPr lang="en-GB" sz="1600" dirty="0" smtClean="0">
                <a:solidFill>
                  <a:srgbClr val="FF0000"/>
                </a:solidFill>
              </a:rPr>
              <a:t>2. Incremental 4D-VAR (quasi-linear)</a:t>
            </a:r>
            <a:endParaRPr lang="en-US" sz="1600" dirty="0">
              <a:solidFill>
                <a:srgbClr val="FF0000"/>
              </a:solidFill>
            </a:endParaRPr>
          </a:p>
        </p:txBody>
      </p:sp>
      <p:graphicFrame>
        <p:nvGraphicFramePr>
          <p:cNvPr id="4" name="Object 3"/>
          <p:cNvGraphicFramePr>
            <a:graphicFrameLocks noChangeAspect="1"/>
          </p:cNvGraphicFramePr>
          <p:nvPr/>
        </p:nvGraphicFramePr>
        <p:xfrm>
          <a:off x="1066800" y="1790700"/>
          <a:ext cx="3030538" cy="2478088"/>
        </p:xfrm>
        <a:graphic>
          <a:graphicData uri="http://schemas.openxmlformats.org/presentationml/2006/ole">
            <p:oleObj spid="_x0000_s116738" name="Equation" r:id="rId4" imgW="2019240" imgH="1650960" progId="Equation.3">
              <p:embed/>
            </p:oleObj>
          </a:graphicData>
        </a:graphic>
      </p:graphicFrame>
      <p:graphicFrame>
        <p:nvGraphicFramePr>
          <p:cNvPr id="116739" name="Object 3"/>
          <p:cNvGraphicFramePr>
            <a:graphicFrameLocks noChangeAspect="1"/>
          </p:cNvGraphicFramePr>
          <p:nvPr/>
        </p:nvGraphicFramePr>
        <p:xfrm>
          <a:off x="5200650" y="1752600"/>
          <a:ext cx="2800350" cy="2268538"/>
        </p:xfrm>
        <a:graphic>
          <a:graphicData uri="http://schemas.openxmlformats.org/presentationml/2006/ole">
            <p:oleObj spid="_x0000_s116739" name="Equation" r:id="rId5" imgW="1866600" imgH="1511280" progId="Equation.3">
              <p:embed/>
            </p:oleObj>
          </a:graphicData>
        </a:graphic>
      </p:graphicFrame>
      <p:sp>
        <p:nvSpPr>
          <p:cNvPr id="6" name="TextBox 5"/>
          <p:cNvSpPr txBox="1"/>
          <p:nvPr/>
        </p:nvSpPr>
        <p:spPr>
          <a:xfrm>
            <a:off x="1143000" y="1447800"/>
            <a:ext cx="5626220" cy="338554"/>
          </a:xfrm>
          <a:prstGeom prst="rect">
            <a:avLst/>
          </a:prstGeom>
          <a:noFill/>
        </p:spPr>
        <p:txBody>
          <a:bodyPr wrap="none" rtlCol="0">
            <a:spAutoFit/>
          </a:bodyPr>
          <a:lstStyle/>
          <a:p>
            <a:r>
              <a:rPr lang="en-GB" sz="1600" dirty="0" err="1" smtClean="0">
                <a:solidFill>
                  <a:srgbClr val="FF0000"/>
                </a:solidFill>
              </a:rPr>
              <a:t>Linearisation</a:t>
            </a:r>
            <a:r>
              <a:rPr lang="en-GB" sz="1600" dirty="0" smtClean="0">
                <a:solidFill>
                  <a:srgbClr val="FF0000"/>
                </a:solidFill>
              </a:rPr>
              <a:t> of </a:t>
            </a:r>
            <a:r>
              <a:rPr lang="en-GB" sz="1600" i="1" dirty="0" smtClean="0">
                <a:solidFill>
                  <a:srgbClr val="FF0000"/>
                </a:solidFill>
              </a:rPr>
              <a:t>m</a:t>
            </a:r>
            <a:r>
              <a:rPr lang="en-GB" sz="1600" dirty="0" smtClean="0">
                <a:solidFill>
                  <a:srgbClr val="FF0000"/>
                </a:solidFill>
              </a:rPr>
              <a:t>                                                      </a:t>
            </a:r>
            <a:r>
              <a:rPr lang="en-GB" sz="1600" dirty="0" err="1" smtClean="0">
                <a:solidFill>
                  <a:srgbClr val="FF0000"/>
                </a:solidFill>
              </a:rPr>
              <a:t>Linearisation</a:t>
            </a:r>
            <a:r>
              <a:rPr lang="en-GB" sz="1600" dirty="0" smtClean="0">
                <a:solidFill>
                  <a:srgbClr val="FF0000"/>
                </a:solidFill>
              </a:rPr>
              <a:t> of </a:t>
            </a:r>
            <a:r>
              <a:rPr lang="en-GB" sz="1600" i="1" dirty="0" smtClean="0">
                <a:solidFill>
                  <a:srgbClr val="FF0000"/>
                </a:solidFill>
              </a:rPr>
              <a:t>h</a:t>
            </a:r>
            <a:endParaRPr lang="en-US" sz="1600" i="1" dirty="0">
              <a:solidFill>
                <a:srgbClr val="FF0000"/>
              </a:solidFill>
            </a:endParaRPr>
          </a:p>
        </p:txBody>
      </p:sp>
      <p:sp>
        <p:nvSpPr>
          <p:cNvPr id="7" name="TextBox 6"/>
          <p:cNvSpPr txBox="1"/>
          <p:nvPr/>
        </p:nvSpPr>
        <p:spPr>
          <a:xfrm>
            <a:off x="152400" y="4267200"/>
            <a:ext cx="3464988" cy="338554"/>
          </a:xfrm>
          <a:prstGeom prst="rect">
            <a:avLst/>
          </a:prstGeom>
          <a:noFill/>
        </p:spPr>
        <p:txBody>
          <a:bodyPr wrap="none" rtlCol="0">
            <a:spAutoFit/>
          </a:bodyPr>
          <a:lstStyle/>
          <a:p>
            <a:r>
              <a:rPr lang="en-GB" sz="1600" dirty="0" smtClean="0"/>
              <a:t>Apply to strong constraint cost function</a:t>
            </a:r>
          </a:p>
        </p:txBody>
      </p:sp>
      <p:graphicFrame>
        <p:nvGraphicFramePr>
          <p:cNvPr id="116740" name="Object 4"/>
          <p:cNvGraphicFramePr>
            <a:graphicFrameLocks noChangeAspect="1"/>
          </p:cNvGraphicFramePr>
          <p:nvPr/>
        </p:nvGraphicFramePr>
        <p:xfrm>
          <a:off x="180975" y="4724400"/>
          <a:ext cx="5256213" cy="1636713"/>
        </p:xfrm>
        <a:graphic>
          <a:graphicData uri="http://schemas.openxmlformats.org/presentationml/2006/ole">
            <p:oleObj spid="_x0000_s116740" name="Equation" r:id="rId6" imgW="3504960" imgH="1091880" progId="Equation.3">
              <p:embed/>
            </p:oleObj>
          </a:graphicData>
        </a:graphic>
      </p:graphicFrame>
      <p:graphicFrame>
        <p:nvGraphicFramePr>
          <p:cNvPr id="116741" name="Object 5"/>
          <p:cNvGraphicFramePr>
            <a:graphicFrameLocks noChangeAspect="1"/>
          </p:cNvGraphicFramePr>
          <p:nvPr/>
        </p:nvGraphicFramePr>
        <p:xfrm>
          <a:off x="4953000" y="4724400"/>
          <a:ext cx="4113213" cy="1636713"/>
        </p:xfrm>
        <a:graphic>
          <a:graphicData uri="http://schemas.openxmlformats.org/presentationml/2006/ole">
            <p:oleObj spid="_x0000_s116741" name="Equation" r:id="rId7" imgW="2743200" imgH="1091880" progId="Equation.3">
              <p:embed/>
            </p:oleObj>
          </a:graphicData>
        </a:graphic>
      </p:graphicFrame>
      <p:sp>
        <p:nvSpPr>
          <p:cNvPr id="10" name="TextBox 9"/>
          <p:cNvSpPr txBox="1"/>
          <p:nvPr/>
        </p:nvSpPr>
        <p:spPr>
          <a:xfrm>
            <a:off x="1295400" y="6367046"/>
            <a:ext cx="6293133" cy="338554"/>
          </a:xfrm>
          <a:prstGeom prst="rect">
            <a:avLst/>
          </a:prstGeom>
          <a:noFill/>
        </p:spPr>
        <p:txBody>
          <a:bodyPr wrap="none" rtlCol="0">
            <a:spAutoFit/>
          </a:bodyPr>
          <a:lstStyle/>
          <a:p>
            <a:r>
              <a:rPr lang="en-GB" sz="1600" dirty="0" smtClean="0"/>
              <a:t>The incremental form is exactly linear and is valid  if non-linearity is ‘weak’</a:t>
            </a:r>
            <a:endParaRPr lang="en-US" sz="1600" dirty="0"/>
          </a:p>
        </p:txBody>
      </p:sp>
      <p:sp>
        <p:nvSpPr>
          <p:cNvPr id="12" name="Flowchart: Manual Input 11"/>
          <p:cNvSpPr/>
          <p:nvPr/>
        </p:nvSpPr>
        <p:spPr>
          <a:xfrm rot="16200000">
            <a:off x="6096000" y="3429000"/>
            <a:ext cx="1676400" cy="4267200"/>
          </a:xfrm>
          <a:prstGeom prst="flowChartManualInpu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4813300" y="0"/>
            <a:ext cx="457200" cy="304800"/>
          </a:xfrm>
          <a:prstGeom prst="rect">
            <a:avLst/>
          </a:prstGeom>
          <a:solidFill>
            <a:schemeClr val="accent6">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H. Control variable transforms</a:t>
            </a:r>
            <a:endParaRPr lang="en-US" sz="2800" dirty="0"/>
          </a:p>
        </p:txBody>
      </p:sp>
      <p:graphicFrame>
        <p:nvGraphicFramePr>
          <p:cNvPr id="124930" name="Object 2"/>
          <p:cNvGraphicFramePr>
            <a:graphicFrameLocks noChangeAspect="1"/>
          </p:cNvGraphicFramePr>
          <p:nvPr/>
        </p:nvGraphicFramePr>
        <p:xfrm>
          <a:off x="409575" y="1219200"/>
          <a:ext cx="8093075" cy="1312863"/>
        </p:xfrm>
        <a:graphic>
          <a:graphicData uri="http://schemas.openxmlformats.org/presentationml/2006/ole">
            <p:oleObj spid="_x0000_s124930" name="Equation" r:id="rId4" imgW="5397480" imgH="876240" progId="Equation.3">
              <p:embed/>
            </p:oleObj>
          </a:graphicData>
        </a:graphic>
      </p:graphicFrame>
      <p:sp>
        <p:nvSpPr>
          <p:cNvPr id="5" name="TextBox 4"/>
          <p:cNvSpPr txBox="1"/>
          <p:nvPr/>
        </p:nvSpPr>
        <p:spPr>
          <a:xfrm>
            <a:off x="1676400" y="5105400"/>
            <a:ext cx="5606728" cy="1569660"/>
          </a:xfrm>
          <a:prstGeom prst="rect">
            <a:avLst/>
          </a:prstGeom>
          <a:noFill/>
        </p:spPr>
        <p:txBody>
          <a:bodyPr wrap="none" rtlCol="0">
            <a:spAutoFit/>
          </a:bodyPr>
          <a:lstStyle/>
          <a:p>
            <a:r>
              <a:rPr lang="en-GB" sz="1600" dirty="0" smtClean="0"/>
              <a:t>Advantages of the new control variable:</a:t>
            </a:r>
          </a:p>
          <a:p>
            <a:pPr marL="92075" indent="-92075">
              <a:buFont typeface="Arial" pitchFamily="34" charset="0"/>
              <a:buChar char="•"/>
            </a:pPr>
            <a:r>
              <a:rPr lang="en-GB" sz="1600" dirty="0" smtClean="0"/>
              <a:t>No </a:t>
            </a:r>
            <a:r>
              <a:rPr lang="en-GB" sz="1600" b="1" dirty="0" smtClean="0"/>
              <a:t>B</a:t>
            </a:r>
            <a:r>
              <a:rPr lang="en-GB" sz="1600" dirty="0" smtClean="0"/>
              <a:t> -matrix to worry about</a:t>
            </a:r>
          </a:p>
          <a:p>
            <a:pPr marL="92075" indent="-92075">
              <a:buFont typeface="Arial" pitchFamily="34" charset="0"/>
              <a:buChar char="•"/>
            </a:pPr>
            <a:r>
              <a:rPr lang="en-GB" sz="1600" dirty="0" smtClean="0"/>
              <a:t>Better conditioning of the problem</a:t>
            </a:r>
          </a:p>
          <a:p>
            <a:endParaRPr lang="en-GB" sz="1600" dirty="0" smtClean="0"/>
          </a:p>
          <a:p>
            <a:r>
              <a:rPr lang="en-GB" sz="1600" dirty="0" smtClean="0"/>
              <a:t>In practice we design </a:t>
            </a:r>
            <a:r>
              <a:rPr lang="en-GB" sz="1600" b="1" dirty="0" smtClean="0"/>
              <a:t>U</a:t>
            </a:r>
            <a:r>
              <a:rPr lang="en-GB" sz="1600" dirty="0" smtClean="0"/>
              <a:t> and </a:t>
            </a:r>
            <a:r>
              <a:rPr lang="en-GB" sz="1600" b="1" dirty="0" smtClean="0"/>
              <a:t>B</a:t>
            </a:r>
            <a:r>
              <a:rPr lang="en-GB" sz="1600" dirty="0" smtClean="0"/>
              <a:t> </a:t>
            </a:r>
            <a:r>
              <a:rPr lang="en-GB" sz="1600" dirty="0" smtClean="0"/>
              <a:t>follows (the implied </a:t>
            </a:r>
            <a:r>
              <a:rPr lang="en-GB" sz="1600" b="1" dirty="0" smtClean="0"/>
              <a:t>B</a:t>
            </a:r>
            <a:r>
              <a:rPr lang="en-GB" sz="1600" dirty="0" smtClean="0"/>
              <a:t> = </a:t>
            </a:r>
            <a:r>
              <a:rPr lang="en-GB" sz="1600" b="1" dirty="0" smtClean="0"/>
              <a:t>U </a:t>
            </a:r>
            <a:r>
              <a:rPr lang="en-GB" sz="1600" b="1" dirty="0" err="1" smtClean="0"/>
              <a:t>U</a:t>
            </a:r>
            <a:r>
              <a:rPr lang="en-GB" sz="1600" b="1" dirty="0" smtClean="0"/>
              <a:t> </a:t>
            </a:r>
            <a:r>
              <a:rPr lang="en-GB" sz="1600" baseline="30000" dirty="0" smtClean="0"/>
              <a:t>T</a:t>
            </a:r>
            <a:r>
              <a:rPr lang="en-GB" sz="1600" dirty="0" smtClean="0"/>
              <a:t>)</a:t>
            </a:r>
          </a:p>
          <a:p>
            <a:r>
              <a:rPr lang="en-GB" sz="1600" dirty="0" smtClean="0"/>
              <a:t>The design of </a:t>
            </a:r>
            <a:r>
              <a:rPr lang="en-GB" sz="1600" b="1" dirty="0" smtClean="0"/>
              <a:t>U</a:t>
            </a:r>
            <a:r>
              <a:rPr lang="en-GB" sz="1600" dirty="0" smtClean="0"/>
              <a:t> is called ‘background error covariance modelling’</a:t>
            </a:r>
            <a:endParaRPr lang="en-US" sz="1600" dirty="0"/>
          </a:p>
        </p:txBody>
      </p:sp>
      <p:graphicFrame>
        <p:nvGraphicFramePr>
          <p:cNvPr id="124932" name="Object 4"/>
          <p:cNvGraphicFramePr>
            <a:graphicFrameLocks noChangeAspect="1"/>
          </p:cNvGraphicFramePr>
          <p:nvPr/>
        </p:nvGraphicFramePr>
        <p:xfrm>
          <a:off x="447675" y="2765425"/>
          <a:ext cx="7218363" cy="2339975"/>
        </p:xfrm>
        <a:graphic>
          <a:graphicData uri="http://schemas.openxmlformats.org/presentationml/2006/ole">
            <p:oleObj spid="_x0000_s124932" name="Equation" r:id="rId5" imgW="4813200" imgH="1562040" progId="Equation.3">
              <p:embed/>
            </p:oleObj>
          </a:graphicData>
        </a:graphic>
      </p:graphicFrame>
      <p:graphicFrame>
        <p:nvGraphicFramePr>
          <p:cNvPr id="124933" name="Object 5"/>
          <p:cNvGraphicFramePr>
            <a:graphicFrameLocks noChangeAspect="1"/>
          </p:cNvGraphicFramePr>
          <p:nvPr/>
        </p:nvGraphicFramePr>
        <p:xfrm>
          <a:off x="523875" y="4152900"/>
          <a:ext cx="2894013" cy="342900"/>
        </p:xfrm>
        <a:graphic>
          <a:graphicData uri="http://schemas.openxmlformats.org/presentationml/2006/ole">
            <p:oleObj spid="_x0000_s124933" name="Equation" r:id="rId6" imgW="1930320" imgH="228600" progId="Equation.3">
              <p:embed/>
            </p:oleObj>
          </a:graphicData>
        </a:graphic>
      </p:graphicFrame>
      <p:sp>
        <p:nvSpPr>
          <p:cNvPr id="8" name="Rectangle 7"/>
          <p:cNvSpPr/>
          <p:nvPr/>
        </p:nvSpPr>
        <p:spPr>
          <a:xfrm>
            <a:off x="381000" y="1143000"/>
            <a:ext cx="8305800" cy="1447800"/>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81000" y="2667000"/>
            <a:ext cx="8305800" cy="3962400"/>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232400" y="0"/>
            <a:ext cx="457200" cy="304800"/>
          </a:xfrm>
          <a:prstGeom prst="rect">
            <a:avLst/>
          </a:prstGeom>
          <a:solidFill>
            <a:schemeClr val="accent6">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smtClean="0"/>
              <a:t>I. The cost function and the ‘BLUE’ formula</a:t>
            </a:r>
            <a:endParaRPr lang="en-US" sz="2800" dirty="0"/>
          </a:p>
        </p:txBody>
      </p:sp>
      <p:graphicFrame>
        <p:nvGraphicFramePr>
          <p:cNvPr id="28674" name="Object 2"/>
          <p:cNvGraphicFramePr>
            <a:graphicFrameLocks noChangeAspect="1"/>
          </p:cNvGraphicFramePr>
          <p:nvPr/>
        </p:nvGraphicFramePr>
        <p:xfrm>
          <a:off x="309563" y="1371600"/>
          <a:ext cx="8701087" cy="5180013"/>
        </p:xfrm>
        <a:graphic>
          <a:graphicData uri="http://schemas.openxmlformats.org/presentationml/2006/ole">
            <p:oleObj spid="_x0000_s28674" name="Equation" r:id="rId4" imgW="5803560" imgH="3454200" progId="Equation.3">
              <p:embed/>
            </p:oleObj>
          </a:graphicData>
        </a:graphic>
      </p:graphicFrame>
      <p:sp>
        <p:nvSpPr>
          <p:cNvPr id="4" name="Rectangle 3"/>
          <p:cNvSpPr/>
          <p:nvPr/>
        </p:nvSpPr>
        <p:spPr>
          <a:xfrm>
            <a:off x="304800" y="4724400"/>
            <a:ext cx="7010400" cy="533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04800" y="6096000"/>
            <a:ext cx="7010400" cy="533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5549900" y="0"/>
            <a:ext cx="457200" cy="304800"/>
          </a:xfrm>
          <a:prstGeom prst="rect">
            <a:avLst/>
          </a:prstGeom>
          <a:solidFill>
            <a:schemeClr val="accent6">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J. A single observation example</a:t>
            </a:r>
            <a:endParaRPr lang="en-US" sz="2800" dirty="0"/>
          </a:p>
        </p:txBody>
      </p:sp>
      <p:sp>
        <p:nvSpPr>
          <p:cNvPr id="4" name="TextBox 3"/>
          <p:cNvSpPr txBox="1"/>
          <p:nvPr/>
        </p:nvSpPr>
        <p:spPr>
          <a:xfrm>
            <a:off x="152400" y="1295400"/>
            <a:ext cx="6645794" cy="338554"/>
          </a:xfrm>
          <a:prstGeom prst="rect">
            <a:avLst/>
          </a:prstGeom>
          <a:noFill/>
        </p:spPr>
        <p:txBody>
          <a:bodyPr wrap="none" rtlCol="0">
            <a:spAutoFit/>
          </a:bodyPr>
          <a:lstStyle/>
          <a:p>
            <a:r>
              <a:rPr lang="en-GB" sz="1600" dirty="0" smtClean="0"/>
              <a:t>Analysis increment of the assimilation of a direct observation of </a:t>
            </a:r>
            <a:r>
              <a:rPr lang="en-GB" sz="1600" u="sng" dirty="0" smtClean="0"/>
              <a:t>one</a:t>
            </a:r>
            <a:r>
              <a:rPr lang="en-GB" sz="1600" dirty="0" smtClean="0"/>
              <a:t> variable. </a:t>
            </a:r>
            <a:endParaRPr lang="en-US" sz="1600" dirty="0"/>
          </a:p>
        </p:txBody>
      </p:sp>
      <p:graphicFrame>
        <p:nvGraphicFramePr>
          <p:cNvPr id="36866" name="Object 2"/>
          <p:cNvGraphicFramePr>
            <a:graphicFrameLocks noChangeAspect="1"/>
          </p:cNvGraphicFramePr>
          <p:nvPr/>
        </p:nvGraphicFramePr>
        <p:xfrm>
          <a:off x="117475" y="2133600"/>
          <a:ext cx="5826125" cy="3960813"/>
        </p:xfrm>
        <a:graphic>
          <a:graphicData uri="http://schemas.openxmlformats.org/presentationml/2006/ole">
            <p:oleObj spid="_x0000_s36866" name="Equation" r:id="rId4" imgW="3886200" imgH="2641320" progId="Equation.3">
              <p:embed/>
            </p:oleObj>
          </a:graphicData>
        </a:graphic>
      </p:graphicFrame>
      <p:pic>
        <p:nvPicPr>
          <p:cNvPr id="6" name="Picture 6" descr="Multvariate_p_fig3"/>
          <p:cNvPicPr>
            <a:picLocks noChangeAspect="1" noChangeArrowheads="1"/>
          </p:cNvPicPr>
          <p:nvPr/>
        </p:nvPicPr>
        <p:blipFill>
          <a:blip r:embed="rId5" cstate="print"/>
          <a:srcRect r="50244" b="50197"/>
          <a:stretch>
            <a:fillRect/>
          </a:stretch>
        </p:blipFill>
        <p:spPr bwMode="auto">
          <a:xfrm>
            <a:off x="6172200" y="3429000"/>
            <a:ext cx="2590800" cy="1600200"/>
          </a:xfrm>
          <a:prstGeom prst="rect">
            <a:avLst/>
          </a:prstGeom>
          <a:noFill/>
        </p:spPr>
      </p:pic>
      <p:pic>
        <p:nvPicPr>
          <p:cNvPr id="7" name="Picture 7" descr="Univariate_p_fig2"/>
          <p:cNvPicPr>
            <a:picLocks noChangeAspect="1" noChangeArrowheads="1"/>
          </p:cNvPicPr>
          <p:nvPr/>
        </p:nvPicPr>
        <p:blipFill>
          <a:blip r:embed="rId6" cstate="print"/>
          <a:srcRect r="50246"/>
          <a:stretch>
            <a:fillRect/>
          </a:stretch>
        </p:blipFill>
        <p:spPr bwMode="auto">
          <a:xfrm>
            <a:off x="6172200" y="1828800"/>
            <a:ext cx="2565400" cy="1549400"/>
          </a:xfrm>
          <a:prstGeom prst="rect">
            <a:avLst/>
          </a:prstGeom>
          <a:noFill/>
        </p:spPr>
      </p:pic>
      <p:pic>
        <p:nvPicPr>
          <p:cNvPr id="8" name="Picture 6" descr="Multvariate_p_fig3"/>
          <p:cNvPicPr>
            <a:picLocks noChangeAspect="1" noChangeArrowheads="1"/>
          </p:cNvPicPr>
          <p:nvPr/>
        </p:nvPicPr>
        <p:blipFill>
          <a:blip r:embed="rId5" cstate="print"/>
          <a:srcRect l="49756" r="488" b="50197"/>
          <a:stretch>
            <a:fillRect/>
          </a:stretch>
        </p:blipFill>
        <p:spPr bwMode="auto">
          <a:xfrm>
            <a:off x="6172200" y="5105400"/>
            <a:ext cx="2590800" cy="1600200"/>
          </a:xfrm>
          <a:prstGeom prst="rect">
            <a:avLst/>
          </a:prstGeom>
          <a:noFill/>
        </p:spPr>
      </p:pic>
      <p:sp>
        <p:nvSpPr>
          <p:cNvPr id="9" name="Rectangle 8"/>
          <p:cNvSpPr/>
          <p:nvPr/>
        </p:nvSpPr>
        <p:spPr>
          <a:xfrm>
            <a:off x="6096000" y="1752600"/>
            <a:ext cx="2819400" cy="4953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3285935" y="6290846"/>
            <a:ext cx="2810065" cy="338554"/>
          </a:xfrm>
          <a:prstGeom prst="rect">
            <a:avLst/>
          </a:prstGeom>
          <a:noFill/>
        </p:spPr>
        <p:txBody>
          <a:bodyPr wrap="none" rtlCol="0">
            <a:spAutoFit/>
          </a:bodyPr>
          <a:lstStyle/>
          <a:p>
            <a:r>
              <a:rPr lang="en-GB" sz="1600" dirty="0" err="1" smtClean="0">
                <a:solidFill>
                  <a:srgbClr val="FF0000"/>
                </a:solidFill>
              </a:rPr>
              <a:t>Obs</a:t>
            </a:r>
            <a:r>
              <a:rPr lang="en-GB" sz="1600" dirty="0" smtClean="0">
                <a:solidFill>
                  <a:srgbClr val="FF0000"/>
                </a:solidFill>
              </a:rPr>
              <a:t> of atmospheric pressure →</a:t>
            </a:r>
            <a:endParaRPr lang="en-US" sz="1600" dirty="0">
              <a:solidFill>
                <a:srgbClr val="FF0000"/>
              </a:solidFill>
            </a:endParaRPr>
          </a:p>
        </p:txBody>
      </p:sp>
      <p:grpSp>
        <p:nvGrpSpPr>
          <p:cNvPr id="11" name="Group 11"/>
          <p:cNvGrpSpPr>
            <a:grpSpLocks/>
          </p:cNvGrpSpPr>
          <p:nvPr/>
        </p:nvGrpSpPr>
        <p:grpSpPr bwMode="auto">
          <a:xfrm>
            <a:off x="7412038" y="4114800"/>
            <a:ext cx="360362" cy="287338"/>
            <a:chOff x="2426" y="2387"/>
            <a:chExt cx="227" cy="181"/>
          </a:xfrm>
        </p:grpSpPr>
        <p:sp>
          <p:nvSpPr>
            <p:cNvPr id="12" name="Line 12"/>
            <p:cNvSpPr>
              <a:spLocks noChangeShapeType="1"/>
            </p:cNvSpPr>
            <p:nvPr/>
          </p:nvSpPr>
          <p:spPr bwMode="auto">
            <a:xfrm>
              <a:off x="2426" y="2387"/>
              <a:ext cx="227" cy="0"/>
            </a:xfrm>
            <a:prstGeom prst="line">
              <a:avLst/>
            </a:prstGeom>
            <a:noFill/>
            <a:ln w="25400">
              <a:solidFill>
                <a:srgbClr val="FF0000"/>
              </a:solidFill>
              <a:round/>
              <a:headEnd/>
              <a:tailEnd type="triangle" w="med" len="med"/>
            </a:ln>
            <a:effectLst/>
          </p:spPr>
          <p:txBody>
            <a:bodyPr/>
            <a:lstStyle/>
            <a:p>
              <a:endParaRPr lang="en-US"/>
            </a:p>
          </p:txBody>
        </p:sp>
        <p:sp>
          <p:nvSpPr>
            <p:cNvPr id="13" name="Line 13"/>
            <p:cNvSpPr>
              <a:spLocks noChangeShapeType="1"/>
            </p:cNvSpPr>
            <p:nvPr/>
          </p:nvSpPr>
          <p:spPr bwMode="auto">
            <a:xfrm rot="10800000">
              <a:off x="2426" y="2568"/>
              <a:ext cx="227" cy="0"/>
            </a:xfrm>
            <a:prstGeom prst="line">
              <a:avLst/>
            </a:prstGeom>
            <a:noFill/>
            <a:ln w="25400">
              <a:solidFill>
                <a:srgbClr val="FF0000"/>
              </a:solidFill>
              <a:round/>
              <a:headEnd/>
              <a:tailEnd type="triangle" w="med" len="med"/>
            </a:ln>
            <a:effectLst/>
          </p:spPr>
          <p:txBody>
            <a:bodyPr/>
            <a:lstStyle/>
            <a:p>
              <a:endParaRPr lang="en-US"/>
            </a:p>
          </p:txBody>
        </p:sp>
      </p:grpSp>
      <p:grpSp>
        <p:nvGrpSpPr>
          <p:cNvPr id="14" name="Group 14"/>
          <p:cNvGrpSpPr>
            <a:grpSpLocks/>
          </p:cNvGrpSpPr>
          <p:nvPr/>
        </p:nvGrpSpPr>
        <p:grpSpPr bwMode="auto">
          <a:xfrm rot="5400000">
            <a:off x="7431088" y="5772149"/>
            <a:ext cx="360363" cy="287338"/>
            <a:chOff x="2426" y="2387"/>
            <a:chExt cx="227" cy="181"/>
          </a:xfrm>
        </p:grpSpPr>
        <p:sp>
          <p:nvSpPr>
            <p:cNvPr id="15" name="Line 15"/>
            <p:cNvSpPr>
              <a:spLocks noChangeShapeType="1"/>
            </p:cNvSpPr>
            <p:nvPr/>
          </p:nvSpPr>
          <p:spPr bwMode="auto">
            <a:xfrm>
              <a:off x="2426" y="2387"/>
              <a:ext cx="227" cy="0"/>
            </a:xfrm>
            <a:prstGeom prst="line">
              <a:avLst/>
            </a:prstGeom>
            <a:noFill/>
            <a:ln w="25400">
              <a:solidFill>
                <a:srgbClr val="FF0000"/>
              </a:solidFill>
              <a:round/>
              <a:headEnd/>
              <a:tailEnd type="triangle" w="med" len="med"/>
            </a:ln>
            <a:effectLst/>
          </p:spPr>
          <p:txBody>
            <a:bodyPr/>
            <a:lstStyle/>
            <a:p>
              <a:endParaRPr lang="en-US"/>
            </a:p>
          </p:txBody>
        </p:sp>
        <p:sp>
          <p:nvSpPr>
            <p:cNvPr id="16" name="Line 16"/>
            <p:cNvSpPr>
              <a:spLocks noChangeShapeType="1"/>
            </p:cNvSpPr>
            <p:nvPr/>
          </p:nvSpPr>
          <p:spPr bwMode="auto">
            <a:xfrm rot="10800000">
              <a:off x="2426" y="2568"/>
              <a:ext cx="227" cy="0"/>
            </a:xfrm>
            <a:prstGeom prst="line">
              <a:avLst/>
            </a:prstGeom>
            <a:noFill/>
            <a:ln w="25400">
              <a:solidFill>
                <a:srgbClr val="FF0000"/>
              </a:solidFill>
              <a:round/>
              <a:headEnd/>
              <a:tailEnd type="triangle" w="med" len="med"/>
            </a:ln>
            <a:effectLst/>
          </p:spPr>
          <p:txBody>
            <a:bodyPr/>
            <a:lstStyle/>
            <a:p>
              <a:endParaRPr lang="en-US"/>
            </a:p>
          </p:txBody>
        </p:sp>
      </p:grpSp>
      <p:sp>
        <p:nvSpPr>
          <p:cNvPr id="18" name="Rectangle 17"/>
          <p:cNvSpPr/>
          <p:nvPr/>
        </p:nvSpPr>
        <p:spPr>
          <a:xfrm>
            <a:off x="5816600" y="0"/>
            <a:ext cx="457200" cy="304800"/>
          </a:xfrm>
          <a:prstGeom prst="rect">
            <a:avLst/>
          </a:prstGeom>
          <a:solidFill>
            <a:schemeClr val="accent6">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K.1 Forecast error covariance statistics</a:t>
            </a:r>
            <a:endParaRPr lang="en-US" sz="2800" dirty="0"/>
          </a:p>
        </p:txBody>
      </p:sp>
      <p:sp>
        <p:nvSpPr>
          <p:cNvPr id="3" name="TextBox 2"/>
          <p:cNvSpPr txBox="1"/>
          <p:nvPr/>
        </p:nvSpPr>
        <p:spPr>
          <a:xfrm>
            <a:off x="304800" y="1524000"/>
            <a:ext cx="7011856" cy="4031873"/>
          </a:xfrm>
          <a:prstGeom prst="rect">
            <a:avLst/>
          </a:prstGeom>
          <a:noFill/>
        </p:spPr>
        <p:txBody>
          <a:bodyPr wrap="none" rtlCol="0">
            <a:spAutoFit/>
          </a:bodyPr>
          <a:lstStyle/>
          <a:p>
            <a:pPr marL="95250" indent="-95250">
              <a:buFont typeface="Arial" pitchFamily="34" charset="0"/>
              <a:buChar char="•"/>
            </a:pPr>
            <a:r>
              <a:rPr lang="en-GB" sz="1600" dirty="0" smtClean="0"/>
              <a:t>In data assimilation prior information often comes from a forecast.</a:t>
            </a:r>
          </a:p>
          <a:p>
            <a:pPr marL="95250" indent="-95250">
              <a:buFont typeface="Arial" pitchFamily="34" charset="0"/>
              <a:buChar char="•"/>
            </a:pPr>
            <a:endParaRPr lang="en-GB" sz="1600" dirty="0" smtClean="0"/>
          </a:p>
          <a:p>
            <a:pPr marL="95250" indent="-95250">
              <a:buFont typeface="Arial" pitchFamily="34" charset="0"/>
              <a:buChar char="•"/>
            </a:pPr>
            <a:r>
              <a:rPr lang="en-GB" sz="1600" dirty="0" smtClean="0"/>
              <a:t>Forecast error covariance statistics (</a:t>
            </a:r>
            <a:r>
              <a:rPr lang="en-GB" sz="1600" b="1" dirty="0" smtClean="0"/>
              <a:t>P</a:t>
            </a:r>
            <a:r>
              <a:rPr lang="en-GB" sz="1600" baseline="-25000" dirty="0" smtClean="0"/>
              <a:t>f</a:t>
            </a:r>
            <a:r>
              <a:rPr lang="en-GB" sz="1600" dirty="0" smtClean="0"/>
              <a:t>) specify how the forecast might be in error</a:t>
            </a:r>
          </a:p>
          <a:p>
            <a:pPr marL="95250" indent="-95250">
              <a:buFont typeface="Arial" pitchFamily="34" charset="0"/>
              <a:buChar char="•"/>
            </a:pPr>
            <a:endParaRPr lang="en-GB" sz="1600" dirty="0" smtClean="0"/>
          </a:p>
          <a:p>
            <a:pPr marL="95250" indent="-95250"/>
            <a:r>
              <a:rPr lang="en-GB" sz="1600" dirty="0" smtClean="0"/>
              <a:t>		</a:t>
            </a:r>
            <a:r>
              <a:rPr lang="el-GR" sz="1600" dirty="0" smtClean="0"/>
              <a:t>ε</a:t>
            </a:r>
            <a:r>
              <a:rPr lang="en-GB" sz="1600" baseline="-25000" dirty="0" smtClean="0"/>
              <a:t>f</a:t>
            </a:r>
            <a:r>
              <a:rPr lang="en-GB" sz="1600" dirty="0" smtClean="0"/>
              <a:t> = </a:t>
            </a:r>
            <a:r>
              <a:rPr lang="en-GB" sz="1600" dirty="0" err="1" smtClean="0"/>
              <a:t>x</a:t>
            </a:r>
            <a:r>
              <a:rPr lang="en-GB" sz="1600" baseline="-25000" dirty="0" err="1" smtClean="0"/>
              <a:t>f</a:t>
            </a:r>
            <a:r>
              <a:rPr lang="en-GB" sz="1600" dirty="0" smtClean="0"/>
              <a:t> – </a:t>
            </a:r>
            <a:r>
              <a:rPr lang="en-GB" sz="1600" dirty="0" err="1" smtClean="0"/>
              <a:t>x</a:t>
            </a:r>
            <a:r>
              <a:rPr lang="en-GB" sz="1600" baseline="-25000" dirty="0" err="1" smtClean="0"/>
              <a:t>true</a:t>
            </a:r>
            <a:r>
              <a:rPr lang="en-GB" sz="1600" dirty="0" smtClean="0"/>
              <a:t>,   </a:t>
            </a:r>
            <a:r>
              <a:rPr lang="en-GB" sz="1600" b="1" dirty="0" smtClean="0"/>
              <a:t>P</a:t>
            </a:r>
            <a:r>
              <a:rPr lang="en-GB" sz="1600" baseline="-25000" dirty="0" smtClean="0"/>
              <a:t>f</a:t>
            </a:r>
            <a:r>
              <a:rPr lang="en-GB" sz="1600" dirty="0" smtClean="0"/>
              <a:t> = &lt;</a:t>
            </a:r>
            <a:r>
              <a:rPr lang="el-GR" sz="1600" dirty="0" smtClean="0"/>
              <a:t>ε</a:t>
            </a:r>
            <a:r>
              <a:rPr lang="en-GB" sz="1600" baseline="-25000" dirty="0" smtClean="0"/>
              <a:t>f</a:t>
            </a:r>
            <a:r>
              <a:rPr lang="el-GR" sz="1600" dirty="0" smtClean="0"/>
              <a:t> ε</a:t>
            </a:r>
            <a:r>
              <a:rPr lang="en-GB" sz="1600" baseline="-25000" dirty="0" err="1" smtClean="0"/>
              <a:t>f</a:t>
            </a:r>
            <a:r>
              <a:rPr lang="en-GB" sz="1600" baseline="30000" dirty="0" err="1" smtClean="0"/>
              <a:t>T</a:t>
            </a:r>
            <a:r>
              <a:rPr lang="en-GB" sz="1600" dirty="0" smtClean="0"/>
              <a:t>&gt;.</a:t>
            </a:r>
          </a:p>
          <a:p>
            <a:pPr marL="95250" indent="-95250">
              <a:buFont typeface="Arial" pitchFamily="34" charset="0"/>
              <a:buChar char="•"/>
            </a:pPr>
            <a:endParaRPr lang="en-GB" sz="1600" dirty="0" smtClean="0"/>
          </a:p>
          <a:p>
            <a:pPr marL="95250" indent="-95250">
              <a:buFont typeface="Arial" pitchFamily="34" charset="0"/>
              <a:buChar char="•"/>
            </a:pPr>
            <a:r>
              <a:rPr lang="en-GB" sz="1600" dirty="0" smtClean="0"/>
              <a:t>How could </a:t>
            </a:r>
            <a:r>
              <a:rPr lang="en-GB" sz="1600" b="1" dirty="0" smtClean="0"/>
              <a:t>P</a:t>
            </a:r>
            <a:r>
              <a:rPr lang="en-GB" sz="1600" baseline="-25000" dirty="0" smtClean="0"/>
              <a:t>f</a:t>
            </a:r>
            <a:r>
              <a:rPr lang="en-GB" sz="1600" dirty="0" smtClean="0"/>
              <a:t> be estimated for use in data assimilation?</a:t>
            </a:r>
          </a:p>
          <a:p>
            <a:pPr marL="552450" lvl="1" indent="-95250">
              <a:buFont typeface="Arial" pitchFamily="34" charset="0"/>
              <a:buChar char="•"/>
            </a:pPr>
            <a:endParaRPr lang="en-GB" sz="1600" dirty="0" smtClean="0"/>
          </a:p>
          <a:p>
            <a:pPr marL="627063" lvl="1" indent="-169863">
              <a:buFont typeface="Arial" pitchFamily="34" charset="0"/>
              <a:buChar char="•"/>
            </a:pPr>
            <a:r>
              <a:rPr lang="en-GB" sz="1600" dirty="0" smtClean="0"/>
              <a:t>Analysis of innovations (*).</a:t>
            </a:r>
          </a:p>
          <a:p>
            <a:pPr marL="627063" lvl="1" indent="-169863">
              <a:buFont typeface="Arial" pitchFamily="34" charset="0"/>
              <a:buChar char="•"/>
            </a:pPr>
            <a:r>
              <a:rPr lang="en-GB" sz="1600" dirty="0" smtClean="0"/>
              <a:t>Differences of varying length forecasts (‘NMC method’).</a:t>
            </a:r>
          </a:p>
          <a:p>
            <a:pPr marL="627063" lvl="1" indent="-169863">
              <a:buFont typeface="Arial" pitchFamily="34" charset="0"/>
              <a:buChar char="•"/>
            </a:pPr>
            <a:r>
              <a:rPr lang="en-GB" sz="1600" dirty="0" smtClean="0"/>
              <a:t>Monte-Carlo method (*).</a:t>
            </a:r>
          </a:p>
          <a:p>
            <a:pPr marL="627063" lvl="1" indent="-169863">
              <a:buFont typeface="Arial" pitchFamily="34" charset="0"/>
              <a:buChar char="•"/>
            </a:pPr>
            <a:r>
              <a:rPr lang="en-GB" sz="1600" dirty="0" smtClean="0"/>
              <a:t>Forecast time lags.</a:t>
            </a:r>
          </a:p>
          <a:p>
            <a:pPr marL="95250" indent="-95250">
              <a:buFont typeface="Arial" pitchFamily="34" charset="0"/>
              <a:buChar char="•"/>
            </a:pPr>
            <a:endParaRPr lang="en-GB" sz="1600" dirty="0" smtClean="0"/>
          </a:p>
          <a:p>
            <a:pPr marL="95250" indent="-95250">
              <a:buFont typeface="Arial" pitchFamily="34" charset="0"/>
              <a:buChar char="•"/>
            </a:pPr>
            <a:r>
              <a:rPr lang="en-GB" sz="1600" dirty="0" smtClean="0"/>
              <a:t>Problems with the above methods.</a:t>
            </a:r>
          </a:p>
          <a:p>
            <a:pPr marL="95250" indent="-95250">
              <a:buFont typeface="Arial" pitchFamily="34" charset="0"/>
              <a:buChar char="•"/>
            </a:pPr>
            <a:endParaRPr lang="en-GB" sz="1600" dirty="0" smtClean="0"/>
          </a:p>
          <a:p>
            <a:pPr marL="95250" indent="-95250">
              <a:buFont typeface="Arial" pitchFamily="34" charset="0"/>
              <a:buChar char="•"/>
            </a:pPr>
            <a:r>
              <a:rPr lang="en-GB" sz="1600" dirty="0" smtClean="0"/>
              <a:t>A climatological average forecast error covariance matrix is called ‘</a:t>
            </a:r>
            <a:r>
              <a:rPr lang="en-GB" sz="1600" b="1" dirty="0" smtClean="0"/>
              <a:t>B</a:t>
            </a:r>
            <a:r>
              <a:rPr lang="en-GB" sz="1600" dirty="0" smtClean="0"/>
              <a:t>’.</a:t>
            </a:r>
          </a:p>
        </p:txBody>
      </p:sp>
      <p:graphicFrame>
        <p:nvGraphicFramePr>
          <p:cNvPr id="4" name="Object 3"/>
          <p:cNvGraphicFramePr>
            <a:graphicFrameLocks noChangeAspect="1"/>
          </p:cNvGraphicFramePr>
          <p:nvPr/>
        </p:nvGraphicFramePr>
        <p:xfrm>
          <a:off x="5791200" y="3886200"/>
          <a:ext cx="2530475" cy="1098550"/>
        </p:xfrm>
        <a:graphic>
          <a:graphicData uri="http://schemas.openxmlformats.org/presentationml/2006/ole">
            <p:oleObj spid="_x0000_s35842" name="Equation" r:id="rId4" imgW="2108160" imgH="914400" progId="Equation.3">
              <p:embed/>
            </p:oleObj>
          </a:graphicData>
        </a:graphic>
      </p:graphicFrame>
      <p:cxnSp>
        <p:nvCxnSpPr>
          <p:cNvPr id="6" name="Curved Connector 5"/>
          <p:cNvCxnSpPr/>
          <p:nvPr/>
        </p:nvCxnSpPr>
        <p:spPr>
          <a:xfrm>
            <a:off x="3581400" y="2640925"/>
            <a:ext cx="3429000" cy="990600"/>
          </a:xfrm>
          <a:prstGeom prst="curvedConnector3">
            <a:avLst>
              <a:gd name="adj1" fmla="val 100547"/>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6172200" y="0"/>
            <a:ext cx="457200" cy="304800"/>
          </a:xfrm>
          <a:prstGeom prst="rect">
            <a:avLst/>
          </a:prstGeom>
          <a:solidFill>
            <a:schemeClr val="accent6">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K.2 Analysis of innovations </a:t>
            </a:r>
            <a:endParaRPr lang="en-US" sz="2800" dirty="0"/>
          </a:p>
        </p:txBody>
      </p:sp>
      <p:sp>
        <p:nvSpPr>
          <p:cNvPr id="3" name="TextBox 2"/>
          <p:cNvSpPr txBox="1"/>
          <p:nvPr/>
        </p:nvSpPr>
        <p:spPr>
          <a:xfrm>
            <a:off x="228600" y="1038126"/>
            <a:ext cx="8892306" cy="5837495"/>
          </a:xfrm>
          <a:prstGeom prst="rect">
            <a:avLst/>
          </a:prstGeom>
          <a:noFill/>
        </p:spPr>
        <p:txBody>
          <a:bodyPr wrap="none" rtlCol="0">
            <a:spAutoFit/>
          </a:bodyPr>
          <a:lstStyle/>
          <a:p>
            <a:r>
              <a:rPr lang="en-GB" sz="1600" dirty="0" smtClean="0"/>
              <a:t>We don’t know the truth, but we do have observations of the truth with known error statistics.</a:t>
            </a:r>
          </a:p>
          <a:p>
            <a:endParaRPr lang="en-GB" sz="1600" dirty="0" smtClean="0"/>
          </a:p>
          <a:p>
            <a:r>
              <a:rPr lang="en-GB" sz="1600" dirty="0" smtClean="0"/>
              <a:t>Definition of observation error :    y   =   </a:t>
            </a:r>
            <a:r>
              <a:rPr lang="en-GB" sz="1600" dirty="0" err="1" smtClean="0"/>
              <a:t>y</a:t>
            </a:r>
            <a:r>
              <a:rPr lang="en-GB" sz="1600" baseline="-25000" dirty="0" err="1" smtClean="0"/>
              <a:t>true</a:t>
            </a:r>
            <a:r>
              <a:rPr lang="en-GB" sz="1600" dirty="0" smtClean="0"/>
              <a:t> + </a:t>
            </a:r>
            <a:r>
              <a:rPr lang="el-GR" sz="1600" dirty="0" smtClean="0"/>
              <a:t>ε</a:t>
            </a:r>
            <a:r>
              <a:rPr lang="en-GB" sz="1600" baseline="-25000" dirty="0" smtClean="0"/>
              <a:t>y</a:t>
            </a:r>
            <a:r>
              <a:rPr lang="en-GB" sz="1600" dirty="0" smtClean="0"/>
              <a:t>   =   h(</a:t>
            </a:r>
            <a:r>
              <a:rPr lang="en-GB" sz="1600" dirty="0" err="1" smtClean="0"/>
              <a:t>x</a:t>
            </a:r>
            <a:r>
              <a:rPr lang="en-GB" sz="1600" baseline="-25000" dirty="0" err="1" smtClean="0"/>
              <a:t>true</a:t>
            </a:r>
            <a:r>
              <a:rPr lang="en-GB" sz="1600" dirty="0" smtClean="0"/>
              <a:t>) + </a:t>
            </a:r>
            <a:r>
              <a:rPr lang="el-GR" sz="1600" dirty="0" smtClean="0"/>
              <a:t>ε</a:t>
            </a:r>
            <a:r>
              <a:rPr lang="en-GB" sz="1600" baseline="-25000" dirty="0" smtClean="0"/>
              <a:t>y</a:t>
            </a:r>
          </a:p>
          <a:p>
            <a:endParaRPr lang="en-GB" sz="1600" baseline="-25000" dirty="0" smtClean="0"/>
          </a:p>
          <a:p>
            <a:r>
              <a:rPr lang="en-GB" sz="1600" dirty="0" smtClean="0"/>
              <a:t>Definition of forecast error        :    </a:t>
            </a:r>
            <a:r>
              <a:rPr lang="en-GB" sz="1600" dirty="0" err="1" smtClean="0"/>
              <a:t>x</a:t>
            </a:r>
            <a:r>
              <a:rPr lang="en-GB" sz="1600" baseline="-25000" dirty="0" err="1" smtClean="0"/>
              <a:t>true</a:t>
            </a:r>
            <a:r>
              <a:rPr lang="en-GB" sz="1600" dirty="0" smtClean="0"/>
              <a:t> =  </a:t>
            </a:r>
            <a:r>
              <a:rPr lang="en-GB" sz="1600" dirty="0" err="1" smtClean="0"/>
              <a:t>x</a:t>
            </a:r>
            <a:r>
              <a:rPr lang="en-GB" sz="1600" baseline="-25000" dirty="0" err="1" smtClean="0"/>
              <a:t>f</a:t>
            </a:r>
            <a:r>
              <a:rPr lang="en-GB" sz="1600" dirty="0" smtClean="0"/>
              <a:t> – </a:t>
            </a:r>
            <a:r>
              <a:rPr lang="el-GR" sz="1600" dirty="0" smtClean="0"/>
              <a:t>ε</a:t>
            </a:r>
            <a:r>
              <a:rPr lang="en-GB" sz="1600" baseline="-25000" dirty="0" smtClean="0"/>
              <a:t>f</a:t>
            </a:r>
          </a:p>
          <a:p>
            <a:endParaRPr lang="en-GB" sz="1600" baseline="-25000" dirty="0" smtClean="0"/>
          </a:p>
          <a:p>
            <a:r>
              <a:rPr lang="en-GB" sz="1600" dirty="0" smtClean="0"/>
              <a:t>Eliminate </a:t>
            </a:r>
            <a:r>
              <a:rPr lang="en-GB" sz="1600" dirty="0" err="1" smtClean="0"/>
              <a:t>x</a:t>
            </a:r>
            <a:r>
              <a:rPr lang="en-GB" sz="1600" baseline="-25000" dirty="0" err="1" smtClean="0"/>
              <a:t>true</a:t>
            </a:r>
            <a:r>
              <a:rPr lang="en-GB" sz="1600" baseline="-25000" dirty="0" smtClean="0"/>
              <a:t> </a:t>
            </a:r>
            <a:r>
              <a:rPr lang="en-GB" sz="1600" dirty="0" smtClean="0"/>
              <a:t>                              :    y   =   h(</a:t>
            </a:r>
            <a:r>
              <a:rPr lang="en-GB" sz="1600" dirty="0" err="1" smtClean="0"/>
              <a:t>x</a:t>
            </a:r>
            <a:r>
              <a:rPr lang="en-GB" sz="1600" baseline="-25000" dirty="0" err="1" smtClean="0"/>
              <a:t>f</a:t>
            </a:r>
            <a:r>
              <a:rPr lang="en-GB" sz="1600" dirty="0" smtClean="0"/>
              <a:t> – </a:t>
            </a:r>
            <a:r>
              <a:rPr lang="el-GR" sz="1600" dirty="0" smtClean="0"/>
              <a:t>ε</a:t>
            </a:r>
            <a:r>
              <a:rPr lang="en-GB" sz="1600" baseline="-25000" dirty="0" smtClean="0"/>
              <a:t>f</a:t>
            </a:r>
            <a:r>
              <a:rPr lang="en-GB" sz="1600" dirty="0" smtClean="0"/>
              <a:t>) + </a:t>
            </a:r>
            <a:r>
              <a:rPr lang="el-GR" sz="1600" dirty="0" smtClean="0"/>
              <a:t>ε</a:t>
            </a:r>
            <a:r>
              <a:rPr lang="en-GB" sz="1600" baseline="-25000" dirty="0" smtClean="0"/>
              <a:t>y</a:t>
            </a:r>
            <a:r>
              <a:rPr lang="en-GB" sz="1600" dirty="0" smtClean="0"/>
              <a:t>  ≈   h(</a:t>
            </a:r>
            <a:r>
              <a:rPr lang="en-GB" sz="1600" dirty="0" err="1" smtClean="0"/>
              <a:t>x</a:t>
            </a:r>
            <a:r>
              <a:rPr lang="en-GB" sz="1600" baseline="-25000" dirty="0" err="1" smtClean="0"/>
              <a:t>f</a:t>
            </a:r>
            <a:r>
              <a:rPr lang="en-GB" sz="1600" dirty="0" smtClean="0"/>
              <a:t> )  -  H</a:t>
            </a:r>
            <a:r>
              <a:rPr lang="el-GR" sz="1600" dirty="0" smtClean="0"/>
              <a:t>ε</a:t>
            </a:r>
            <a:r>
              <a:rPr lang="en-GB" sz="1600" baseline="-25000" dirty="0" smtClean="0"/>
              <a:t>f </a:t>
            </a:r>
            <a:r>
              <a:rPr lang="en-GB" sz="1600" dirty="0" smtClean="0"/>
              <a:t>  +  </a:t>
            </a:r>
            <a:r>
              <a:rPr lang="el-GR" sz="1600" dirty="0" smtClean="0"/>
              <a:t>ε</a:t>
            </a:r>
            <a:r>
              <a:rPr lang="en-GB" sz="1600" baseline="-25000" dirty="0" smtClean="0"/>
              <a:t>y</a:t>
            </a:r>
            <a:endParaRPr lang="en-GB" sz="1600" dirty="0" smtClean="0"/>
          </a:p>
          <a:p>
            <a:endParaRPr lang="en-GB" sz="1600" dirty="0" smtClean="0"/>
          </a:p>
          <a:p>
            <a:r>
              <a:rPr lang="en-GB" sz="1600" dirty="0" smtClean="0"/>
              <a:t>‘Innovation’                                  :     y - h(</a:t>
            </a:r>
            <a:r>
              <a:rPr lang="en-GB" sz="1600" dirty="0" err="1" smtClean="0"/>
              <a:t>x</a:t>
            </a:r>
            <a:r>
              <a:rPr lang="en-GB" sz="1600" baseline="-25000" dirty="0" err="1" smtClean="0"/>
              <a:t>f</a:t>
            </a:r>
            <a:r>
              <a:rPr lang="en-GB" sz="1600" dirty="0" smtClean="0"/>
              <a:t> )   ≈   </a:t>
            </a:r>
            <a:r>
              <a:rPr lang="el-GR" sz="1600" dirty="0" smtClean="0"/>
              <a:t>ε</a:t>
            </a:r>
            <a:r>
              <a:rPr lang="en-GB" sz="1600" baseline="-25000" dirty="0" smtClean="0"/>
              <a:t>y</a:t>
            </a:r>
            <a:r>
              <a:rPr lang="en-GB" sz="1600" dirty="0" smtClean="0"/>
              <a:t> -  H</a:t>
            </a:r>
            <a:r>
              <a:rPr lang="el-GR" sz="1600" dirty="0" smtClean="0"/>
              <a:t>ε</a:t>
            </a:r>
            <a:r>
              <a:rPr lang="en-GB" sz="1600" baseline="-25000" dirty="0" smtClean="0"/>
              <a:t>f</a:t>
            </a:r>
            <a:endParaRPr lang="en-GB" sz="1600" dirty="0" smtClean="0"/>
          </a:p>
          <a:p>
            <a:r>
              <a:rPr lang="en-GB" sz="1600" dirty="0" smtClean="0"/>
              <a:t>                                                        LHS (known), RHS(unknown)</a:t>
            </a:r>
          </a:p>
          <a:p>
            <a:endParaRPr lang="en-GB" sz="1600" dirty="0" smtClean="0"/>
          </a:p>
          <a:p>
            <a:r>
              <a:rPr lang="en-GB" sz="1600" dirty="0" smtClean="0"/>
              <a:t>Take pairs of in-situ </a:t>
            </a:r>
            <a:r>
              <a:rPr lang="en-GB" sz="1600" dirty="0" err="1" smtClean="0"/>
              <a:t>obs</a:t>
            </a:r>
            <a:r>
              <a:rPr lang="en-GB" sz="1600" dirty="0" smtClean="0"/>
              <a:t> whose errors are uncorrelated (for variable v</a:t>
            </a:r>
            <a:r>
              <a:rPr lang="en-GB" sz="1600" baseline="-25000" dirty="0" smtClean="0"/>
              <a:t>1</a:t>
            </a:r>
            <a:r>
              <a:rPr lang="en-GB" sz="1600" dirty="0" smtClean="0"/>
              <a:t>, </a:t>
            </a:r>
            <a:r>
              <a:rPr lang="en-GB" sz="1600" dirty="0" err="1" smtClean="0"/>
              <a:t>posn</a:t>
            </a:r>
            <a:r>
              <a:rPr lang="en-GB" sz="1600" dirty="0" smtClean="0"/>
              <a:t> r and v</a:t>
            </a:r>
            <a:r>
              <a:rPr lang="en-GB" sz="1600" baseline="-25000" dirty="0" smtClean="0"/>
              <a:t>2</a:t>
            </a:r>
            <a:r>
              <a:rPr lang="en-GB" sz="1600" dirty="0" smtClean="0"/>
              <a:t>, r+</a:t>
            </a:r>
            <a:r>
              <a:rPr lang="el-GR" sz="1600" dirty="0" smtClean="0"/>
              <a:t>Δ</a:t>
            </a:r>
            <a:r>
              <a:rPr lang="en-GB" sz="1600" dirty="0" smtClean="0"/>
              <a:t>r)</a:t>
            </a:r>
          </a:p>
          <a:p>
            <a:r>
              <a:rPr lang="en-GB" sz="1600" dirty="0" smtClean="0"/>
              <a:t>   y(v</a:t>
            </a:r>
            <a:r>
              <a:rPr lang="en-GB" sz="1600" baseline="-25000" dirty="0" smtClean="0"/>
              <a:t>1</a:t>
            </a:r>
            <a:r>
              <a:rPr lang="en-GB" sz="1600" dirty="0" smtClean="0"/>
              <a:t>,r)  -  </a:t>
            </a:r>
            <a:r>
              <a:rPr lang="en-GB" sz="1600" dirty="0" err="1" smtClean="0"/>
              <a:t>x</a:t>
            </a:r>
            <a:r>
              <a:rPr lang="en-GB" sz="1600" baseline="-25000" dirty="0" err="1" smtClean="0"/>
              <a:t>f</a:t>
            </a:r>
            <a:r>
              <a:rPr lang="en-GB" sz="1600" baseline="-25000" dirty="0" smtClean="0"/>
              <a:t> </a:t>
            </a:r>
            <a:r>
              <a:rPr lang="en-GB" sz="1600" dirty="0" smtClean="0"/>
              <a:t>(v</a:t>
            </a:r>
            <a:r>
              <a:rPr lang="en-GB" sz="1600" baseline="-25000" dirty="0" smtClean="0"/>
              <a:t>1</a:t>
            </a:r>
            <a:r>
              <a:rPr lang="en-GB" sz="1600" dirty="0" smtClean="0"/>
              <a:t>,r)    ≈    </a:t>
            </a:r>
            <a:r>
              <a:rPr lang="el-GR" sz="1600" dirty="0" smtClean="0"/>
              <a:t>ε</a:t>
            </a:r>
            <a:r>
              <a:rPr lang="en-GB" sz="1600" baseline="-25000" dirty="0" smtClean="0"/>
              <a:t>y</a:t>
            </a:r>
            <a:r>
              <a:rPr lang="en-GB" sz="1600" dirty="0" smtClean="0"/>
              <a:t>(v</a:t>
            </a:r>
            <a:r>
              <a:rPr lang="en-GB" sz="1600" baseline="-25000" dirty="0" smtClean="0"/>
              <a:t>1</a:t>
            </a:r>
            <a:r>
              <a:rPr lang="en-GB" sz="1600" dirty="0" smtClean="0"/>
              <a:t>,r) -  </a:t>
            </a:r>
            <a:r>
              <a:rPr lang="el-GR" sz="1600" dirty="0" smtClean="0"/>
              <a:t>ε</a:t>
            </a:r>
            <a:r>
              <a:rPr lang="en-GB" sz="1600" baseline="-25000" dirty="0" smtClean="0"/>
              <a:t>f</a:t>
            </a:r>
            <a:r>
              <a:rPr lang="en-GB" sz="1600" dirty="0" smtClean="0"/>
              <a:t>(v</a:t>
            </a:r>
            <a:r>
              <a:rPr lang="en-GB" sz="1600" baseline="-25000" dirty="0" smtClean="0"/>
              <a:t>1</a:t>
            </a:r>
            <a:r>
              <a:rPr lang="en-GB" sz="1600" dirty="0" smtClean="0"/>
              <a:t>,r)             y(v</a:t>
            </a:r>
            <a:r>
              <a:rPr lang="en-GB" sz="1600" baseline="-25000" dirty="0" smtClean="0"/>
              <a:t>2</a:t>
            </a:r>
            <a:r>
              <a:rPr lang="en-GB" sz="1600" dirty="0" smtClean="0"/>
              <a:t>,r +</a:t>
            </a:r>
            <a:r>
              <a:rPr lang="el-GR" sz="1600" dirty="0" smtClean="0"/>
              <a:t>Δ</a:t>
            </a:r>
            <a:r>
              <a:rPr lang="en-GB" sz="1600" dirty="0" smtClean="0"/>
              <a:t>r)  -  </a:t>
            </a:r>
            <a:r>
              <a:rPr lang="en-GB" sz="1600" dirty="0" err="1" smtClean="0"/>
              <a:t>x</a:t>
            </a:r>
            <a:r>
              <a:rPr lang="en-GB" sz="1600" baseline="-25000" dirty="0" err="1" smtClean="0"/>
              <a:t>f</a:t>
            </a:r>
            <a:r>
              <a:rPr lang="en-GB" sz="1600" baseline="-25000" dirty="0" smtClean="0"/>
              <a:t> </a:t>
            </a:r>
            <a:r>
              <a:rPr lang="en-GB" sz="1600" dirty="0" smtClean="0"/>
              <a:t>(v</a:t>
            </a:r>
            <a:r>
              <a:rPr lang="en-GB" sz="1600" baseline="-25000" dirty="0" smtClean="0"/>
              <a:t>2</a:t>
            </a:r>
            <a:r>
              <a:rPr lang="en-GB" sz="1600" dirty="0" smtClean="0"/>
              <a:t>,r +</a:t>
            </a:r>
            <a:r>
              <a:rPr lang="el-GR" sz="1600" dirty="0" smtClean="0"/>
              <a:t>Δ</a:t>
            </a:r>
            <a:r>
              <a:rPr lang="en-GB" sz="1600" dirty="0" smtClean="0"/>
              <a:t>r)    ≈    </a:t>
            </a:r>
            <a:r>
              <a:rPr lang="el-GR" sz="1600" dirty="0" smtClean="0"/>
              <a:t>ε</a:t>
            </a:r>
            <a:r>
              <a:rPr lang="en-GB" sz="1600" baseline="-25000" dirty="0" smtClean="0"/>
              <a:t>y</a:t>
            </a:r>
            <a:r>
              <a:rPr lang="en-GB" sz="1600" dirty="0" smtClean="0"/>
              <a:t>(v</a:t>
            </a:r>
            <a:r>
              <a:rPr lang="en-GB" sz="1600" baseline="-25000" dirty="0" smtClean="0"/>
              <a:t>2</a:t>
            </a:r>
            <a:r>
              <a:rPr lang="en-GB" sz="1600" dirty="0" smtClean="0"/>
              <a:t>,r +</a:t>
            </a:r>
            <a:r>
              <a:rPr lang="el-GR" sz="1600" dirty="0" smtClean="0"/>
              <a:t>Δ</a:t>
            </a:r>
            <a:r>
              <a:rPr lang="en-GB" sz="1600" dirty="0" smtClean="0"/>
              <a:t>r) -  </a:t>
            </a:r>
            <a:r>
              <a:rPr lang="el-GR" sz="1600" dirty="0" smtClean="0"/>
              <a:t>ε</a:t>
            </a:r>
            <a:r>
              <a:rPr lang="en-GB" sz="1600" baseline="-25000" dirty="0" smtClean="0"/>
              <a:t>f</a:t>
            </a:r>
            <a:r>
              <a:rPr lang="en-GB" sz="1600" dirty="0" smtClean="0"/>
              <a:t>(v</a:t>
            </a:r>
            <a:r>
              <a:rPr lang="en-GB" sz="1600" baseline="-25000" dirty="0" smtClean="0"/>
              <a:t>2</a:t>
            </a:r>
            <a:r>
              <a:rPr lang="en-GB" sz="1600" dirty="0" smtClean="0"/>
              <a:t>,r +</a:t>
            </a:r>
            <a:r>
              <a:rPr lang="el-GR" sz="1600" dirty="0" smtClean="0"/>
              <a:t>Δ</a:t>
            </a:r>
            <a:r>
              <a:rPr lang="en-GB" sz="1600" dirty="0" smtClean="0"/>
              <a:t>r)</a:t>
            </a:r>
          </a:p>
          <a:p>
            <a:endParaRPr lang="en-GB" sz="1600" dirty="0" smtClean="0"/>
          </a:p>
          <a:p>
            <a:r>
              <a:rPr lang="en-GB" sz="1600" dirty="0" smtClean="0"/>
              <a:t>Covariances</a:t>
            </a:r>
          </a:p>
          <a:p>
            <a:r>
              <a:rPr lang="en-GB" sz="1600" dirty="0" smtClean="0"/>
              <a:t>&lt;[y(v</a:t>
            </a:r>
            <a:r>
              <a:rPr lang="en-GB" sz="1600" baseline="-25000" dirty="0" smtClean="0"/>
              <a:t>1</a:t>
            </a:r>
            <a:r>
              <a:rPr lang="en-GB" sz="1600" dirty="0" smtClean="0"/>
              <a:t>,r) - </a:t>
            </a:r>
            <a:r>
              <a:rPr lang="en-GB" sz="1600" dirty="0" err="1" smtClean="0"/>
              <a:t>x</a:t>
            </a:r>
            <a:r>
              <a:rPr lang="en-GB" sz="1600" baseline="-25000" dirty="0" err="1" smtClean="0"/>
              <a:t>f</a:t>
            </a:r>
            <a:r>
              <a:rPr lang="en-GB" sz="1600" baseline="-25000" dirty="0" smtClean="0"/>
              <a:t> </a:t>
            </a:r>
            <a:r>
              <a:rPr lang="en-GB" sz="1600" dirty="0" smtClean="0"/>
              <a:t>(v</a:t>
            </a:r>
            <a:r>
              <a:rPr lang="en-GB" sz="1600" baseline="-25000" dirty="0" smtClean="0"/>
              <a:t>1</a:t>
            </a:r>
            <a:r>
              <a:rPr lang="en-GB" sz="1600" dirty="0" smtClean="0"/>
              <a:t>,r)]   [y(v</a:t>
            </a:r>
            <a:r>
              <a:rPr lang="en-GB" sz="1600" baseline="-25000" dirty="0" smtClean="0"/>
              <a:t>2</a:t>
            </a:r>
            <a:r>
              <a:rPr lang="en-GB" sz="1600" dirty="0" smtClean="0"/>
              <a:t>,r +</a:t>
            </a:r>
            <a:r>
              <a:rPr lang="el-GR" sz="1600" dirty="0" smtClean="0"/>
              <a:t>Δ</a:t>
            </a:r>
            <a:r>
              <a:rPr lang="en-GB" sz="1600" dirty="0" smtClean="0"/>
              <a:t>r) - </a:t>
            </a:r>
            <a:r>
              <a:rPr lang="en-GB" sz="1600" dirty="0" err="1" smtClean="0"/>
              <a:t>x</a:t>
            </a:r>
            <a:r>
              <a:rPr lang="en-GB" sz="1600" baseline="-25000" dirty="0" err="1" smtClean="0"/>
              <a:t>f</a:t>
            </a:r>
            <a:r>
              <a:rPr lang="en-GB" sz="1600" baseline="-25000" dirty="0" smtClean="0"/>
              <a:t> </a:t>
            </a:r>
            <a:r>
              <a:rPr lang="en-GB" sz="1600" dirty="0" smtClean="0"/>
              <a:t>(v</a:t>
            </a:r>
            <a:r>
              <a:rPr lang="en-GB" sz="1600" baseline="-25000" dirty="0" smtClean="0"/>
              <a:t>2</a:t>
            </a:r>
            <a:r>
              <a:rPr lang="en-GB" sz="1600" dirty="0" smtClean="0"/>
              <a:t>,r +</a:t>
            </a:r>
            <a:r>
              <a:rPr lang="el-GR" sz="1600" dirty="0" smtClean="0"/>
              <a:t>Δ</a:t>
            </a:r>
            <a:r>
              <a:rPr lang="en-GB" sz="1600" dirty="0" smtClean="0"/>
              <a:t>r)]&gt;   =   &lt;[</a:t>
            </a:r>
            <a:r>
              <a:rPr lang="el-GR" sz="1600" dirty="0" smtClean="0"/>
              <a:t>ε</a:t>
            </a:r>
            <a:r>
              <a:rPr lang="en-GB" sz="1600" baseline="-25000" dirty="0" smtClean="0"/>
              <a:t>y</a:t>
            </a:r>
            <a:r>
              <a:rPr lang="en-GB" sz="1600" dirty="0" smtClean="0"/>
              <a:t>(v</a:t>
            </a:r>
            <a:r>
              <a:rPr lang="en-GB" sz="1600" baseline="-25000" dirty="0" smtClean="0"/>
              <a:t>1</a:t>
            </a:r>
            <a:r>
              <a:rPr lang="en-GB" sz="1600" dirty="0" smtClean="0"/>
              <a:t>,r) -  </a:t>
            </a:r>
            <a:r>
              <a:rPr lang="el-GR" sz="1600" dirty="0" smtClean="0"/>
              <a:t>ε</a:t>
            </a:r>
            <a:r>
              <a:rPr lang="en-GB" sz="1600" baseline="-25000" dirty="0" smtClean="0"/>
              <a:t>f</a:t>
            </a:r>
            <a:r>
              <a:rPr lang="en-GB" sz="1600" dirty="0" smtClean="0"/>
              <a:t>(v</a:t>
            </a:r>
            <a:r>
              <a:rPr lang="en-GB" sz="1600" baseline="-25000" dirty="0" smtClean="0"/>
              <a:t>1</a:t>
            </a:r>
            <a:r>
              <a:rPr lang="en-GB" sz="1600" dirty="0" smtClean="0"/>
              <a:t>,r)]   [</a:t>
            </a:r>
            <a:r>
              <a:rPr lang="el-GR" sz="1600" dirty="0" smtClean="0"/>
              <a:t>ε</a:t>
            </a:r>
            <a:r>
              <a:rPr lang="en-GB" sz="1600" baseline="-25000" dirty="0" smtClean="0"/>
              <a:t>y</a:t>
            </a:r>
            <a:r>
              <a:rPr lang="en-GB" sz="1600" dirty="0" smtClean="0"/>
              <a:t>(v</a:t>
            </a:r>
            <a:r>
              <a:rPr lang="en-GB" sz="1600" baseline="-25000" dirty="0" smtClean="0"/>
              <a:t>2</a:t>
            </a:r>
            <a:r>
              <a:rPr lang="en-GB" sz="1600" dirty="0" smtClean="0"/>
              <a:t>,r +</a:t>
            </a:r>
            <a:r>
              <a:rPr lang="el-GR" sz="1600" dirty="0" smtClean="0"/>
              <a:t>Δ</a:t>
            </a:r>
            <a:r>
              <a:rPr lang="en-GB" sz="1600" dirty="0" smtClean="0"/>
              <a:t>r) -  </a:t>
            </a:r>
            <a:r>
              <a:rPr lang="el-GR" sz="1600" dirty="0" smtClean="0"/>
              <a:t>ε</a:t>
            </a:r>
            <a:r>
              <a:rPr lang="en-GB" sz="1600" baseline="-25000" dirty="0" smtClean="0"/>
              <a:t>f</a:t>
            </a:r>
            <a:r>
              <a:rPr lang="en-GB" sz="1600" dirty="0" smtClean="0"/>
              <a:t>(v</a:t>
            </a:r>
            <a:r>
              <a:rPr lang="en-GB" sz="1600" baseline="-25000" dirty="0" smtClean="0"/>
              <a:t>2</a:t>
            </a:r>
            <a:r>
              <a:rPr lang="en-GB" sz="1600" dirty="0" smtClean="0"/>
              <a:t>,r +</a:t>
            </a:r>
            <a:r>
              <a:rPr lang="el-GR" sz="1600" dirty="0" smtClean="0"/>
              <a:t>Δ</a:t>
            </a:r>
            <a:r>
              <a:rPr lang="en-GB" sz="1600" dirty="0" smtClean="0"/>
              <a:t>r)]&gt;</a:t>
            </a:r>
          </a:p>
          <a:p>
            <a:endParaRPr lang="en-GB" sz="1600" dirty="0" smtClean="0"/>
          </a:p>
          <a:p>
            <a:r>
              <a:rPr lang="en-GB" sz="1600" dirty="0" smtClean="0"/>
              <a:t>             =   </a:t>
            </a:r>
            <a:r>
              <a:rPr lang="en-GB" sz="1600" dirty="0" smtClean="0">
                <a:solidFill>
                  <a:srgbClr val="FF0000"/>
                </a:solidFill>
              </a:rPr>
              <a:t>&lt;</a:t>
            </a:r>
            <a:r>
              <a:rPr lang="el-GR" sz="1600" dirty="0" smtClean="0">
                <a:solidFill>
                  <a:srgbClr val="FF0000"/>
                </a:solidFill>
              </a:rPr>
              <a:t>ε</a:t>
            </a:r>
            <a:r>
              <a:rPr lang="en-GB" sz="1600" baseline="-25000" dirty="0" smtClean="0">
                <a:solidFill>
                  <a:srgbClr val="FF0000"/>
                </a:solidFill>
              </a:rPr>
              <a:t>y</a:t>
            </a:r>
            <a:r>
              <a:rPr lang="en-GB" sz="1600" dirty="0" smtClean="0">
                <a:solidFill>
                  <a:srgbClr val="FF0000"/>
                </a:solidFill>
              </a:rPr>
              <a:t>(v</a:t>
            </a:r>
            <a:r>
              <a:rPr lang="en-GB" sz="1600" baseline="-25000" dirty="0" smtClean="0">
                <a:solidFill>
                  <a:srgbClr val="FF0000"/>
                </a:solidFill>
              </a:rPr>
              <a:t>1</a:t>
            </a:r>
            <a:r>
              <a:rPr lang="en-GB" sz="1600" dirty="0" smtClean="0">
                <a:solidFill>
                  <a:srgbClr val="FF0000"/>
                </a:solidFill>
              </a:rPr>
              <a:t>,r) </a:t>
            </a:r>
            <a:r>
              <a:rPr lang="el-GR" sz="1600" dirty="0" smtClean="0">
                <a:solidFill>
                  <a:srgbClr val="FF0000"/>
                </a:solidFill>
              </a:rPr>
              <a:t>ε</a:t>
            </a:r>
            <a:r>
              <a:rPr lang="en-GB" sz="1600" baseline="-25000" dirty="0" smtClean="0">
                <a:solidFill>
                  <a:srgbClr val="FF0000"/>
                </a:solidFill>
              </a:rPr>
              <a:t>y</a:t>
            </a:r>
            <a:r>
              <a:rPr lang="en-GB" sz="1600" dirty="0" smtClean="0">
                <a:solidFill>
                  <a:srgbClr val="FF0000"/>
                </a:solidFill>
              </a:rPr>
              <a:t>(v</a:t>
            </a:r>
            <a:r>
              <a:rPr lang="en-GB" sz="1600" baseline="-25000" dirty="0" smtClean="0">
                <a:solidFill>
                  <a:srgbClr val="FF0000"/>
                </a:solidFill>
              </a:rPr>
              <a:t>2</a:t>
            </a:r>
            <a:r>
              <a:rPr lang="en-GB" sz="1600" dirty="0" smtClean="0">
                <a:solidFill>
                  <a:srgbClr val="FF0000"/>
                </a:solidFill>
              </a:rPr>
              <a:t>,r +</a:t>
            </a:r>
            <a:r>
              <a:rPr lang="el-GR" sz="1600" dirty="0" smtClean="0">
                <a:solidFill>
                  <a:srgbClr val="FF0000"/>
                </a:solidFill>
              </a:rPr>
              <a:t>Δ</a:t>
            </a:r>
            <a:r>
              <a:rPr lang="en-GB" sz="1600" dirty="0" smtClean="0">
                <a:solidFill>
                  <a:srgbClr val="FF0000"/>
                </a:solidFill>
              </a:rPr>
              <a:t>r)&gt;  </a:t>
            </a:r>
            <a:r>
              <a:rPr lang="en-GB" sz="1600" dirty="0" smtClean="0">
                <a:solidFill>
                  <a:srgbClr val="00B050"/>
                </a:solidFill>
              </a:rPr>
              <a:t>-  &lt;</a:t>
            </a:r>
            <a:r>
              <a:rPr lang="el-GR" sz="1600" dirty="0" smtClean="0">
                <a:solidFill>
                  <a:srgbClr val="00B050"/>
                </a:solidFill>
              </a:rPr>
              <a:t>ε</a:t>
            </a:r>
            <a:r>
              <a:rPr lang="en-GB" sz="1600" baseline="-25000" dirty="0" smtClean="0">
                <a:solidFill>
                  <a:srgbClr val="00B050"/>
                </a:solidFill>
              </a:rPr>
              <a:t>y</a:t>
            </a:r>
            <a:r>
              <a:rPr lang="en-GB" sz="1600" dirty="0" smtClean="0">
                <a:solidFill>
                  <a:srgbClr val="00B050"/>
                </a:solidFill>
              </a:rPr>
              <a:t>(v</a:t>
            </a:r>
            <a:r>
              <a:rPr lang="en-GB" sz="1600" baseline="-25000" dirty="0" smtClean="0">
                <a:solidFill>
                  <a:srgbClr val="00B050"/>
                </a:solidFill>
              </a:rPr>
              <a:t>1</a:t>
            </a:r>
            <a:r>
              <a:rPr lang="en-GB" sz="1600" dirty="0" smtClean="0">
                <a:solidFill>
                  <a:srgbClr val="00B050"/>
                </a:solidFill>
              </a:rPr>
              <a:t>,r)</a:t>
            </a:r>
            <a:r>
              <a:rPr lang="el-GR" sz="1600" dirty="0" smtClean="0">
                <a:solidFill>
                  <a:srgbClr val="00B050"/>
                </a:solidFill>
              </a:rPr>
              <a:t> ε</a:t>
            </a:r>
            <a:r>
              <a:rPr lang="en-GB" sz="1600" baseline="-25000" dirty="0" smtClean="0">
                <a:solidFill>
                  <a:srgbClr val="00B050"/>
                </a:solidFill>
              </a:rPr>
              <a:t>f</a:t>
            </a:r>
            <a:r>
              <a:rPr lang="en-GB" sz="1600" dirty="0" smtClean="0">
                <a:solidFill>
                  <a:srgbClr val="00B050"/>
                </a:solidFill>
              </a:rPr>
              <a:t>(v</a:t>
            </a:r>
            <a:r>
              <a:rPr lang="en-GB" sz="1600" baseline="-25000" dirty="0" smtClean="0">
                <a:solidFill>
                  <a:srgbClr val="00B050"/>
                </a:solidFill>
              </a:rPr>
              <a:t>2</a:t>
            </a:r>
            <a:r>
              <a:rPr lang="en-GB" sz="1600" dirty="0" smtClean="0">
                <a:solidFill>
                  <a:srgbClr val="00B050"/>
                </a:solidFill>
              </a:rPr>
              <a:t>,r +</a:t>
            </a:r>
            <a:r>
              <a:rPr lang="el-GR" sz="1600" dirty="0" smtClean="0">
                <a:solidFill>
                  <a:srgbClr val="00B050"/>
                </a:solidFill>
              </a:rPr>
              <a:t>Δ</a:t>
            </a:r>
            <a:r>
              <a:rPr lang="en-GB" sz="1600" dirty="0" smtClean="0">
                <a:solidFill>
                  <a:srgbClr val="00B050"/>
                </a:solidFill>
              </a:rPr>
              <a:t>r)&gt;  -  &lt;</a:t>
            </a:r>
            <a:r>
              <a:rPr lang="el-GR" sz="1600" dirty="0" smtClean="0">
                <a:solidFill>
                  <a:srgbClr val="00B050"/>
                </a:solidFill>
              </a:rPr>
              <a:t>ε</a:t>
            </a:r>
            <a:r>
              <a:rPr lang="en-GB" sz="1600" baseline="-25000" dirty="0" smtClean="0">
                <a:solidFill>
                  <a:srgbClr val="00B050"/>
                </a:solidFill>
              </a:rPr>
              <a:t>f</a:t>
            </a:r>
            <a:r>
              <a:rPr lang="en-GB" sz="1600" dirty="0" smtClean="0">
                <a:solidFill>
                  <a:srgbClr val="00B050"/>
                </a:solidFill>
              </a:rPr>
              <a:t>(v</a:t>
            </a:r>
            <a:r>
              <a:rPr lang="en-GB" sz="1600" baseline="-25000" dirty="0" smtClean="0">
                <a:solidFill>
                  <a:srgbClr val="00B050"/>
                </a:solidFill>
              </a:rPr>
              <a:t>1</a:t>
            </a:r>
            <a:r>
              <a:rPr lang="en-GB" sz="1600" dirty="0" smtClean="0">
                <a:solidFill>
                  <a:srgbClr val="00B050"/>
                </a:solidFill>
              </a:rPr>
              <a:t>,r )</a:t>
            </a:r>
            <a:r>
              <a:rPr lang="el-GR" sz="1600" dirty="0" smtClean="0">
                <a:solidFill>
                  <a:srgbClr val="00B050"/>
                </a:solidFill>
              </a:rPr>
              <a:t> ε</a:t>
            </a:r>
            <a:r>
              <a:rPr lang="en-GB" sz="1600" baseline="-25000" dirty="0" smtClean="0">
                <a:solidFill>
                  <a:srgbClr val="00B050"/>
                </a:solidFill>
              </a:rPr>
              <a:t>y</a:t>
            </a:r>
            <a:r>
              <a:rPr lang="en-GB" sz="1600" dirty="0" smtClean="0">
                <a:solidFill>
                  <a:srgbClr val="00B050"/>
                </a:solidFill>
              </a:rPr>
              <a:t>(v</a:t>
            </a:r>
            <a:r>
              <a:rPr lang="en-GB" sz="1600" baseline="-25000" dirty="0" smtClean="0">
                <a:solidFill>
                  <a:srgbClr val="00B050"/>
                </a:solidFill>
              </a:rPr>
              <a:t>2</a:t>
            </a:r>
            <a:r>
              <a:rPr lang="en-GB" sz="1600" dirty="0" smtClean="0">
                <a:solidFill>
                  <a:srgbClr val="00B050"/>
                </a:solidFill>
              </a:rPr>
              <a:t>,r +</a:t>
            </a:r>
            <a:r>
              <a:rPr lang="el-GR" sz="1600" dirty="0" smtClean="0">
                <a:solidFill>
                  <a:srgbClr val="00B050"/>
                </a:solidFill>
              </a:rPr>
              <a:t>Δ</a:t>
            </a:r>
            <a:r>
              <a:rPr lang="en-GB" sz="1600" dirty="0" smtClean="0">
                <a:solidFill>
                  <a:srgbClr val="00B050"/>
                </a:solidFill>
              </a:rPr>
              <a:t>r)&gt;  </a:t>
            </a:r>
            <a:r>
              <a:rPr lang="en-GB" sz="1600" dirty="0" smtClean="0">
                <a:solidFill>
                  <a:srgbClr val="0070C0"/>
                </a:solidFill>
              </a:rPr>
              <a:t>+  &lt;</a:t>
            </a:r>
            <a:r>
              <a:rPr lang="el-GR" sz="1600" dirty="0" smtClean="0">
                <a:solidFill>
                  <a:srgbClr val="0070C0"/>
                </a:solidFill>
              </a:rPr>
              <a:t>ε</a:t>
            </a:r>
            <a:r>
              <a:rPr lang="en-GB" sz="1600" baseline="-25000" dirty="0" smtClean="0">
                <a:solidFill>
                  <a:srgbClr val="0070C0"/>
                </a:solidFill>
              </a:rPr>
              <a:t>f</a:t>
            </a:r>
            <a:r>
              <a:rPr lang="en-GB" sz="1600" dirty="0" smtClean="0">
                <a:solidFill>
                  <a:srgbClr val="0070C0"/>
                </a:solidFill>
              </a:rPr>
              <a:t>(v</a:t>
            </a:r>
            <a:r>
              <a:rPr lang="en-GB" sz="1600" baseline="-25000" dirty="0" smtClean="0">
                <a:solidFill>
                  <a:srgbClr val="0070C0"/>
                </a:solidFill>
              </a:rPr>
              <a:t>1</a:t>
            </a:r>
            <a:r>
              <a:rPr lang="en-GB" sz="1600" dirty="0" smtClean="0">
                <a:solidFill>
                  <a:srgbClr val="0070C0"/>
                </a:solidFill>
              </a:rPr>
              <a:t>,r)</a:t>
            </a:r>
            <a:r>
              <a:rPr lang="el-GR" sz="1600" dirty="0" smtClean="0">
                <a:solidFill>
                  <a:srgbClr val="0070C0"/>
                </a:solidFill>
              </a:rPr>
              <a:t> ε</a:t>
            </a:r>
            <a:r>
              <a:rPr lang="en-GB" sz="1600" baseline="-25000" dirty="0" smtClean="0">
                <a:solidFill>
                  <a:srgbClr val="0070C0"/>
                </a:solidFill>
              </a:rPr>
              <a:t>f</a:t>
            </a:r>
            <a:r>
              <a:rPr lang="en-GB" sz="1600" dirty="0" smtClean="0">
                <a:solidFill>
                  <a:srgbClr val="0070C0"/>
                </a:solidFill>
              </a:rPr>
              <a:t>(v</a:t>
            </a:r>
            <a:r>
              <a:rPr lang="en-GB" sz="1600" baseline="-25000" dirty="0" smtClean="0">
                <a:solidFill>
                  <a:srgbClr val="0070C0"/>
                </a:solidFill>
              </a:rPr>
              <a:t>2</a:t>
            </a:r>
            <a:r>
              <a:rPr lang="en-GB" sz="1600" dirty="0" smtClean="0">
                <a:solidFill>
                  <a:srgbClr val="0070C0"/>
                </a:solidFill>
              </a:rPr>
              <a:t>,r +</a:t>
            </a:r>
            <a:r>
              <a:rPr lang="el-GR" sz="1600" dirty="0" smtClean="0">
                <a:solidFill>
                  <a:srgbClr val="0070C0"/>
                </a:solidFill>
              </a:rPr>
              <a:t>Δ</a:t>
            </a:r>
            <a:r>
              <a:rPr lang="en-GB" sz="1600" dirty="0" smtClean="0">
                <a:solidFill>
                  <a:srgbClr val="0070C0"/>
                </a:solidFill>
              </a:rPr>
              <a:t>r)&gt;</a:t>
            </a:r>
          </a:p>
          <a:p>
            <a:r>
              <a:rPr lang="en-GB" sz="1600" dirty="0" smtClean="0"/>
              <a:t>                                  </a:t>
            </a:r>
            <a:r>
              <a:rPr lang="en-GB" sz="1600" dirty="0" smtClean="0">
                <a:solidFill>
                  <a:srgbClr val="FF0000"/>
                </a:solidFill>
              </a:rPr>
              <a:t>↑</a:t>
            </a:r>
            <a:r>
              <a:rPr lang="en-GB" sz="1600" dirty="0" smtClean="0"/>
              <a:t>                                    </a:t>
            </a:r>
            <a:r>
              <a:rPr lang="en-GB" sz="1600" dirty="0" smtClean="0">
                <a:solidFill>
                  <a:srgbClr val="00B050"/>
                </a:solidFill>
              </a:rPr>
              <a:t>↑                                       ↑</a:t>
            </a:r>
            <a:r>
              <a:rPr lang="en-GB" sz="1600" dirty="0" smtClean="0"/>
              <a:t>                                       </a:t>
            </a:r>
            <a:r>
              <a:rPr lang="en-GB" sz="1600" dirty="0" smtClean="0">
                <a:solidFill>
                  <a:srgbClr val="0070C0"/>
                </a:solidFill>
              </a:rPr>
              <a:t>↑</a:t>
            </a:r>
          </a:p>
          <a:p>
            <a:r>
              <a:rPr lang="en-GB" sz="1600" dirty="0" smtClean="0"/>
              <a:t>              </a:t>
            </a:r>
            <a:r>
              <a:rPr lang="en-GB" sz="1600" dirty="0" err="1" smtClean="0">
                <a:solidFill>
                  <a:srgbClr val="FF0000"/>
                </a:solidFill>
              </a:rPr>
              <a:t>Obs</a:t>
            </a:r>
            <a:r>
              <a:rPr lang="en-GB" sz="1600" dirty="0" smtClean="0">
                <a:solidFill>
                  <a:srgbClr val="FF0000"/>
                </a:solidFill>
              </a:rPr>
              <a:t> error covariance                  </a:t>
            </a:r>
            <a:r>
              <a:rPr lang="en-GB" sz="1600" dirty="0" smtClean="0">
                <a:solidFill>
                  <a:srgbClr val="00B050"/>
                </a:solidFill>
              </a:rPr>
              <a:t>Zero (</a:t>
            </a:r>
            <a:r>
              <a:rPr lang="en-GB" sz="1600" dirty="0" err="1" smtClean="0">
                <a:solidFill>
                  <a:srgbClr val="00B050"/>
                </a:solidFill>
              </a:rPr>
              <a:t>obs</a:t>
            </a:r>
            <a:r>
              <a:rPr lang="en-GB" sz="1600" dirty="0" smtClean="0">
                <a:solidFill>
                  <a:srgbClr val="00B050"/>
                </a:solidFill>
              </a:rPr>
              <a:t> and forecast errors                  </a:t>
            </a:r>
            <a:r>
              <a:rPr lang="en-GB" sz="1600" dirty="0" smtClean="0">
                <a:solidFill>
                  <a:srgbClr val="0070C0"/>
                </a:solidFill>
              </a:rPr>
              <a:t>Forecast error covariance</a:t>
            </a:r>
          </a:p>
          <a:p>
            <a:r>
              <a:rPr lang="en-GB" sz="1600" dirty="0" smtClean="0"/>
              <a:t>       </a:t>
            </a:r>
            <a:r>
              <a:rPr lang="en-GB" sz="1600" dirty="0" smtClean="0">
                <a:solidFill>
                  <a:srgbClr val="FF0000"/>
                </a:solidFill>
              </a:rPr>
              <a:t>between (v</a:t>
            </a:r>
            <a:r>
              <a:rPr lang="en-GB" sz="1600" baseline="-25000" dirty="0" smtClean="0">
                <a:solidFill>
                  <a:srgbClr val="FF0000"/>
                </a:solidFill>
              </a:rPr>
              <a:t>1</a:t>
            </a:r>
            <a:r>
              <a:rPr lang="en-GB" sz="1600" dirty="0" smtClean="0">
                <a:solidFill>
                  <a:srgbClr val="FF0000"/>
                </a:solidFill>
              </a:rPr>
              <a:t>, r) and (v</a:t>
            </a:r>
            <a:r>
              <a:rPr lang="en-GB" sz="1600" baseline="-25000" dirty="0" smtClean="0">
                <a:solidFill>
                  <a:srgbClr val="FF0000"/>
                </a:solidFill>
              </a:rPr>
              <a:t>2</a:t>
            </a:r>
            <a:r>
              <a:rPr lang="en-GB" sz="1600" dirty="0" smtClean="0">
                <a:solidFill>
                  <a:srgbClr val="FF0000"/>
                </a:solidFill>
              </a:rPr>
              <a:t>, r+</a:t>
            </a:r>
            <a:r>
              <a:rPr lang="el-GR" sz="1600" dirty="0" smtClean="0">
                <a:solidFill>
                  <a:srgbClr val="FF0000"/>
                </a:solidFill>
              </a:rPr>
              <a:t>Δ</a:t>
            </a:r>
            <a:r>
              <a:rPr lang="en-GB" sz="1600" dirty="0" smtClean="0">
                <a:solidFill>
                  <a:srgbClr val="FF0000"/>
                </a:solidFill>
              </a:rPr>
              <a:t>r)                     </a:t>
            </a:r>
            <a:r>
              <a:rPr lang="en-GB" sz="1600" dirty="0" smtClean="0">
                <a:solidFill>
                  <a:srgbClr val="00B050"/>
                </a:solidFill>
              </a:rPr>
              <a:t>uncorrelated)                                </a:t>
            </a:r>
            <a:r>
              <a:rPr lang="en-GB" sz="1600" dirty="0" smtClean="0">
                <a:solidFill>
                  <a:srgbClr val="0070C0"/>
                </a:solidFill>
              </a:rPr>
              <a:t>between (v</a:t>
            </a:r>
            <a:r>
              <a:rPr lang="en-GB" sz="1600" baseline="-25000" dirty="0" smtClean="0">
                <a:solidFill>
                  <a:srgbClr val="0070C0"/>
                </a:solidFill>
              </a:rPr>
              <a:t>1</a:t>
            </a:r>
            <a:r>
              <a:rPr lang="en-GB" sz="1600" dirty="0" smtClean="0">
                <a:solidFill>
                  <a:srgbClr val="0070C0"/>
                </a:solidFill>
              </a:rPr>
              <a:t>, r) and (v</a:t>
            </a:r>
            <a:r>
              <a:rPr lang="en-GB" sz="1600" baseline="-25000" dirty="0" smtClean="0">
                <a:solidFill>
                  <a:srgbClr val="0070C0"/>
                </a:solidFill>
              </a:rPr>
              <a:t>2</a:t>
            </a:r>
            <a:r>
              <a:rPr lang="en-GB" sz="1600" dirty="0" smtClean="0">
                <a:solidFill>
                  <a:srgbClr val="0070C0"/>
                </a:solidFill>
              </a:rPr>
              <a:t>, r+</a:t>
            </a:r>
            <a:r>
              <a:rPr lang="el-GR" sz="1600" dirty="0" smtClean="0">
                <a:solidFill>
                  <a:srgbClr val="0070C0"/>
                </a:solidFill>
              </a:rPr>
              <a:t>Δ</a:t>
            </a:r>
            <a:r>
              <a:rPr lang="en-GB" sz="1600" dirty="0" smtClean="0">
                <a:solidFill>
                  <a:srgbClr val="0070C0"/>
                </a:solidFill>
              </a:rPr>
              <a:t>r)</a:t>
            </a:r>
          </a:p>
          <a:p>
            <a:r>
              <a:rPr lang="en-GB" sz="1600" dirty="0" smtClean="0"/>
              <a:t>         </a:t>
            </a:r>
            <a:r>
              <a:rPr lang="en-GB" sz="1600" dirty="0" smtClean="0">
                <a:solidFill>
                  <a:srgbClr val="FF0000"/>
                </a:solidFill>
              </a:rPr>
              <a:t>zero unless v</a:t>
            </a:r>
            <a:r>
              <a:rPr lang="en-GB" sz="1600" baseline="-25000" dirty="0" smtClean="0">
                <a:solidFill>
                  <a:srgbClr val="FF0000"/>
                </a:solidFill>
              </a:rPr>
              <a:t>1</a:t>
            </a:r>
            <a:r>
              <a:rPr lang="en-GB" sz="1600" dirty="0" smtClean="0">
                <a:solidFill>
                  <a:srgbClr val="FF0000"/>
                </a:solidFill>
              </a:rPr>
              <a:t>=v</a:t>
            </a:r>
            <a:r>
              <a:rPr lang="en-GB" sz="1600" baseline="-25000" dirty="0" smtClean="0">
                <a:solidFill>
                  <a:srgbClr val="FF0000"/>
                </a:solidFill>
              </a:rPr>
              <a:t>2</a:t>
            </a:r>
            <a:r>
              <a:rPr lang="en-GB" sz="1600" dirty="0" smtClean="0">
                <a:solidFill>
                  <a:srgbClr val="FF0000"/>
                </a:solidFill>
              </a:rPr>
              <a:t> and </a:t>
            </a:r>
            <a:r>
              <a:rPr lang="el-GR" sz="1600" dirty="0" smtClean="0">
                <a:solidFill>
                  <a:srgbClr val="FF0000"/>
                </a:solidFill>
              </a:rPr>
              <a:t>Δ</a:t>
            </a:r>
            <a:r>
              <a:rPr lang="en-GB" sz="1600" dirty="0" smtClean="0">
                <a:solidFill>
                  <a:srgbClr val="FF0000"/>
                </a:solidFill>
              </a:rPr>
              <a:t>r=0 </a:t>
            </a:r>
          </a:p>
          <a:p>
            <a:r>
              <a:rPr lang="en-GB" sz="1600" dirty="0" smtClean="0">
                <a:solidFill>
                  <a:srgbClr val="FF0000"/>
                </a:solidFill>
              </a:rPr>
              <a:t>(one particular matrix element </a:t>
            </a:r>
            <a:r>
              <a:rPr lang="en-GB" sz="1600" dirty="0" smtClean="0">
                <a:solidFill>
                  <a:srgbClr val="FF0000"/>
                </a:solidFill>
              </a:rPr>
              <a:t>of </a:t>
            </a:r>
            <a:r>
              <a:rPr lang="en-GB" sz="1600" b="1" dirty="0" smtClean="0">
                <a:solidFill>
                  <a:srgbClr val="FF0000"/>
                </a:solidFill>
              </a:rPr>
              <a:t>P</a:t>
            </a:r>
            <a:r>
              <a:rPr lang="en-GB" sz="1600" baseline="30000" dirty="0" smtClean="0">
                <a:solidFill>
                  <a:srgbClr val="FF0000"/>
                </a:solidFill>
              </a:rPr>
              <a:t>f</a:t>
            </a:r>
            <a:r>
              <a:rPr lang="en-GB" sz="1600" dirty="0" smtClean="0">
                <a:solidFill>
                  <a:srgbClr val="FF0000"/>
                </a:solidFill>
              </a:rPr>
              <a:t> </a:t>
            </a:r>
            <a:r>
              <a:rPr lang="en-GB" sz="1600" dirty="0" smtClean="0">
                <a:solidFill>
                  <a:srgbClr val="FF0000"/>
                </a:solidFill>
              </a:rPr>
              <a:t>or </a:t>
            </a:r>
            <a:r>
              <a:rPr lang="en-GB" sz="1600" b="1" dirty="0" smtClean="0">
                <a:solidFill>
                  <a:srgbClr val="FF0000"/>
                </a:solidFill>
              </a:rPr>
              <a:t>B</a:t>
            </a:r>
            <a:r>
              <a:rPr lang="en-GB" sz="1600" dirty="0" smtClean="0">
                <a:solidFill>
                  <a:srgbClr val="FF0000"/>
                </a:solidFill>
              </a:rPr>
              <a:t>)</a:t>
            </a:r>
          </a:p>
          <a:p>
            <a:r>
              <a:rPr lang="en-GB" sz="1600" dirty="0" smtClean="0"/>
              <a:t>&lt;&gt;  average over available </a:t>
            </a:r>
            <a:r>
              <a:rPr lang="en-GB" sz="1600" dirty="0" smtClean="0"/>
              <a:t>observations </a:t>
            </a:r>
            <a:r>
              <a:rPr lang="en-GB" sz="1600" dirty="0" smtClean="0"/>
              <a:t>and sample population of forecasts</a:t>
            </a:r>
            <a:endParaRPr lang="en-US" sz="1600" dirty="0"/>
          </a:p>
        </p:txBody>
      </p:sp>
      <p:sp>
        <p:nvSpPr>
          <p:cNvPr id="8" name="Rectangle 7"/>
          <p:cNvSpPr/>
          <p:nvPr/>
        </p:nvSpPr>
        <p:spPr>
          <a:xfrm>
            <a:off x="6616700" y="0"/>
            <a:ext cx="457200" cy="304800"/>
          </a:xfrm>
          <a:prstGeom prst="rect">
            <a:avLst/>
          </a:prstGeom>
          <a:solidFill>
            <a:schemeClr val="accent6">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K.3 Monte-Carlo method (ensembles) </a:t>
            </a:r>
            <a:endParaRPr lang="en-US" sz="2800" dirty="0"/>
          </a:p>
        </p:txBody>
      </p:sp>
      <p:sp>
        <p:nvSpPr>
          <p:cNvPr id="3" name="TextBox 2"/>
          <p:cNvSpPr txBox="1"/>
          <p:nvPr/>
        </p:nvSpPr>
        <p:spPr>
          <a:xfrm>
            <a:off x="195776" y="1294728"/>
            <a:ext cx="6052624" cy="3949799"/>
          </a:xfrm>
          <a:prstGeom prst="rect">
            <a:avLst/>
          </a:prstGeom>
          <a:noFill/>
        </p:spPr>
        <p:txBody>
          <a:bodyPr wrap="square" rtlCol="0">
            <a:spAutoFit/>
          </a:bodyPr>
          <a:lstStyle/>
          <a:p>
            <a:pPr marL="95250" indent="-95250">
              <a:buFont typeface="Arial" pitchFamily="34" charset="0"/>
              <a:buChar char="•"/>
            </a:pPr>
            <a:r>
              <a:rPr lang="en-GB" sz="1600" i="1" dirty="0" smtClean="0"/>
              <a:t>N</a:t>
            </a:r>
            <a:r>
              <a:rPr lang="en-GB" sz="1600" dirty="0" smtClean="0"/>
              <a:t> members of an ensemble of analyses.</a:t>
            </a:r>
          </a:p>
          <a:p>
            <a:pPr marL="95250" indent="-95250">
              <a:buFont typeface="Arial" pitchFamily="34" charset="0"/>
              <a:buChar char="•"/>
            </a:pPr>
            <a:r>
              <a:rPr lang="en-GB" sz="1600" dirty="0" smtClean="0"/>
              <a:t>Leads to </a:t>
            </a:r>
            <a:r>
              <a:rPr lang="en-GB" sz="1600" i="1" dirty="0" smtClean="0"/>
              <a:t>N</a:t>
            </a:r>
            <a:r>
              <a:rPr lang="en-GB" sz="1600" dirty="0" smtClean="0"/>
              <a:t> members of an ensemble of forecasts.</a:t>
            </a:r>
          </a:p>
          <a:p>
            <a:pPr marL="95250" indent="-95250">
              <a:buFont typeface="Arial" pitchFamily="34" charset="0"/>
              <a:buChar char="•"/>
            </a:pPr>
            <a:r>
              <a:rPr lang="en-GB" sz="1600" dirty="0" smtClean="0"/>
              <a:t>The ensemble must capture the errors contributing to forecast errors.</a:t>
            </a:r>
          </a:p>
          <a:p>
            <a:pPr marL="552450" lvl="1" indent="-95250">
              <a:buFont typeface="Arial" pitchFamily="34" charset="0"/>
              <a:buChar char="•"/>
            </a:pPr>
            <a:r>
              <a:rPr lang="en-GB" sz="1600" dirty="0" smtClean="0"/>
              <a:t>Initial condition errors (forecast/observation/assimilation errors  from previous data assimilation).</a:t>
            </a:r>
          </a:p>
          <a:p>
            <a:pPr marL="552450" lvl="1" indent="-95250">
              <a:buFont typeface="Arial" pitchFamily="34" charset="0"/>
              <a:buChar char="•"/>
            </a:pPr>
            <a:r>
              <a:rPr lang="en-GB" sz="1600" dirty="0" smtClean="0"/>
              <a:t>Model formulation errors (finite resolution, unknown parameters, …).</a:t>
            </a:r>
          </a:p>
          <a:p>
            <a:pPr marL="552450" lvl="1" indent="-95250">
              <a:buFont typeface="Arial" pitchFamily="34" charset="0"/>
              <a:buChar char="•"/>
            </a:pPr>
            <a:r>
              <a:rPr lang="en-GB" sz="1600" dirty="0" smtClean="0"/>
              <a:t>Unknown forcing.</a:t>
            </a:r>
          </a:p>
          <a:p>
            <a:pPr marL="95250" indent="-95250">
              <a:buFont typeface="Arial" pitchFamily="34" charset="0"/>
              <a:buChar char="•"/>
            </a:pPr>
            <a:r>
              <a:rPr lang="en-GB" sz="1600" dirty="0" smtClean="0"/>
              <a:t>Can be used to estimate the forecast error covariance matrix, e.g.</a:t>
            </a:r>
          </a:p>
          <a:p>
            <a:pPr marL="552450" lvl="1" indent="-95250">
              <a:buFont typeface="Arial" pitchFamily="34" charset="0"/>
              <a:buChar char="•"/>
            </a:pPr>
            <a:r>
              <a:rPr lang="en-GB" sz="1600" b="1" dirty="0" smtClean="0"/>
              <a:t>P</a:t>
            </a:r>
            <a:r>
              <a:rPr lang="en-GB" sz="1600" baseline="-25000" dirty="0" smtClean="0"/>
              <a:t>f</a:t>
            </a:r>
            <a:r>
              <a:rPr lang="en-GB" sz="1600" dirty="0" smtClean="0"/>
              <a:t>   ≈   &lt; (x-&lt;x&gt;)   (x-&lt;x&gt;) </a:t>
            </a:r>
            <a:r>
              <a:rPr lang="en-GB" sz="1600" baseline="30000" dirty="0" smtClean="0"/>
              <a:t>T</a:t>
            </a:r>
            <a:r>
              <a:rPr lang="en-GB" sz="1600" dirty="0" smtClean="0"/>
              <a:t> &gt;   =   1/(N-1) ∑</a:t>
            </a:r>
            <a:r>
              <a:rPr lang="en-GB" sz="1600" baseline="-25000" dirty="0" err="1" smtClean="0"/>
              <a:t>i</a:t>
            </a:r>
            <a:r>
              <a:rPr lang="en-GB" sz="1600" baseline="-25000" dirty="0" smtClean="0"/>
              <a:t>=1,N</a:t>
            </a:r>
            <a:r>
              <a:rPr lang="en-GB" sz="1600" dirty="0" smtClean="0"/>
              <a:t>  (x</a:t>
            </a:r>
            <a:r>
              <a:rPr lang="en-GB" sz="1600" baseline="-25000" dirty="0" smtClean="0"/>
              <a:t>i</a:t>
            </a:r>
            <a:r>
              <a:rPr lang="en-GB" sz="1600" dirty="0" smtClean="0"/>
              <a:t> - &lt;x&gt;) (x</a:t>
            </a:r>
            <a:r>
              <a:rPr lang="en-GB" sz="1600" baseline="-25000" dirty="0" smtClean="0"/>
              <a:t>i</a:t>
            </a:r>
            <a:r>
              <a:rPr lang="en-GB" sz="1600" dirty="0" smtClean="0"/>
              <a:t> - &lt;x&gt;)</a:t>
            </a:r>
            <a:r>
              <a:rPr lang="en-GB" sz="1600" baseline="30000" dirty="0" smtClean="0"/>
              <a:t>T</a:t>
            </a:r>
            <a:endParaRPr lang="en-GB" sz="1600" dirty="0" smtClean="0"/>
          </a:p>
          <a:p>
            <a:pPr marL="552450" lvl="1" indent="-95250"/>
            <a:endParaRPr lang="en-GB" sz="1600" baseline="30000" dirty="0" smtClean="0"/>
          </a:p>
          <a:p>
            <a:pPr marL="95250" indent="-95250">
              <a:buFont typeface="Arial" pitchFamily="34" charset="0"/>
              <a:buChar char="•"/>
            </a:pPr>
            <a:r>
              <a:rPr lang="en-GB" sz="1600" dirty="0" smtClean="0"/>
              <a:t>Problem: for some applications </a:t>
            </a:r>
            <a:r>
              <a:rPr lang="en-GB" sz="1600" i="1" dirty="0" smtClean="0"/>
              <a:t>N</a:t>
            </a:r>
            <a:r>
              <a:rPr lang="en-GB" sz="1600" dirty="0" smtClean="0"/>
              <a:t> &lt;&lt; </a:t>
            </a:r>
            <a:r>
              <a:rPr lang="en-GB" sz="1600" i="1" dirty="0" smtClean="0"/>
              <a:t>n</a:t>
            </a:r>
            <a:r>
              <a:rPr lang="en-GB" sz="1600" dirty="0" smtClean="0"/>
              <a:t>.</a:t>
            </a:r>
          </a:p>
          <a:p>
            <a:pPr marL="552450" lvl="1" indent="-95250">
              <a:buFont typeface="Arial" pitchFamily="34" charset="0"/>
              <a:buChar char="•"/>
            </a:pPr>
            <a:r>
              <a:rPr lang="en-GB" sz="1600" i="1" dirty="0" smtClean="0"/>
              <a:t>n</a:t>
            </a:r>
            <a:r>
              <a:rPr lang="en-GB" sz="1600" dirty="0" smtClean="0"/>
              <a:t> elements of the state vector (in Meteorology can be 10</a:t>
            </a:r>
            <a:r>
              <a:rPr lang="en-GB" sz="1600" baseline="30000" dirty="0" smtClean="0"/>
              <a:t>7</a:t>
            </a:r>
            <a:r>
              <a:rPr lang="en-GB" sz="1600" dirty="0" smtClean="0"/>
              <a:t>).</a:t>
            </a:r>
          </a:p>
          <a:p>
            <a:pPr marL="552450" lvl="1" indent="-95250">
              <a:buFont typeface="Arial" pitchFamily="34" charset="0"/>
              <a:buChar char="•"/>
            </a:pPr>
            <a:r>
              <a:rPr lang="en-GB" sz="1600" i="1" dirty="0" smtClean="0"/>
              <a:t>N</a:t>
            </a:r>
            <a:r>
              <a:rPr lang="en-GB" sz="1600" dirty="0" smtClean="0"/>
              <a:t> ensemble members (typically 10</a:t>
            </a:r>
            <a:r>
              <a:rPr lang="en-GB" sz="1600" baseline="30000" dirty="0" smtClean="0"/>
              <a:t>2</a:t>
            </a:r>
            <a:r>
              <a:rPr lang="en-GB" sz="1600" dirty="0" smtClean="0"/>
              <a:t>).</a:t>
            </a:r>
          </a:p>
          <a:p>
            <a:pPr marL="552450" lvl="1" indent="-95250">
              <a:buFont typeface="Arial" pitchFamily="34" charset="0"/>
              <a:buChar char="•"/>
            </a:pPr>
            <a:r>
              <a:rPr lang="en-GB" sz="1600" dirty="0" smtClean="0"/>
              <a:t>Consequence – when </a:t>
            </a:r>
            <a:r>
              <a:rPr lang="en-GB" sz="1600" b="1" dirty="0" smtClean="0"/>
              <a:t>P</a:t>
            </a:r>
            <a:r>
              <a:rPr lang="en-GB" sz="1600" baseline="-25000" dirty="0" smtClean="0"/>
              <a:t>f</a:t>
            </a:r>
            <a:r>
              <a:rPr lang="en-GB" sz="1600" dirty="0" smtClean="0"/>
              <a:t> acts on a vector, the result is forced to lie in the sub-space spanned by the </a:t>
            </a:r>
            <a:r>
              <a:rPr lang="en-GB" sz="1600" i="1" dirty="0" smtClean="0"/>
              <a:t>N</a:t>
            </a:r>
            <a:r>
              <a:rPr lang="en-GB" sz="1600" dirty="0" smtClean="0"/>
              <a:t> ensemble members.</a:t>
            </a:r>
            <a:endParaRPr lang="en-US" sz="1600" dirty="0" smtClean="0"/>
          </a:p>
        </p:txBody>
      </p:sp>
      <p:grpSp>
        <p:nvGrpSpPr>
          <p:cNvPr id="19" name="Group 18"/>
          <p:cNvGrpSpPr/>
          <p:nvPr/>
        </p:nvGrpSpPr>
        <p:grpSpPr>
          <a:xfrm>
            <a:off x="6044418" y="2400300"/>
            <a:ext cx="2947182" cy="1752600"/>
            <a:chOff x="5029201" y="2667000"/>
            <a:chExt cx="2947182" cy="1752600"/>
          </a:xfrm>
        </p:grpSpPr>
        <p:sp>
          <p:nvSpPr>
            <p:cNvPr id="4" name="Text Box 34"/>
            <p:cNvSpPr txBox="1">
              <a:spLocks noChangeArrowheads="1"/>
            </p:cNvSpPr>
            <p:nvPr/>
          </p:nvSpPr>
          <p:spPr bwMode="auto">
            <a:xfrm>
              <a:off x="5029201" y="2667000"/>
              <a:ext cx="2947182" cy="1752600"/>
            </a:xfrm>
            <a:prstGeom prst="rect">
              <a:avLst/>
            </a:prstGeom>
            <a:solidFill>
              <a:srgbClr val="CCFFCC">
                <a:alpha val="20000"/>
              </a:srgbClr>
            </a:solidFill>
            <a:ln w="12700">
              <a:solidFill>
                <a:srgbClr val="00FF00"/>
              </a:solidFill>
              <a:miter lim="800000"/>
              <a:headEnd/>
              <a:tailEnd/>
            </a:ln>
            <a:effectLst/>
          </p:spPr>
          <p:txBody>
            <a:bodyPr wrap="square">
              <a:spAutoFit/>
            </a:bodyPr>
            <a:lstStyle/>
            <a:p>
              <a:r>
                <a:rPr lang="en-GB" sz="1400" u="sng" dirty="0"/>
                <a:t>Ensembles</a:t>
              </a:r>
              <a:endParaRPr lang="en-GB" sz="1400" dirty="0"/>
            </a:p>
            <a:p>
              <a:endParaRPr lang="en-GB" sz="1400" dirty="0"/>
            </a:p>
            <a:p>
              <a:endParaRPr lang="en-GB" sz="1600" dirty="0"/>
            </a:p>
            <a:p>
              <a:endParaRPr lang="en-GB" sz="1600" dirty="0"/>
            </a:p>
            <a:p>
              <a:endParaRPr lang="en-GB" sz="1600" dirty="0"/>
            </a:p>
            <a:p>
              <a:endParaRPr lang="en-GB" sz="1600" dirty="0"/>
            </a:p>
            <a:p>
              <a:endParaRPr lang="en-US" sz="1600" u="sng" dirty="0"/>
            </a:p>
          </p:txBody>
        </p:sp>
        <p:sp>
          <p:nvSpPr>
            <p:cNvPr id="5" name="Text Box 35"/>
            <p:cNvSpPr txBox="1">
              <a:spLocks noChangeArrowheads="1"/>
            </p:cNvSpPr>
            <p:nvPr/>
          </p:nvSpPr>
          <p:spPr bwMode="auto">
            <a:xfrm>
              <a:off x="7656778" y="4102100"/>
              <a:ext cx="227013" cy="274637"/>
            </a:xfrm>
            <a:prstGeom prst="rect">
              <a:avLst/>
            </a:prstGeom>
            <a:noFill/>
            <a:ln w="9525">
              <a:noFill/>
              <a:miter lim="800000"/>
              <a:headEnd/>
              <a:tailEnd/>
            </a:ln>
            <a:effectLst/>
          </p:spPr>
          <p:txBody>
            <a:bodyPr wrap="none">
              <a:spAutoFit/>
            </a:bodyPr>
            <a:lstStyle/>
            <a:p>
              <a:pPr algn="l"/>
              <a:r>
                <a:rPr lang="en-GB" sz="1200" dirty="0"/>
                <a:t>t</a:t>
              </a:r>
              <a:endParaRPr lang="en-US" sz="1200" dirty="0"/>
            </a:p>
          </p:txBody>
        </p:sp>
        <p:sp>
          <p:nvSpPr>
            <p:cNvPr id="6" name="Line 36"/>
            <p:cNvSpPr>
              <a:spLocks noChangeShapeType="1"/>
            </p:cNvSpPr>
            <p:nvPr/>
          </p:nvSpPr>
          <p:spPr bwMode="auto">
            <a:xfrm flipV="1">
              <a:off x="5348287" y="2955925"/>
              <a:ext cx="0" cy="1212850"/>
            </a:xfrm>
            <a:prstGeom prst="line">
              <a:avLst/>
            </a:prstGeom>
            <a:noFill/>
            <a:ln w="9525">
              <a:solidFill>
                <a:schemeClr val="tx1"/>
              </a:solidFill>
              <a:round/>
              <a:headEnd/>
              <a:tailEnd type="triangle" w="med" len="med"/>
            </a:ln>
            <a:effectLst/>
          </p:spPr>
          <p:txBody>
            <a:bodyPr/>
            <a:lstStyle/>
            <a:p>
              <a:endParaRPr lang="en-US"/>
            </a:p>
          </p:txBody>
        </p:sp>
        <p:sp>
          <p:nvSpPr>
            <p:cNvPr id="7" name="Line 37"/>
            <p:cNvSpPr>
              <a:spLocks noChangeShapeType="1"/>
            </p:cNvSpPr>
            <p:nvPr/>
          </p:nvSpPr>
          <p:spPr bwMode="auto">
            <a:xfrm flipV="1">
              <a:off x="5257800" y="4093698"/>
              <a:ext cx="2537509" cy="6814"/>
            </a:xfrm>
            <a:prstGeom prst="line">
              <a:avLst/>
            </a:prstGeom>
            <a:noFill/>
            <a:ln w="9525">
              <a:solidFill>
                <a:schemeClr val="tx1"/>
              </a:solidFill>
              <a:round/>
              <a:headEnd/>
              <a:tailEnd type="triangle" w="med" len="med"/>
            </a:ln>
            <a:effectLst/>
          </p:spPr>
          <p:txBody>
            <a:bodyPr/>
            <a:lstStyle/>
            <a:p>
              <a:endParaRPr lang="en-US"/>
            </a:p>
          </p:txBody>
        </p:sp>
        <p:sp>
          <p:nvSpPr>
            <p:cNvPr id="9" name="Text Box 39"/>
            <p:cNvSpPr txBox="1">
              <a:spLocks noChangeArrowheads="1"/>
            </p:cNvSpPr>
            <p:nvPr/>
          </p:nvSpPr>
          <p:spPr bwMode="auto">
            <a:xfrm>
              <a:off x="5078412" y="2998787"/>
              <a:ext cx="268288" cy="274638"/>
            </a:xfrm>
            <a:prstGeom prst="rect">
              <a:avLst/>
            </a:prstGeom>
            <a:noFill/>
            <a:ln w="9525">
              <a:noFill/>
              <a:miter lim="800000"/>
              <a:headEnd/>
              <a:tailEnd/>
            </a:ln>
            <a:effectLst/>
          </p:spPr>
          <p:txBody>
            <a:bodyPr wrap="none">
              <a:spAutoFit/>
            </a:bodyPr>
            <a:lstStyle/>
            <a:p>
              <a:pPr algn="l"/>
              <a:r>
                <a:rPr lang="en-GB" sz="1200" b="1"/>
                <a:t>x</a:t>
              </a:r>
              <a:endParaRPr lang="en-US" sz="1200" b="1"/>
            </a:p>
          </p:txBody>
        </p:sp>
        <p:grpSp>
          <p:nvGrpSpPr>
            <p:cNvPr id="18" name="Group 17"/>
            <p:cNvGrpSpPr/>
            <p:nvPr/>
          </p:nvGrpSpPr>
          <p:grpSpPr>
            <a:xfrm>
              <a:off x="5356225" y="3155950"/>
              <a:ext cx="2111375" cy="581025"/>
              <a:chOff x="5356225" y="3155950"/>
              <a:chExt cx="3471862" cy="581025"/>
            </a:xfrm>
          </p:grpSpPr>
          <p:sp>
            <p:nvSpPr>
              <p:cNvPr id="8" name="Freeform 38"/>
              <p:cNvSpPr>
                <a:spLocks/>
              </p:cNvSpPr>
              <p:nvPr/>
            </p:nvSpPr>
            <p:spPr bwMode="auto">
              <a:xfrm>
                <a:off x="5356225" y="3300412"/>
                <a:ext cx="3319462" cy="365125"/>
              </a:xfrm>
              <a:custGeom>
                <a:avLst/>
                <a:gdLst/>
                <a:ahLst/>
                <a:cxnLst>
                  <a:cxn ang="0">
                    <a:pos x="0" y="112"/>
                  </a:cxn>
                  <a:cxn ang="0">
                    <a:pos x="456" y="15"/>
                  </a:cxn>
                  <a:cxn ang="0">
                    <a:pos x="920" y="202"/>
                  </a:cxn>
                  <a:cxn ang="0">
                    <a:pos x="1750" y="180"/>
                  </a:cxn>
                  <a:cxn ang="0">
                    <a:pos x="2091" y="110"/>
                  </a:cxn>
                </a:cxnLst>
                <a:rect l="0" t="0" r="r" b="b"/>
                <a:pathLst>
                  <a:path w="2091" h="230">
                    <a:moveTo>
                      <a:pt x="0" y="112"/>
                    </a:moveTo>
                    <a:cubicBezTo>
                      <a:pt x="151" y="56"/>
                      <a:pt x="303" y="0"/>
                      <a:pt x="456" y="15"/>
                    </a:cubicBezTo>
                    <a:cubicBezTo>
                      <a:pt x="609" y="30"/>
                      <a:pt x="704" y="174"/>
                      <a:pt x="920" y="202"/>
                    </a:cubicBezTo>
                    <a:cubicBezTo>
                      <a:pt x="1136" y="230"/>
                      <a:pt x="1555" y="195"/>
                      <a:pt x="1750" y="180"/>
                    </a:cubicBezTo>
                    <a:cubicBezTo>
                      <a:pt x="1945" y="165"/>
                      <a:pt x="2020" y="125"/>
                      <a:pt x="2091" y="110"/>
                    </a:cubicBezTo>
                  </a:path>
                </a:pathLst>
              </a:custGeom>
              <a:noFill/>
              <a:ln w="12700">
                <a:solidFill>
                  <a:srgbClr val="FF0000"/>
                </a:solidFill>
                <a:round/>
                <a:headEnd/>
                <a:tailEnd/>
              </a:ln>
              <a:effectLst/>
            </p:spPr>
            <p:txBody>
              <a:bodyPr/>
              <a:lstStyle/>
              <a:p>
                <a:endParaRPr lang="en-US"/>
              </a:p>
            </p:txBody>
          </p:sp>
          <p:sp>
            <p:nvSpPr>
              <p:cNvPr id="10" name="Freeform 42"/>
              <p:cNvSpPr>
                <a:spLocks/>
              </p:cNvSpPr>
              <p:nvPr/>
            </p:nvSpPr>
            <p:spPr bwMode="auto">
              <a:xfrm>
                <a:off x="5362575" y="3155950"/>
                <a:ext cx="3386137" cy="334962"/>
              </a:xfrm>
              <a:custGeom>
                <a:avLst/>
                <a:gdLst/>
                <a:ahLst/>
                <a:cxnLst>
                  <a:cxn ang="0">
                    <a:pos x="0" y="141"/>
                  </a:cxn>
                  <a:cxn ang="0">
                    <a:pos x="329" y="59"/>
                  </a:cxn>
                  <a:cxn ang="0">
                    <a:pos x="681" y="119"/>
                  </a:cxn>
                  <a:cxn ang="0">
                    <a:pos x="898" y="201"/>
                  </a:cxn>
                  <a:cxn ang="0">
                    <a:pos x="1451" y="179"/>
                  </a:cxn>
                  <a:cxn ang="0">
                    <a:pos x="2027" y="29"/>
                  </a:cxn>
                  <a:cxn ang="0">
                    <a:pos x="2087" y="7"/>
                  </a:cxn>
                </a:cxnLst>
                <a:rect l="0" t="0" r="r" b="b"/>
                <a:pathLst>
                  <a:path w="2133" h="211">
                    <a:moveTo>
                      <a:pt x="0" y="141"/>
                    </a:moveTo>
                    <a:cubicBezTo>
                      <a:pt x="108" y="102"/>
                      <a:pt x="216" y="63"/>
                      <a:pt x="329" y="59"/>
                    </a:cubicBezTo>
                    <a:cubicBezTo>
                      <a:pt x="442" y="55"/>
                      <a:pt x="586" y="95"/>
                      <a:pt x="681" y="119"/>
                    </a:cubicBezTo>
                    <a:cubicBezTo>
                      <a:pt x="776" y="143"/>
                      <a:pt x="770" y="191"/>
                      <a:pt x="898" y="201"/>
                    </a:cubicBezTo>
                    <a:cubicBezTo>
                      <a:pt x="1026" y="211"/>
                      <a:pt x="1263" y="208"/>
                      <a:pt x="1451" y="179"/>
                    </a:cubicBezTo>
                    <a:cubicBezTo>
                      <a:pt x="1639" y="150"/>
                      <a:pt x="1921" y="58"/>
                      <a:pt x="2027" y="29"/>
                    </a:cubicBezTo>
                    <a:cubicBezTo>
                      <a:pt x="2133" y="0"/>
                      <a:pt x="2110" y="3"/>
                      <a:pt x="2087" y="7"/>
                    </a:cubicBezTo>
                  </a:path>
                </a:pathLst>
              </a:custGeom>
              <a:noFill/>
              <a:ln w="9525">
                <a:solidFill>
                  <a:schemeClr val="tx1"/>
                </a:solidFill>
                <a:round/>
                <a:headEnd/>
                <a:tailEnd/>
              </a:ln>
              <a:effectLst/>
            </p:spPr>
            <p:txBody>
              <a:bodyPr/>
              <a:lstStyle/>
              <a:p>
                <a:endParaRPr lang="en-US"/>
              </a:p>
            </p:txBody>
          </p:sp>
          <p:sp>
            <p:nvSpPr>
              <p:cNvPr id="11" name="Freeform 43"/>
              <p:cNvSpPr>
                <a:spLocks/>
              </p:cNvSpPr>
              <p:nvPr/>
            </p:nvSpPr>
            <p:spPr bwMode="auto">
              <a:xfrm>
                <a:off x="5399087" y="3463925"/>
                <a:ext cx="3276600" cy="273050"/>
              </a:xfrm>
              <a:custGeom>
                <a:avLst/>
                <a:gdLst/>
                <a:ahLst/>
                <a:cxnLst>
                  <a:cxn ang="0">
                    <a:pos x="0" y="89"/>
                  </a:cxn>
                  <a:cxn ang="0">
                    <a:pos x="247" y="7"/>
                  </a:cxn>
                  <a:cxn ang="0">
                    <a:pos x="546" y="45"/>
                  </a:cxn>
                  <a:cxn ang="0">
                    <a:pos x="808" y="149"/>
                  </a:cxn>
                  <a:cxn ang="0">
                    <a:pos x="2064" y="172"/>
                  </a:cxn>
                </a:cxnLst>
                <a:rect l="0" t="0" r="r" b="b"/>
                <a:pathLst>
                  <a:path w="2064" h="172">
                    <a:moveTo>
                      <a:pt x="0" y="89"/>
                    </a:moveTo>
                    <a:cubicBezTo>
                      <a:pt x="78" y="51"/>
                      <a:pt x="156" y="14"/>
                      <a:pt x="247" y="7"/>
                    </a:cubicBezTo>
                    <a:cubicBezTo>
                      <a:pt x="338" y="0"/>
                      <a:pt x="453" y="21"/>
                      <a:pt x="546" y="45"/>
                    </a:cubicBezTo>
                    <a:cubicBezTo>
                      <a:pt x="639" y="69"/>
                      <a:pt x="555" y="128"/>
                      <a:pt x="808" y="149"/>
                    </a:cubicBezTo>
                    <a:cubicBezTo>
                      <a:pt x="1061" y="170"/>
                      <a:pt x="1562" y="171"/>
                      <a:pt x="2064" y="172"/>
                    </a:cubicBezTo>
                  </a:path>
                </a:pathLst>
              </a:custGeom>
              <a:noFill/>
              <a:ln w="9525">
                <a:solidFill>
                  <a:schemeClr val="tx1"/>
                </a:solidFill>
                <a:round/>
                <a:headEnd/>
                <a:tailEnd/>
              </a:ln>
              <a:effectLst/>
            </p:spPr>
            <p:txBody>
              <a:bodyPr/>
              <a:lstStyle/>
              <a:p>
                <a:endParaRPr lang="en-US"/>
              </a:p>
            </p:txBody>
          </p:sp>
          <p:sp>
            <p:nvSpPr>
              <p:cNvPr id="12" name="Freeform 44"/>
              <p:cNvSpPr>
                <a:spLocks/>
              </p:cNvSpPr>
              <p:nvPr/>
            </p:nvSpPr>
            <p:spPr bwMode="auto">
              <a:xfrm>
                <a:off x="5422900" y="3390900"/>
                <a:ext cx="3405187" cy="288925"/>
              </a:xfrm>
              <a:custGeom>
                <a:avLst/>
                <a:gdLst/>
                <a:ahLst/>
                <a:cxnLst>
                  <a:cxn ang="0">
                    <a:pos x="0" y="83"/>
                  </a:cxn>
                  <a:cxn ang="0">
                    <a:pos x="291" y="1"/>
                  </a:cxn>
                  <a:cxn ang="0">
                    <a:pos x="598" y="91"/>
                  </a:cxn>
                  <a:cxn ang="0">
                    <a:pos x="793" y="173"/>
                  </a:cxn>
                  <a:cxn ang="0">
                    <a:pos x="1937" y="143"/>
                  </a:cxn>
                  <a:cxn ang="0">
                    <a:pos x="2042" y="120"/>
                  </a:cxn>
                </a:cxnLst>
                <a:rect l="0" t="0" r="r" b="b"/>
                <a:pathLst>
                  <a:path w="2145" h="182">
                    <a:moveTo>
                      <a:pt x="0" y="83"/>
                    </a:moveTo>
                    <a:cubicBezTo>
                      <a:pt x="95" y="41"/>
                      <a:pt x="191" y="0"/>
                      <a:pt x="291" y="1"/>
                    </a:cubicBezTo>
                    <a:cubicBezTo>
                      <a:pt x="391" y="2"/>
                      <a:pt x="514" y="62"/>
                      <a:pt x="598" y="91"/>
                    </a:cubicBezTo>
                    <a:cubicBezTo>
                      <a:pt x="682" y="120"/>
                      <a:pt x="570" y="164"/>
                      <a:pt x="793" y="173"/>
                    </a:cubicBezTo>
                    <a:cubicBezTo>
                      <a:pt x="1016" y="182"/>
                      <a:pt x="1729" y="152"/>
                      <a:pt x="1937" y="143"/>
                    </a:cubicBezTo>
                    <a:cubicBezTo>
                      <a:pt x="2145" y="134"/>
                      <a:pt x="2093" y="127"/>
                      <a:pt x="2042" y="120"/>
                    </a:cubicBezTo>
                  </a:path>
                </a:pathLst>
              </a:custGeom>
              <a:noFill/>
              <a:ln w="9525">
                <a:solidFill>
                  <a:schemeClr val="tx1"/>
                </a:solidFill>
                <a:round/>
                <a:headEnd/>
                <a:tailEnd/>
              </a:ln>
              <a:effectLst/>
            </p:spPr>
            <p:txBody>
              <a:bodyPr/>
              <a:lstStyle/>
              <a:p>
                <a:endParaRPr lang="en-US"/>
              </a:p>
            </p:txBody>
          </p:sp>
          <p:sp>
            <p:nvSpPr>
              <p:cNvPr id="13" name="Freeform 45"/>
              <p:cNvSpPr>
                <a:spLocks/>
              </p:cNvSpPr>
              <p:nvPr/>
            </p:nvSpPr>
            <p:spPr bwMode="auto">
              <a:xfrm>
                <a:off x="5386387" y="3281362"/>
                <a:ext cx="3359150" cy="273050"/>
              </a:xfrm>
              <a:custGeom>
                <a:avLst/>
                <a:gdLst/>
                <a:ahLst/>
                <a:cxnLst>
                  <a:cxn ang="0">
                    <a:pos x="0" y="70"/>
                  </a:cxn>
                  <a:cxn ang="0">
                    <a:pos x="284" y="2"/>
                  </a:cxn>
                  <a:cxn ang="0">
                    <a:pos x="644" y="55"/>
                  </a:cxn>
                  <a:cxn ang="0">
                    <a:pos x="875" y="167"/>
                  </a:cxn>
                  <a:cxn ang="0">
                    <a:pos x="1923" y="85"/>
                  </a:cxn>
                  <a:cxn ang="0">
                    <a:pos x="2035" y="47"/>
                  </a:cxn>
                </a:cxnLst>
                <a:rect l="0" t="0" r="r" b="b"/>
                <a:pathLst>
                  <a:path w="2116" h="172">
                    <a:moveTo>
                      <a:pt x="0" y="70"/>
                    </a:moveTo>
                    <a:cubicBezTo>
                      <a:pt x="88" y="37"/>
                      <a:pt x="177" y="4"/>
                      <a:pt x="284" y="2"/>
                    </a:cubicBezTo>
                    <a:cubicBezTo>
                      <a:pt x="391" y="0"/>
                      <a:pt x="546" y="28"/>
                      <a:pt x="644" y="55"/>
                    </a:cubicBezTo>
                    <a:cubicBezTo>
                      <a:pt x="742" y="82"/>
                      <a:pt x="662" y="162"/>
                      <a:pt x="875" y="167"/>
                    </a:cubicBezTo>
                    <a:cubicBezTo>
                      <a:pt x="1088" y="172"/>
                      <a:pt x="1730" y="105"/>
                      <a:pt x="1923" y="85"/>
                    </a:cubicBezTo>
                    <a:cubicBezTo>
                      <a:pt x="2116" y="65"/>
                      <a:pt x="2012" y="55"/>
                      <a:pt x="2035" y="47"/>
                    </a:cubicBezTo>
                  </a:path>
                </a:pathLst>
              </a:custGeom>
              <a:noFill/>
              <a:ln w="9525">
                <a:solidFill>
                  <a:schemeClr val="tx1"/>
                </a:solidFill>
                <a:round/>
                <a:headEnd/>
                <a:tailEnd/>
              </a:ln>
              <a:effectLst/>
            </p:spPr>
            <p:txBody>
              <a:bodyPr/>
              <a:lstStyle/>
              <a:p>
                <a:endParaRPr lang="en-US"/>
              </a:p>
            </p:txBody>
          </p:sp>
        </p:grpSp>
        <p:sp>
          <p:nvSpPr>
            <p:cNvPr id="14" name="Oval 50"/>
            <p:cNvSpPr>
              <a:spLocks noChangeArrowheads="1"/>
            </p:cNvSpPr>
            <p:nvPr/>
          </p:nvSpPr>
          <p:spPr bwMode="auto">
            <a:xfrm>
              <a:off x="7280079" y="3006969"/>
              <a:ext cx="190500" cy="914400"/>
            </a:xfrm>
            <a:prstGeom prst="ellipse">
              <a:avLst/>
            </a:prstGeom>
            <a:solidFill>
              <a:srgbClr val="C0C0C0">
                <a:alpha val="60001"/>
              </a:srgbClr>
            </a:solidFill>
            <a:ln w="9525">
              <a:noFill/>
              <a:round/>
              <a:headEnd/>
              <a:tailEnd/>
            </a:ln>
            <a:effectLst/>
          </p:spPr>
          <p:txBody>
            <a:bodyPr wrap="none" anchor="ctr"/>
            <a:lstStyle/>
            <a:p>
              <a:endParaRPr lang="en-US"/>
            </a:p>
          </p:txBody>
        </p:sp>
        <p:sp>
          <p:nvSpPr>
            <p:cNvPr id="15" name="Oval 51"/>
            <p:cNvSpPr>
              <a:spLocks noChangeArrowheads="1"/>
            </p:cNvSpPr>
            <p:nvPr/>
          </p:nvSpPr>
          <p:spPr bwMode="auto">
            <a:xfrm>
              <a:off x="5294312" y="3219450"/>
              <a:ext cx="155575" cy="511175"/>
            </a:xfrm>
            <a:prstGeom prst="ellipse">
              <a:avLst/>
            </a:prstGeom>
            <a:solidFill>
              <a:srgbClr val="C0C0C0">
                <a:alpha val="60001"/>
              </a:srgbClr>
            </a:solidFill>
            <a:ln w="9525">
              <a:noFill/>
              <a:round/>
              <a:headEnd/>
              <a:tailEnd/>
            </a:ln>
            <a:effectLst/>
          </p:spPr>
          <p:txBody>
            <a:bodyPr wrap="none" anchor="ctr"/>
            <a:lstStyle/>
            <a:p>
              <a:endParaRPr lang="en-US"/>
            </a:p>
          </p:txBody>
        </p:sp>
      </p:grpSp>
      <p:graphicFrame>
        <p:nvGraphicFramePr>
          <p:cNvPr id="17" name="Object 16"/>
          <p:cNvGraphicFramePr>
            <a:graphicFrameLocks noChangeAspect="1"/>
          </p:cNvGraphicFramePr>
          <p:nvPr/>
        </p:nvGraphicFramePr>
        <p:xfrm>
          <a:off x="1143000" y="5448300"/>
          <a:ext cx="3752850" cy="647700"/>
        </p:xfrm>
        <a:graphic>
          <a:graphicData uri="http://schemas.openxmlformats.org/presentationml/2006/ole">
            <p:oleObj spid="_x0000_s39938" name="Equation" r:id="rId4" imgW="2501640" imgH="431640" progId="Equation.3">
              <p:embed/>
            </p:oleObj>
          </a:graphicData>
        </a:graphic>
      </p:graphicFrame>
      <p:sp>
        <p:nvSpPr>
          <p:cNvPr id="21" name="Rectangle 20"/>
          <p:cNvSpPr/>
          <p:nvPr/>
        </p:nvSpPr>
        <p:spPr>
          <a:xfrm>
            <a:off x="7048500" y="0"/>
            <a:ext cx="457200" cy="304800"/>
          </a:xfrm>
          <a:prstGeom prst="rect">
            <a:avLst/>
          </a:prstGeom>
          <a:solidFill>
            <a:schemeClr val="accent6">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smtClean="0"/>
              <a:t>Distinction between ‘errors’ and ‘error statistics’</a:t>
            </a:r>
            <a:endParaRPr lang="en-US" sz="2800" dirty="0"/>
          </a:p>
        </p:txBody>
      </p:sp>
      <p:sp>
        <p:nvSpPr>
          <p:cNvPr id="3" name="TextBox 2"/>
          <p:cNvSpPr txBox="1"/>
          <p:nvPr/>
        </p:nvSpPr>
        <p:spPr>
          <a:xfrm>
            <a:off x="431010" y="1173063"/>
            <a:ext cx="8072723" cy="5262979"/>
          </a:xfrm>
          <a:prstGeom prst="rect">
            <a:avLst/>
          </a:prstGeom>
          <a:noFill/>
        </p:spPr>
        <p:txBody>
          <a:bodyPr wrap="none" rtlCol="0">
            <a:spAutoFit/>
          </a:bodyPr>
          <a:lstStyle/>
          <a:p>
            <a:r>
              <a:rPr lang="en-GB" sz="1600" dirty="0" smtClean="0"/>
              <a:t>When people say ‘errors’ they sometimes (but not always) mean ‘error statistics’</a:t>
            </a:r>
          </a:p>
          <a:p>
            <a:endParaRPr lang="en-GB" sz="1600" dirty="0"/>
          </a:p>
          <a:p>
            <a:r>
              <a:rPr lang="en-GB" sz="1600" b="1" dirty="0" smtClean="0"/>
              <a:t>Error</a:t>
            </a:r>
            <a:r>
              <a:rPr lang="en-GB" sz="1600" dirty="0" smtClean="0"/>
              <a:t>: The difference between some estimated/measured quantity and its true value.</a:t>
            </a:r>
          </a:p>
          <a:p>
            <a:r>
              <a:rPr lang="en-GB" sz="1600" dirty="0" smtClean="0"/>
              <a:t>            E.g. </a:t>
            </a:r>
            <a:r>
              <a:rPr lang="el-GR" sz="1600" dirty="0" smtClean="0"/>
              <a:t>ε</a:t>
            </a:r>
            <a:r>
              <a:rPr lang="en-GB" sz="1600" baseline="-25000" dirty="0" err="1" smtClean="0"/>
              <a:t>est</a:t>
            </a:r>
            <a:r>
              <a:rPr lang="en-GB" sz="1600" dirty="0" smtClean="0"/>
              <a:t> = </a:t>
            </a:r>
            <a:r>
              <a:rPr lang="en-GB" sz="1600" dirty="0" err="1" smtClean="0"/>
              <a:t>x</a:t>
            </a:r>
            <a:r>
              <a:rPr lang="en-GB" sz="1600" baseline="-25000" dirty="0" err="1" smtClean="0"/>
              <a:t>est</a:t>
            </a:r>
            <a:r>
              <a:rPr lang="en-GB" sz="1600" dirty="0" smtClean="0"/>
              <a:t> – </a:t>
            </a:r>
            <a:r>
              <a:rPr lang="en-GB" sz="1600" dirty="0" err="1" smtClean="0"/>
              <a:t>x</a:t>
            </a:r>
            <a:r>
              <a:rPr lang="en-GB" sz="1600" baseline="-25000" dirty="0" err="1" smtClean="0"/>
              <a:t>true</a:t>
            </a:r>
            <a:r>
              <a:rPr lang="en-GB" sz="1600" dirty="0" smtClean="0"/>
              <a:t>   or    </a:t>
            </a:r>
            <a:r>
              <a:rPr lang="el-GR" sz="1600" dirty="0" smtClean="0"/>
              <a:t>ε</a:t>
            </a:r>
            <a:r>
              <a:rPr lang="en-GB" sz="1600" baseline="-25000" dirty="0" smtClean="0"/>
              <a:t>y</a:t>
            </a:r>
            <a:r>
              <a:rPr lang="en-GB" sz="1600" dirty="0" smtClean="0"/>
              <a:t> = y – </a:t>
            </a:r>
            <a:r>
              <a:rPr lang="en-GB" sz="1600" dirty="0" err="1" smtClean="0"/>
              <a:t>y</a:t>
            </a:r>
            <a:r>
              <a:rPr lang="en-GB" sz="1600" baseline="-25000" dirty="0" err="1" smtClean="0"/>
              <a:t>true</a:t>
            </a:r>
            <a:endParaRPr lang="en-GB" sz="1600" baseline="-25000" dirty="0" smtClean="0"/>
          </a:p>
          <a:p>
            <a:endParaRPr lang="en-GB" sz="1600" dirty="0" smtClean="0"/>
          </a:p>
          <a:p>
            <a:r>
              <a:rPr lang="en-GB" sz="1600" dirty="0"/>
              <a:t> </a:t>
            </a:r>
            <a:r>
              <a:rPr lang="en-GB" sz="1600" dirty="0" smtClean="0"/>
              <a:t>           Errors are unknown and unknowable quantities</a:t>
            </a:r>
          </a:p>
          <a:p>
            <a:endParaRPr lang="en-GB" sz="1600" dirty="0"/>
          </a:p>
          <a:p>
            <a:r>
              <a:rPr lang="en-GB" sz="1600" b="1" dirty="0" smtClean="0"/>
              <a:t>Error Statistics</a:t>
            </a:r>
            <a:r>
              <a:rPr lang="en-GB" sz="1600" dirty="0" smtClean="0"/>
              <a:t>: Some useful measure of the possible values that </a:t>
            </a:r>
            <a:r>
              <a:rPr lang="el-GR" sz="1600" dirty="0" smtClean="0"/>
              <a:t>ε</a:t>
            </a:r>
            <a:r>
              <a:rPr lang="en-GB" sz="1600" dirty="0" smtClean="0"/>
              <a:t> could have.</a:t>
            </a:r>
            <a:endParaRPr lang="en-GB" sz="1600" dirty="0"/>
          </a:p>
          <a:p>
            <a:endParaRPr lang="en-GB" sz="1600" dirty="0" smtClean="0"/>
          </a:p>
          <a:p>
            <a:r>
              <a:rPr lang="en-GB" sz="1600" dirty="0" smtClean="0"/>
              <a:t>            E.g. a PDF</a:t>
            </a:r>
          </a:p>
          <a:p>
            <a:endParaRPr lang="en-GB" sz="1600" dirty="0" smtClean="0"/>
          </a:p>
          <a:p>
            <a:endParaRPr lang="en-GB" sz="1600" dirty="0"/>
          </a:p>
          <a:p>
            <a:endParaRPr lang="en-GB" sz="1600" dirty="0" smtClean="0"/>
          </a:p>
          <a:p>
            <a:endParaRPr lang="en-GB" sz="1600" dirty="0"/>
          </a:p>
          <a:p>
            <a:endParaRPr lang="en-GB" sz="1600" dirty="0" smtClean="0"/>
          </a:p>
          <a:p>
            <a:endParaRPr lang="en-GB" sz="1600" dirty="0"/>
          </a:p>
          <a:p>
            <a:endParaRPr lang="en-GB" sz="1600" dirty="0" smtClean="0"/>
          </a:p>
          <a:p>
            <a:endParaRPr lang="en-GB" sz="1600" dirty="0"/>
          </a:p>
          <a:p>
            <a:r>
              <a:rPr lang="en-GB" sz="1600" dirty="0" smtClean="0"/>
              <a:t>Error statistics are knowable, although often difficult to determine – even in the Gaussian case.</a:t>
            </a:r>
          </a:p>
          <a:p>
            <a:endParaRPr lang="en-GB" sz="1600" dirty="0"/>
          </a:p>
          <a:p>
            <a:r>
              <a:rPr lang="en-GB" sz="1600" dirty="0" smtClean="0"/>
              <a:t>Here, error statistics = second moment (</a:t>
            </a:r>
            <a:r>
              <a:rPr lang="en-GB" sz="1600" dirty="0" err="1" smtClean="0"/>
              <a:t>ie</a:t>
            </a:r>
            <a:r>
              <a:rPr lang="en-GB" sz="1600" dirty="0" smtClean="0"/>
              <a:t> assume PDFs are  Gaussian and unbiased, &lt;</a:t>
            </a:r>
            <a:r>
              <a:rPr lang="el-GR" sz="1600" dirty="0" smtClean="0"/>
              <a:t>ε</a:t>
            </a:r>
            <a:r>
              <a:rPr lang="en-GB" sz="1600" dirty="0" smtClean="0"/>
              <a:t>&gt; = 0).</a:t>
            </a:r>
            <a:endParaRPr lang="en-US" sz="1600" dirty="0"/>
          </a:p>
        </p:txBody>
      </p:sp>
      <p:grpSp>
        <p:nvGrpSpPr>
          <p:cNvPr id="4" name="Group 3"/>
          <p:cNvGrpSpPr/>
          <p:nvPr/>
        </p:nvGrpSpPr>
        <p:grpSpPr>
          <a:xfrm>
            <a:off x="810718" y="3733800"/>
            <a:ext cx="2161082" cy="1676400"/>
            <a:chOff x="2563318" y="2514600"/>
            <a:chExt cx="2161082" cy="1676400"/>
          </a:xfrm>
        </p:grpSpPr>
        <p:grpSp>
          <p:nvGrpSpPr>
            <p:cNvPr id="5" name="Group 6"/>
            <p:cNvGrpSpPr/>
            <p:nvPr/>
          </p:nvGrpSpPr>
          <p:grpSpPr>
            <a:xfrm>
              <a:off x="2590006" y="2667000"/>
              <a:ext cx="2058194" cy="1295400"/>
              <a:chOff x="2590006" y="2667000"/>
              <a:chExt cx="2058194" cy="1295400"/>
            </a:xfrm>
          </p:grpSpPr>
          <p:cxnSp>
            <p:nvCxnSpPr>
              <p:cNvPr id="9" name="Straight Arrow Connector 2"/>
              <p:cNvCxnSpPr/>
              <p:nvPr/>
            </p:nvCxnSpPr>
            <p:spPr>
              <a:xfrm rot="5400000" flipH="1" flipV="1">
                <a:off x="2902800" y="3314069"/>
                <a:ext cx="1295400" cy="126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2590006" y="3849757"/>
                <a:ext cx="2058194" cy="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6" name="Freeform 5"/>
            <p:cNvSpPr/>
            <p:nvPr/>
          </p:nvSpPr>
          <p:spPr>
            <a:xfrm>
              <a:off x="2563318" y="3055495"/>
              <a:ext cx="2068643" cy="752007"/>
            </a:xfrm>
            <a:custGeom>
              <a:avLst/>
              <a:gdLst>
                <a:gd name="connsiteX0" fmla="*/ 0 w 2068643"/>
                <a:gd name="connsiteY0" fmla="*/ 737016 h 752007"/>
                <a:gd name="connsiteX1" fmla="*/ 464695 w 2068643"/>
                <a:gd name="connsiteY1" fmla="*/ 572125 h 752007"/>
                <a:gd name="connsiteX2" fmla="*/ 689548 w 2068643"/>
                <a:gd name="connsiteY2" fmla="*/ 197371 h 752007"/>
                <a:gd name="connsiteX3" fmla="*/ 809469 w 2068643"/>
                <a:gd name="connsiteY3" fmla="*/ 287312 h 752007"/>
                <a:gd name="connsiteX4" fmla="*/ 1139252 w 2068643"/>
                <a:gd name="connsiteY4" fmla="*/ 2498 h 752007"/>
                <a:gd name="connsiteX5" fmla="*/ 1394085 w 2068643"/>
                <a:gd name="connsiteY5" fmla="*/ 272321 h 752007"/>
                <a:gd name="connsiteX6" fmla="*/ 1499016 w 2068643"/>
                <a:gd name="connsiteY6" fmla="*/ 512164 h 752007"/>
                <a:gd name="connsiteX7" fmla="*/ 1708879 w 2068643"/>
                <a:gd name="connsiteY7" fmla="*/ 542144 h 752007"/>
                <a:gd name="connsiteX8" fmla="*/ 1933731 w 2068643"/>
                <a:gd name="connsiteY8" fmla="*/ 707036 h 752007"/>
                <a:gd name="connsiteX9" fmla="*/ 2068643 w 2068643"/>
                <a:gd name="connsiteY9" fmla="*/ 722026 h 752007"/>
                <a:gd name="connsiteX10" fmla="*/ 2068643 w 2068643"/>
                <a:gd name="connsiteY10" fmla="*/ 722026 h 752007"/>
                <a:gd name="connsiteX11" fmla="*/ 2068643 w 2068643"/>
                <a:gd name="connsiteY11" fmla="*/ 752007 h 752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68643" h="752007">
                  <a:moveTo>
                    <a:pt x="0" y="737016"/>
                  </a:moveTo>
                  <a:cubicBezTo>
                    <a:pt x="174885" y="699541"/>
                    <a:pt x="349770" y="662066"/>
                    <a:pt x="464695" y="572125"/>
                  </a:cubicBezTo>
                  <a:cubicBezTo>
                    <a:pt x="579620" y="482184"/>
                    <a:pt x="632086" y="244840"/>
                    <a:pt x="689548" y="197371"/>
                  </a:cubicBezTo>
                  <a:cubicBezTo>
                    <a:pt x="747010" y="149902"/>
                    <a:pt x="734518" y="319791"/>
                    <a:pt x="809469" y="287312"/>
                  </a:cubicBezTo>
                  <a:cubicBezTo>
                    <a:pt x="884420" y="254833"/>
                    <a:pt x="1041816" y="4997"/>
                    <a:pt x="1139252" y="2498"/>
                  </a:cubicBezTo>
                  <a:cubicBezTo>
                    <a:pt x="1236688" y="0"/>
                    <a:pt x="1334124" y="187377"/>
                    <a:pt x="1394085" y="272321"/>
                  </a:cubicBezTo>
                  <a:cubicBezTo>
                    <a:pt x="1454046" y="357265"/>
                    <a:pt x="1446550" y="467194"/>
                    <a:pt x="1499016" y="512164"/>
                  </a:cubicBezTo>
                  <a:cubicBezTo>
                    <a:pt x="1551482" y="557134"/>
                    <a:pt x="1636427" y="509665"/>
                    <a:pt x="1708879" y="542144"/>
                  </a:cubicBezTo>
                  <a:cubicBezTo>
                    <a:pt x="1781332" y="574623"/>
                    <a:pt x="1873770" y="677056"/>
                    <a:pt x="1933731" y="707036"/>
                  </a:cubicBezTo>
                  <a:cubicBezTo>
                    <a:pt x="1993692" y="737016"/>
                    <a:pt x="2068643" y="722026"/>
                    <a:pt x="2068643" y="722026"/>
                  </a:cubicBezTo>
                  <a:lnTo>
                    <a:pt x="2068643" y="722026"/>
                  </a:lnTo>
                  <a:lnTo>
                    <a:pt x="2068643" y="752007"/>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ectangle 6"/>
            <p:cNvSpPr/>
            <p:nvPr/>
          </p:nvSpPr>
          <p:spPr>
            <a:xfrm>
              <a:off x="4433936" y="3821668"/>
              <a:ext cx="290464" cy="369332"/>
            </a:xfrm>
            <a:prstGeom prst="rect">
              <a:avLst/>
            </a:prstGeom>
          </p:spPr>
          <p:txBody>
            <a:bodyPr wrap="none">
              <a:spAutoFit/>
            </a:bodyPr>
            <a:lstStyle/>
            <a:p>
              <a:r>
                <a:rPr lang="el-GR" dirty="0" smtClean="0"/>
                <a:t>ε</a:t>
              </a:r>
              <a:endParaRPr lang="en-US" dirty="0"/>
            </a:p>
          </p:txBody>
        </p:sp>
        <p:sp>
          <p:nvSpPr>
            <p:cNvPr id="8" name="TextBox 7"/>
            <p:cNvSpPr txBox="1"/>
            <p:nvPr/>
          </p:nvSpPr>
          <p:spPr>
            <a:xfrm>
              <a:off x="2851713" y="2514600"/>
              <a:ext cx="729687" cy="338554"/>
            </a:xfrm>
            <a:prstGeom prst="rect">
              <a:avLst/>
            </a:prstGeom>
            <a:noFill/>
          </p:spPr>
          <p:txBody>
            <a:bodyPr wrap="none" rtlCol="0">
              <a:spAutoFit/>
            </a:bodyPr>
            <a:lstStyle/>
            <a:p>
              <a:r>
                <a:rPr lang="en-GB" sz="1600" dirty="0" smtClean="0"/>
                <a:t>PDF(</a:t>
              </a:r>
              <a:r>
                <a:rPr lang="el-GR" sz="1600" dirty="0" smtClean="0"/>
                <a:t>ε</a:t>
              </a:r>
              <a:r>
                <a:rPr lang="en-GB" sz="1600" dirty="0" smtClean="0"/>
                <a:t>)</a:t>
              </a:r>
              <a:endParaRPr lang="en-US" sz="1600" dirty="0"/>
            </a:p>
          </p:txBody>
        </p:sp>
      </p:grpSp>
      <p:sp>
        <p:nvSpPr>
          <p:cNvPr id="11" name="TextBox 10"/>
          <p:cNvSpPr txBox="1"/>
          <p:nvPr/>
        </p:nvSpPr>
        <p:spPr>
          <a:xfrm>
            <a:off x="5486401" y="3248892"/>
            <a:ext cx="3200399" cy="1908215"/>
          </a:xfrm>
          <a:prstGeom prst="rect">
            <a:avLst/>
          </a:prstGeom>
          <a:noFill/>
        </p:spPr>
        <p:txBody>
          <a:bodyPr wrap="square" rtlCol="0">
            <a:spAutoFit/>
          </a:bodyPr>
          <a:lstStyle/>
          <a:p>
            <a:r>
              <a:rPr lang="en-GB" dirty="0" smtClean="0"/>
              <a:t> </a:t>
            </a:r>
            <a:r>
              <a:rPr lang="en-GB" sz="1600" dirty="0" smtClean="0"/>
              <a:t>E.g. second moment of </a:t>
            </a:r>
            <a:r>
              <a:rPr lang="el-GR" sz="1600" dirty="0" smtClean="0"/>
              <a:t>ε</a:t>
            </a:r>
            <a:r>
              <a:rPr lang="en-GB" sz="1600" dirty="0" smtClean="0"/>
              <a:t>, &lt;</a:t>
            </a:r>
            <a:r>
              <a:rPr lang="el-GR" sz="1600" dirty="0" smtClean="0"/>
              <a:t>ε</a:t>
            </a:r>
            <a:r>
              <a:rPr lang="en-GB" sz="1600" baseline="30000" dirty="0" smtClean="0"/>
              <a:t>2</a:t>
            </a:r>
            <a:r>
              <a:rPr lang="en-GB" sz="1600" dirty="0" smtClean="0"/>
              <a:t>&gt; (called a variance), or &lt;</a:t>
            </a:r>
            <a:r>
              <a:rPr lang="el-GR" sz="1600" dirty="0" smtClean="0"/>
              <a:t>ε</a:t>
            </a:r>
            <a:r>
              <a:rPr lang="en-GB" sz="1600" baseline="30000" dirty="0" smtClean="0"/>
              <a:t>2</a:t>
            </a:r>
            <a:r>
              <a:rPr lang="en-GB" sz="1600" dirty="0" smtClean="0"/>
              <a:t>&gt;</a:t>
            </a:r>
            <a:r>
              <a:rPr lang="en-GB" sz="1600" baseline="30000" dirty="0" smtClean="0"/>
              <a:t>1/2</a:t>
            </a:r>
            <a:r>
              <a:rPr lang="en-GB" sz="1600" dirty="0" smtClean="0"/>
              <a:t> = </a:t>
            </a:r>
            <a:r>
              <a:rPr lang="el-GR" sz="1600" dirty="0" smtClean="0"/>
              <a:t>σ</a:t>
            </a:r>
            <a:r>
              <a:rPr lang="en-GB" sz="1600" dirty="0" smtClean="0"/>
              <a:t> (standard deviation).  If only the variance is known, then the PDF is approximated as a Gaussian.</a:t>
            </a:r>
          </a:p>
          <a:p>
            <a:endParaRPr lang="en-GB" sz="1600" dirty="0" smtClean="0"/>
          </a:p>
          <a:p>
            <a:r>
              <a:rPr lang="en-GB" sz="1600" dirty="0" smtClean="0"/>
              <a:t>            P(</a:t>
            </a:r>
            <a:r>
              <a:rPr lang="el-GR" sz="1600" dirty="0" smtClean="0"/>
              <a:t>ε</a:t>
            </a:r>
            <a:r>
              <a:rPr lang="en-GB" sz="1600" dirty="0" smtClean="0"/>
              <a:t>) ~ exp –</a:t>
            </a:r>
            <a:r>
              <a:rPr lang="el-GR" sz="1600" dirty="0" smtClean="0"/>
              <a:t> ε</a:t>
            </a:r>
            <a:r>
              <a:rPr lang="en-GB" sz="1600" baseline="30000" dirty="0" smtClean="0"/>
              <a:t>2</a:t>
            </a:r>
            <a:r>
              <a:rPr lang="en-GB" sz="1600" dirty="0" smtClean="0"/>
              <a:t>/2&lt;</a:t>
            </a:r>
            <a:r>
              <a:rPr lang="el-GR" sz="1600" dirty="0" smtClean="0"/>
              <a:t>ε</a:t>
            </a:r>
            <a:r>
              <a:rPr lang="en-GB" sz="1600" baseline="30000" dirty="0" smtClean="0"/>
              <a:t>2</a:t>
            </a:r>
            <a:r>
              <a:rPr lang="en-GB" sz="1600" dirty="0" smtClean="0"/>
              <a:t>&gt;</a:t>
            </a:r>
            <a:endParaRPr lang="en-US" sz="1600" dirty="0"/>
          </a:p>
        </p:txBody>
      </p:sp>
      <p:cxnSp>
        <p:nvCxnSpPr>
          <p:cNvPr id="16" name="Straight Arrow Connector 15"/>
          <p:cNvCxnSpPr/>
          <p:nvPr/>
        </p:nvCxnSpPr>
        <p:spPr>
          <a:xfrm rot="5400000" flipH="1" flipV="1">
            <a:off x="4122794" y="4685669"/>
            <a:ext cx="1295400" cy="126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3810000" y="5221357"/>
            <a:ext cx="2058194" cy="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Freeform 24"/>
          <p:cNvSpPr>
            <a:spLocks/>
          </p:cNvSpPr>
          <p:nvPr/>
        </p:nvSpPr>
        <p:spPr bwMode="auto">
          <a:xfrm>
            <a:off x="3884324" y="4319155"/>
            <a:ext cx="1712912" cy="893618"/>
          </a:xfrm>
          <a:custGeom>
            <a:avLst/>
            <a:gdLst/>
            <a:ahLst/>
            <a:cxnLst>
              <a:cxn ang="0">
                <a:pos x="0" y="879"/>
              </a:cxn>
              <a:cxn ang="0">
                <a:pos x="457" y="872"/>
              </a:cxn>
              <a:cxn ang="0">
                <a:pos x="659" y="812"/>
              </a:cxn>
              <a:cxn ang="0">
                <a:pos x="846" y="648"/>
              </a:cxn>
              <a:cxn ang="0">
                <a:pos x="1003" y="348"/>
              </a:cxn>
              <a:cxn ang="0">
                <a:pos x="1175" y="57"/>
              </a:cxn>
              <a:cxn ang="0">
                <a:pos x="1272" y="4"/>
              </a:cxn>
              <a:cxn ang="0">
                <a:pos x="1354" y="49"/>
              </a:cxn>
              <a:cxn ang="0">
                <a:pos x="1481" y="251"/>
              </a:cxn>
              <a:cxn ang="0">
                <a:pos x="1631" y="505"/>
              </a:cxn>
              <a:cxn ang="0">
                <a:pos x="1848" y="805"/>
              </a:cxn>
              <a:cxn ang="0">
                <a:pos x="2080" y="879"/>
              </a:cxn>
              <a:cxn ang="0">
                <a:pos x="2439" y="887"/>
              </a:cxn>
            </a:cxnLst>
            <a:rect l="0" t="0" r="r" b="b"/>
            <a:pathLst>
              <a:path w="2439" h="893">
                <a:moveTo>
                  <a:pt x="0" y="879"/>
                </a:moveTo>
                <a:cubicBezTo>
                  <a:pt x="173" y="881"/>
                  <a:pt x="347" y="883"/>
                  <a:pt x="457" y="872"/>
                </a:cubicBezTo>
                <a:cubicBezTo>
                  <a:pt x="567" y="861"/>
                  <a:pt x="594" y="849"/>
                  <a:pt x="659" y="812"/>
                </a:cubicBezTo>
                <a:cubicBezTo>
                  <a:pt x="724" y="775"/>
                  <a:pt x="789" y="725"/>
                  <a:pt x="846" y="648"/>
                </a:cubicBezTo>
                <a:cubicBezTo>
                  <a:pt x="903" y="571"/>
                  <a:pt x="948" y="446"/>
                  <a:pt x="1003" y="348"/>
                </a:cubicBezTo>
                <a:cubicBezTo>
                  <a:pt x="1058" y="250"/>
                  <a:pt x="1130" y="114"/>
                  <a:pt x="1175" y="57"/>
                </a:cubicBezTo>
                <a:cubicBezTo>
                  <a:pt x="1220" y="0"/>
                  <a:pt x="1242" y="5"/>
                  <a:pt x="1272" y="4"/>
                </a:cubicBezTo>
                <a:cubicBezTo>
                  <a:pt x="1302" y="3"/>
                  <a:pt x="1319" y="8"/>
                  <a:pt x="1354" y="49"/>
                </a:cubicBezTo>
                <a:cubicBezTo>
                  <a:pt x="1389" y="90"/>
                  <a:pt x="1435" y="175"/>
                  <a:pt x="1481" y="251"/>
                </a:cubicBezTo>
                <a:cubicBezTo>
                  <a:pt x="1527" y="327"/>
                  <a:pt x="1570" y="413"/>
                  <a:pt x="1631" y="505"/>
                </a:cubicBezTo>
                <a:cubicBezTo>
                  <a:pt x="1692" y="597"/>
                  <a:pt x="1773" y="743"/>
                  <a:pt x="1848" y="805"/>
                </a:cubicBezTo>
                <a:cubicBezTo>
                  <a:pt x="1923" y="867"/>
                  <a:pt x="1982" y="865"/>
                  <a:pt x="2080" y="879"/>
                </a:cubicBezTo>
                <a:cubicBezTo>
                  <a:pt x="2178" y="893"/>
                  <a:pt x="2378" y="886"/>
                  <a:pt x="2439" y="887"/>
                </a:cubicBezTo>
              </a:path>
            </a:pathLst>
          </a:custGeom>
          <a:noFill/>
          <a:ln w="9525">
            <a:solidFill>
              <a:srgbClr val="FF0000"/>
            </a:solidFill>
            <a:round/>
            <a:headEnd/>
            <a:tailEnd/>
          </a:ln>
          <a:effectLst/>
        </p:spPr>
        <p:txBody>
          <a:bodyPr/>
          <a:lstStyle/>
          <a:p>
            <a:endParaRPr lang="en-US"/>
          </a:p>
        </p:txBody>
      </p:sp>
      <p:sp>
        <p:nvSpPr>
          <p:cNvPr id="18" name="Line 26"/>
          <p:cNvSpPr>
            <a:spLocks noChangeShapeType="1"/>
          </p:cNvSpPr>
          <p:nvPr/>
        </p:nvSpPr>
        <p:spPr bwMode="auto">
          <a:xfrm flipV="1">
            <a:off x="4783283" y="4759036"/>
            <a:ext cx="214745" cy="1588"/>
          </a:xfrm>
          <a:prstGeom prst="line">
            <a:avLst/>
          </a:prstGeom>
          <a:noFill/>
          <a:ln w="38100">
            <a:solidFill>
              <a:srgbClr val="FF0000"/>
            </a:solidFill>
            <a:round/>
            <a:headEnd/>
            <a:tailEnd/>
          </a:ln>
          <a:effectLst/>
        </p:spPr>
        <p:txBody>
          <a:bodyPr/>
          <a:lstStyle/>
          <a:p>
            <a:endParaRPr lang="en-US"/>
          </a:p>
        </p:txBody>
      </p:sp>
      <p:sp>
        <p:nvSpPr>
          <p:cNvPr id="19" name="Line 29"/>
          <p:cNvSpPr>
            <a:spLocks noChangeShapeType="1"/>
          </p:cNvSpPr>
          <p:nvPr/>
        </p:nvSpPr>
        <p:spPr bwMode="auto">
          <a:xfrm>
            <a:off x="4102822" y="4249594"/>
            <a:ext cx="769938" cy="403225"/>
          </a:xfrm>
          <a:prstGeom prst="line">
            <a:avLst/>
          </a:prstGeom>
          <a:noFill/>
          <a:ln w="9525">
            <a:solidFill>
              <a:schemeClr val="tx1"/>
            </a:solidFill>
            <a:round/>
            <a:headEnd/>
            <a:tailEnd type="triangle" w="med" len="med"/>
          </a:ln>
          <a:effectLst/>
        </p:spPr>
        <p:txBody>
          <a:bodyPr/>
          <a:lstStyle/>
          <a:p>
            <a:endParaRPr lang="en-US"/>
          </a:p>
        </p:txBody>
      </p:sp>
      <p:sp>
        <p:nvSpPr>
          <p:cNvPr id="20" name="Rectangle 19"/>
          <p:cNvSpPr/>
          <p:nvPr/>
        </p:nvSpPr>
        <p:spPr>
          <a:xfrm>
            <a:off x="3810000" y="3971704"/>
            <a:ext cx="896399" cy="338554"/>
          </a:xfrm>
          <a:prstGeom prst="rect">
            <a:avLst/>
          </a:prstGeom>
        </p:spPr>
        <p:txBody>
          <a:bodyPr wrap="none">
            <a:spAutoFit/>
          </a:bodyPr>
          <a:lstStyle/>
          <a:p>
            <a:r>
              <a:rPr lang="el-GR" sz="1600" dirty="0" smtClean="0"/>
              <a:t>σ</a:t>
            </a:r>
            <a:r>
              <a:rPr lang="en-GB" sz="1600" dirty="0" smtClean="0"/>
              <a:t>=</a:t>
            </a:r>
            <a:r>
              <a:rPr lang="en-GB" sz="1600" baseline="30000" dirty="0" smtClean="0"/>
              <a:t> </a:t>
            </a:r>
            <a:r>
              <a:rPr lang="en-GB" sz="1600" dirty="0" smtClean="0"/>
              <a:t>√&lt;</a:t>
            </a:r>
            <a:r>
              <a:rPr lang="el-GR" sz="1600" dirty="0" smtClean="0"/>
              <a:t>ε</a:t>
            </a:r>
            <a:r>
              <a:rPr lang="en-GB" sz="1600" baseline="30000" dirty="0" smtClean="0"/>
              <a:t>2</a:t>
            </a:r>
            <a:r>
              <a:rPr lang="en-GB" sz="1600" dirty="0" smtClean="0"/>
              <a:t>&gt;</a:t>
            </a:r>
            <a:endParaRPr lang="en-US" sz="1600" dirty="0"/>
          </a:p>
        </p:txBody>
      </p:sp>
      <p:sp>
        <p:nvSpPr>
          <p:cNvPr id="21" name="Rectangle 20"/>
          <p:cNvSpPr/>
          <p:nvPr/>
        </p:nvSpPr>
        <p:spPr>
          <a:xfrm>
            <a:off x="5653136" y="5193268"/>
            <a:ext cx="290464" cy="369332"/>
          </a:xfrm>
          <a:prstGeom prst="rect">
            <a:avLst/>
          </a:prstGeom>
        </p:spPr>
        <p:txBody>
          <a:bodyPr wrap="none">
            <a:spAutoFit/>
          </a:bodyPr>
          <a:lstStyle/>
          <a:p>
            <a:r>
              <a:rPr lang="el-GR" dirty="0" smtClean="0"/>
              <a:t>ε</a:t>
            </a:r>
            <a:endParaRPr lang="en-US" dirty="0"/>
          </a:p>
        </p:txBody>
      </p:sp>
      <p:sp>
        <p:nvSpPr>
          <p:cNvPr id="22" name="Rectangle 21"/>
          <p:cNvSpPr/>
          <p:nvPr/>
        </p:nvSpPr>
        <p:spPr>
          <a:xfrm>
            <a:off x="1371600" y="0"/>
            <a:ext cx="64008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L. Hybrid data assimilation</a:t>
            </a:r>
            <a:endParaRPr lang="en-US" sz="2800" dirty="0"/>
          </a:p>
        </p:txBody>
      </p:sp>
      <p:sp>
        <p:nvSpPr>
          <p:cNvPr id="3" name="TextBox 2"/>
          <p:cNvSpPr txBox="1"/>
          <p:nvPr/>
        </p:nvSpPr>
        <p:spPr>
          <a:xfrm>
            <a:off x="685800" y="1066800"/>
            <a:ext cx="7772400" cy="1077218"/>
          </a:xfrm>
          <a:prstGeom prst="rect">
            <a:avLst/>
          </a:prstGeom>
          <a:noFill/>
        </p:spPr>
        <p:txBody>
          <a:bodyPr wrap="square" numCol="2" spcCol="360000" rtlCol="0">
            <a:spAutoFit/>
          </a:bodyPr>
          <a:lstStyle/>
          <a:p>
            <a:r>
              <a:rPr lang="en-GB" sz="1600" dirty="0" smtClean="0"/>
              <a:t>Variational data assimilation (with B-matrix)</a:t>
            </a:r>
          </a:p>
          <a:p>
            <a:pPr marL="88900" indent="-88900">
              <a:buFont typeface="Arial" pitchFamily="34" charset="0"/>
              <a:buChar char="•"/>
            </a:pPr>
            <a:r>
              <a:rPr lang="en-GB" sz="1600" b="1" dirty="0" smtClean="0">
                <a:solidFill>
                  <a:srgbClr val="FF0000"/>
                </a:solidFill>
              </a:rPr>
              <a:t>B</a:t>
            </a:r>
            <a:r>
              <a:rPr lang="en-GB" sz="1600" dirty="0" smtClean="0">
                <a:solidFill>
                  <a:srgbClr val="FF0000"/>
                </a:solidFill>
              </a:rPr>
              <a:t> is full-rank</a:t>
            </a:r>
          </a:p>
          <a:p>
            <a:pPr marL="88900" indent="-88900">
              <a:buFont typeface="Arial" pitchFamily="34" charset="0"/>
              <a:buChar char="•"/>
            </a:pPr>
            <a:r>
              <a:rPr lang="en-GB" sz="1600" b="1" dirty="0" smtClean="0">
                <a:solidFill>
                  <a:srgbClr val="0070C0"/>
                </a:solidFill>
              </a:rPr>
              <a:t>B</a:t>
            </a:r>
            <a:r>
              <a:rPr lang="en-GB" sz="1600" dirty="0" smtClean="0">
                <a:solidFill>
                  <a:srgbClr val="0070C0"/>
                </a:solidFill>
              </a:rPr>
              <a:t> is static</a:t>
            </a:r>
          </a:p>
          <a:p>
            <a:endParaRPr lang="en-GB" sz="1600" dirty="0" smtClean="0"/>
          </a:p>
          <a:p>
            <a:r>
              <a:rPr lang="en-GB" sz="1600" dirty="0" smtClean="0"/>
              <a:t>Ensemble data assimilation</a:t>
            </a:r>
          </a:p>
          <a:p>
            <a:pPr marL="88900" indent="-88900">
              <a:buFont typeface="Arial" pitchFamily="34" charset="0"/>
              <a:buChar char="•"/>
            </a:pPr>
            <a:r>
              <a:rPr lang="en-GB" sz="1600" dirty="0" smtClean="0">
                <a:solidFill>
                  <a:srgbClr val="FF0000"/>
                </a:solidFill>
              </a:rPr>
              <a:t>Sample </a:t>
            </a:r>
            <a:r>
              <a:rPr lang="en-GB" sz="1600" b="1" dirty="0" smtClean="0">
                <a:solidFill>
                  <a:srgbClr val="FF0000"/>
                </a:solidFill>
              </a:rPr>
              <a:t>P</a:t>
            </a:r>
            <a:r>
              <a:rPr lang="en-GB" sz="1600" baseline="-25000" dirty="0" smtClean="0">
                <a:solidFill>
                  <a:srgbClr val="FF0000"/>
                </a:solidFill>
              </a:rPr>
              <a:t>f</a:t>
            </a:r>
            <a:r>
              <a:rPr lang="en-GB" sz="1600" dirty="0" smtClean="0">
                <a:solidFill>
                  <a:srgbClr val="FF0000"/>
                </a:solidFill>
              </a:rPr>
              <a:t> is flow dependent</a:t>
            </a:r>
          </a:p>
          <a:p>
            <a:pPr marL="88900" indent="-88900">
              <a:buFont typeface="Arial" pitchFamily="34" charset="0"/>
              <a:buChar char="•"/>
            </a:pPr>
            <a:r>
              <a:rPr lang="en-GB" sz="1600" dirty="0" smtClean="0">
                <a:solidFill>
                  <a:srgbClr val="0070C0"/>
                </a:solidFill>
              </a:rPr>
              <a:t>Sample </a:t>
            </a:r>
            <a:r>
              <a:rPr lang="en-GB" sz="1600" b="1" dirty="0" smtClean="0">
                <a:solidFill>
                  <a:srgbClr val="0070C0"/>
                </a:solidFill>
              </a:rPr>
              <a:t>P</a:t>
            </a:r>
            <a:r>
              <a:rPr lang="en-GB" sz="1600" baseline="-25000" dirty="0" smtClean="0">
                <a:solidFill>
                  <a:srgbClr val="0070C0"/>
                </a:solidFill>
              </a:rPr>
              <a:t>f</a:t>
            </a:r>
            <a:r>
              <a:rPr lang="en-GB" sz="1600" dirty="0" smtClean="0">
                <a:solidFill>
                  <a:srgbClr val="0070C0"/>
                </a:solidFill>
              </a:rPr>
              <a:t> is low rank</a:t>
            </a:r>
          </a:p>
        </p:txBody>
      </p:sp>
      <p:graphicFrame>
        <p:nvGraphicFramePr>
          <p:cNvPr id="125954" name="Object 2"/>
          <p:cNvGraphicFramePr>
            <a:graphicFrameLocks noChangeAspect="1"/>
          </p:cNvGraphicFramePr>
          <p:nvPr/>
        </p:nvGraphicFramePr>
        <p:xfrm>
          <a:off x="1066800" y="1970088"/>
          <a:ext cx="6780213" cy="4906962"/>
        </p:xfrm>
        <a:graphic>
          <a:graphicData uri="http://schemas.openxmlformats.org/presentationml/2006/ole">
            <p:oleObj spid="_x0000_s125954" name="Equation" r:id="rId4" imgW="4520880" imgH="3276360" progId="Equation.3">
              <p:embed/>
            </p:oleObj>
          </a:graphicData>
        </a:graphic>
      </p:graphicFrame>
      <p:sp>
        <p:nvSpPr>
          <p:cNvPr id="5" name="Rectangle 4"/>
          <p:cNvSpPr/>
          <p:nvPr/>
        </p:nvSpPr>
        <p:spPr>
          <a:xfrm>
            <a:off x="7442200" y="0"/>
            <a:ext cx="457200" cy="304800"/>
          </a:xfrm>
          <a:prstGeom prst="rect">
            <a:avLst/>
          </a:prstGeom>
          <a:solidFill>
            <a:schemeClr val="accent6">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574800" y="2667000"/>
            <a:ext cx="5740400" cy="1320800"/>
          </a:xfrm>
          <a:prstGeom prst="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10414" y="2754868"/>
            <a:ext cx="2603726" cy="1200329"/>
          </a:xfrm>
          <a:prstGeom prst="rect">
            <a:avLst/>
          </a:prstGeom>
          <a:noFill/>
        </p:spPr>
        <p:txBody>
          <a:bodyPr wrap="none" rtlCol="0">
            <a:spAutoFit/>
          </a:bodyPr>
          <a:lstStyle/>
          <a:p>
            <a:pPr algn="ctr"/>
            <a:r>
              <a:rPr lang="en-GB" dirty="0" smtClean="0"/>
              <a:t>Comments and Questions</a:t>
            </a:r>
          </a:p>
          <a:p>
            <a:pPr algn="ctr"/>
            <a:endParaRPr lang="en-GB" dirty="0" smtClean="0"/>
          </a:p>
          <a:p>
            <a:pPr algn="ctr"/>
            <a:r>
              <a:rPr lang="en-GB" dirty="0" smtClean="0"/>
              <a:t>!</a:t>
            </a:r>
          </a:p>
          <a:p>
            <a:pPr algn="ctr"/>
            <a:r>
              <a:rPr lang="en-GB" dirty="0" smtClean="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Plan</a:t>
            </a:r>
            <a:endParaRPr lang="en-US" sz="2800" dirty="0"/>
          </a:p>
        </p:txBody>
      </p:sp>
      <p:sp>
        <p:nvSpPr>
          <p:cNvPr id="3" name="TextBox 2"/>
          <p:cNvSpPr txBox="1"/>
          <p:nvPr/>
        </p:nvSpPr>
        <p:spPr>
          <a:xfrm>
            <a:off x="228600" y="1946971"/>
            <a:ext cx="8686800" cy="3539430"/>
          </a:xfrm>
          <a:prstGeom prst="rect">
            <a:avLst/>
          </a:prstGeom>
          <a:noFill/>
          <a:ln w="63500" cmpd="thickThin">
            <a:solidFill>
              <a:srgbClr val="FF0000"/>
            </a:solidFill>
          </a:ln>
          <a:effectLst>
            <a:outerShdw blurRad="50800" dist="50800" dir="5400000" algn="ctr" rotWithShape="0">
              <a:schemeClr val="bg1"/>
            </a:outerShdw>
          </a:effectLst>
        </p:spPr>
        <p:txBody>
          <a:bodyPr wrap="square" numCol="2" spcCol="216000" rtlCol="0">
            <a:spAutoFit/>
          </a:bodyPr>
          <a:lstStyle/>
          <a:p>
            <a:r>
              <a:rPr lang="en-GB" dirty="0" smtClean="0"/>
              <a:t>A. Erroneous quantities</a:t>
            </a:r>
          </a:p>
          <a:p>
            <a:endParaRPr lang="en-GB" dirty="0" smtClean="0"/>
          </a:p>
          <a:p>
            <a:r>
              <a:rPr lang="en-GB" dirty="0" smtClean="0"/>
              <a:t>B. Error statistics are important</a:t>
            </a:r>
          </a:p>
          <a:p>
            <a:endParaRPr lang="en-GB" dirty="0" smtClean="0"/>
          </a:p>
          <a:p>
            <a:r>
              <a:rPr lang="en-GB" dirty="0" smtClean="0"/>
              <a:t>C. ‘Observation’ and ‘state’ vectors</a:t>
            </a:r>
          </a:p>
          <a:p>
            <a:endParaRPr lang="en-GB" dirty="0" smtClean="0"/>
          </a:p>
          <a:p>
            <a:r>
              <a:rPr lang="en-GB" dirty="0" smtClean="0"/>
              <a:t>D. ‘Inner’ and ‘outer’ products</a:t>
            </a:r>
          </a:p>
          <a:p>
            <a:endParaRPr lang="en-GB" dirty="0" smtClean="0"/>
          </a:p>
          <a:p>
            <a:r>
              <a:rPr lang="en-GB" dirty="0" smtClean="0"/>
              <a:t>E. Error covariances</a:t>
            </a:r>
          </a:p>
          <a:p>
            <a:endParaRPr lang="en-GB" dirty="0" smtClean="0"/>
          </a:p>
          <a:p>
            <a:r>
              <a:rPr lang="en-GB" dirty="0" smtClean="0"/>
              <a:t>F. Bayes’ theorem</a:t>
            </a:r>
          </a:p>
          <a:p>
            <a:endParaRPr lang="en-GB" dirty="0" smtClean="0"/>
          </a:p>
          <a:p>
            <a:r>
              <a:rPr lang="en-GB" dirty="0" smtClean="0"/>
              <a:t>G. Flavours of variational data assimilation</a:t>
            </a:r>
          </a:p>
          <a:p>
            <a:endParaRPr lang="en-GB" dirty="0" smtClean="0"/>
          </a:p>
          <a:p>
            <a:r>
              <a:rPr lang="en-GB" dirty="0" smtClean="0"/>
              <a:t>H. Control variable transforms</a:t>
            </a:r>
          </a:p>
          <a:p>
            <a:endParaRPr lang="en-GB" dirty="0" smtClean="0"/>
          </a:p>
          <a:p>
            <a:r>
              <a:rPr lang="en-GB" dirty="0" smtClean="0"/>
              <a:t>I. The ‘BLUE’ formula</a:t>
            </a:r>
          </a:p>
          <a:p>
            <a:endParaRPr lang="en-GB" dirty="0" smtClean="0"/>
          </a:p>
          <a:p>
            <a:r>
              <a:rPr lang="en-GB" dirty="0" smtClean="0"/>
              <a:t>J. A single observation example</a:t>
            </a:r>
          </a:p>
          <a:p>
            <a:endParaRPr lang="en-GB" dirty="0" smtClean="0"/>
          </a:p>
          <a:p>
            <a:r>
              <a:rPr lang="en-GB" dirty="0" smtClean="0"/>
              <a:t>K. Forecast error covariance statistics</a:t>
            </a:r>
          </a:p>
          <a:p>
            <a:endParaRPr lang="en-GB" dirty="0" smtClean="0"/>
          </a:p>
          <a:p>
            <a:r>
              <a:rPr lang="en-GB" dirty="0" smtClean="0"/>
              <a:t>L. Hybrid data assimilation</a:t>
            </a:r>
            <a:endParaRPr lang="en-US" dirty="0"/>
          </a:p>
        </p:txBody>
      </p:sp>
      <p:sp>
        <p:nvSpPr>
          <p:cNvPr id="4" name="Rectangle 3"/>
          <p:cNvSpPr/>
          <p:nvPr/>
        </p:nvSpPr>
        <p:spPr>
          <a:xfrm>
            <a:off x="1371600" y="0"/>
            <a:ext cx="6400800" cy="381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smtClean="0"/>
              <a:t>A. Erroneous quantities in data assimilation</a:t>
            </a:r>
            <a:endParaRPr lang="en-US" sz="2800" dirty="0"/>
          </a:p>
        </p:txBody>
      </p:sp>
      <p:sp>
        <p:nvSpPr>
          <p:cNvPr id="9" name="Rectangle 8"/>
          <p:cNvSpPr/>
          <p:nvPr/>
        </p:nvSpPr>
        <p:spPr>
          <a:xfrm>
            <a:off x="1282700" y="0"/>
            <a:ext cx="457200" cy="304800"/>
          </a:xfrm>
          <a:prstGeom prst="rect">
            <a:avLst/>
          </a:prstGeom>
          <a:solidFill>
            <a:schemeClr val="accent6">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516082" y="1853148"/>
            <a:ext cx="3903518" cy="3785652"/>
          </a:xfrm>
          <a:prstGeom prst="rect">
            <a:avLst/>
          </a:prstGeom>
          <a:noFill/>
        </p:spPr>
        <p:txBody>
          <a:bodyPr wrap="square" rtlCol="0">
            <a:spAutoFit/>
          </a:bodyPr>
          <a:lstStyle/>
          <a:p>
            <a:r>
              <a:rPr lang="en-GB" sz="1600" u="sng" dirty="0" smtClean="0"/>
              <a:t>Data that are being fitted to</a:t>
            </a:r>
          </a:p>
          <a:p>
            <a:endParaRPr lang="en-GB" sz="1600" dirty="0" smtClean="0"/>
          </a:p>
          <a:p>
            <a:pPr marL="120650" indent="-120650">
              <a:buFont typeface="Arial" pitchFamily="34" charset="0"/>
              <a:buChar char="•"/>
            </a:pPr>
            <a:r>
              <a:rPr lang="en-GB" sz="1600" dirty="0" smtClean="0"/>
              <a:t>Observations (real-world data)</a:t>
            </a:r>
          </a:p>
          <a:p>
            <a:pPr marL="120650" indent="-120650">
              <a:buFont typeface="Arial" pitchFamily="34" charset="0"/>
              <a:buChar char="•"/>
            </a:pPr>
            <a:r>
              <a:rPr lang="en-GB" sz="1600" dirty="0" smtClean="0"/>
              <a:t>Prior data for the system’s state</a:t>
            </a:r>
          </a:p>
          <a:p>
            <a:pPr marL="120650" indent="-120650">
              <a:buFont typeface="Arial" pitchFamily="34" charset="0"/>
              <a:buChar char="•"/>
            </a:pPr>
            <a:r>
              <a:rPr lang="en-GB" sz="1600" dirty="0" smtClean="0"/>
              <a:t>Prior data for any unknown parameters</a:t>
            </a:r>
          </a:p>
          <a:p>
            <a:pPr marL="120650" indent="-120650"/>
            <a:endParaRPr lang="en-GB" sz="1600" dirty="0" smtClean="0"/>
          </a:p>
          <a:p>
            <a:pPr marL="120650" indent="-120650"/>
            <a:r>
              <a:rPr lang="en-GB" sz="1600" u="sng" dirty="0" smtClean="0"/>
              <a:t>Imperfections in the assimilation system</a:t>
            </a:r>
          </a:p>
          <a:p>
            <a:pPr marL="120650" indent="-120650"/>
            <a:endParaRPr lang="en-GB" sz="1600" dirty="0" smtClean="0"/>
          </a:p>
          <a:p>
            <a:pPr marL="120650" indent="-120650">
              <a:buFont typeface="Arial" pitchFamily="34" charset="0"/>
              <a:buChar char="•"/>
            </a:pPr>
            <a:r>
              <a:rPr lang="en-GB" sz="1600" dirty="0" smtClean="0"/>
              <a:t>Model error within the </a:t>
            </a:r>
            <a:r>
              <a:rPr lang="en-GB" sz="1600" dirty="0" err="1" smtClean="0"/>
              <a:t>da</a:t>
            </a:r>
            <a:r>
              <a:rPr lang="en-GB" sz="1600" dirty="0" smtClean="0"/>
              <a:t> system</a:t>
            </a:r>
          </a:p>
          <a:p>
            <a:pPr marL="120650" indent="-120650">
              <a:buFont typeface="Arial" pitchFamily="34" charset="0"/>
              <a:buChar char="•"/>
            </a:pPr>
            <a:r>
              <a:rPr lang="en-GB" sz="1600" dirty="0" err="1" smtClean="0"/>
              <a:t>Representivity</a:t>
            </a:r>
            <a:endParaRPr lang="en-GB" sz="1600" dirty="0" smtClean="0"/>
          </a:p>
          <a:p>
            <a:pPr marL="120650" indent="-120650"/>
            <a:endParaRPr lang="en-GB" sz="1600" dirty="0" smtClean="0"/>
          </a:p>
          <a:p>
            <a:pPr marL="120650" indent="-120650"/>
            <a:r>
              <a:rPr lang="en-GB" sz="1600" u="sng" dirty="0" smtClean="0"/>
              <a:t>Data that have been fitted</a:t>
            </a:r>
          </a:p>
          <a:p>
            <a:pPr marL="120650" indent="-120650"/>
            <a:endParaRPr lang="en-GB" sz="1600" dirty="0" smtClean="0"/>
          </a:p>
          <a:p>
            <a:pPr marL="120650" indent="-120650">
              <a:buFont typeface="Arial" pitchFamily="34" charset="0"/>
              <a:buChar char="•"/>
            </a:pPr>
            <a:r>
              <a:rPr lang="en-GB" sz="1600" dirty="0" smtClean="0"/>
              <a:t>Data assimilation-fitted data (analysis, </a:t>
            </a:r>
            <a:r>
              <a:rPr lang="en-GB" sz="1600" dirty="0" err="1" smtClean="0"/>
              <a:t>ie</a:t>
            </a:r>
            <a:r>
              <a:rPr lang="en-GB" sz="1600" dirty="0" smtClean="0"/>
              <a:t> </a:t>
            </a:r>
            <a:r>
              <a:rPr lang="en-GB" sz="1600" dirty="0" err="1" smtClean="0"/>
              <a:t>posteriori</a:t>
            </a:r>
            <a:r>
              <a:rPr lang="en-GB" sz="1600" dirty="0" smtClean="0"/>
              <a:t> error statistics)</a:t>
            </a:r>
            <a:endParaRPr lang="en-US" sz="1600" dirty="0"/>
          </a:p>
        </p:txBody>
      </p:sp>
      <p:sp>
        <p:nvSpPr>
          <p:cNvPr id="4" name="TextBox 3"/>
          <p:cNvSpPr txBox="1"/>
          <p:nvPr/>
        </p:nvSpPr>
        <p:spPr>
          <a:xfrm>
            <a:off x="3962400" y="2438400"/>
            <a:ext cx="457200" cy="769441"/>
          </a:xfrm>
          <a:prstGeom prst="rect">
            <a:avLst/>
          </a:prstGeom>
          <a:noFill/>
        </p:spPr>
        <p:txBody>
          <a:bodyPr wrap="square" rtlCol="0">
            <a:spAutoFit/>
          </a:bodyPr>
          <a:lstStyle/>
          <a:p>
            <a:r>
              <a:rPr lang="en-GB" sz="4400" dirty="0" smtClean="0"/>
              <a:t>}</a:t>
            </a:r>
            <a:endParaRPr lang="en-US" sz="4400" dirty="0"/>
          </a:p>
        </p:txBody>
      </p:sp>
      <p:sp>
        <p:nvSpPr>
          <p:cNvPr id="5" name="TextBox 4"/>
          <p:cNvSpPr txBox="1"/>
          <p:nvPr/>
        </p:nvSpPr>
        <p:spPr>
          <a:xfrm>
            <a:off x="5257800" y="1665982"/>
            <a:ext cx="2971800" cy="830997"/>
          </a:xfrm>
          <a:prstGeom prst="rect">
            <a:avLst/>
          </a:prstGeom>
          <a:noFill/>
        </p:spPr>
        <p:txBody>
          <a:bodyPr wrap="square" rtlCol="0">
            <a:spAutoFit/>
          </a:bodyPr>
          <a:lstStyle/>
          <a:p>
            <a:r>
              <a:rPr lang="en-GB" sz="1600" dirty="0" smtClean="0"/>
              <a:t>Information available about the system before observations are considered.</a:t>
            </a:r>
          </a:p>
        </p:txBody>
      </p:sp>
      <p:cxnSp>
        <p:nvCxnSpPr>
          <p:cNvPr id="7" name="Shape 6"/>
          <p:cNvCxnSpPr>
            <a:endCxn id="4" idx="3"/>
          </p:cNvCxnSpPr>
          <p:nvPr/>
        </p:nvCxnSpPr>
        <p:spPr>
          <a:xfrm rot="10800000" flipV="1">
            <a:off x="4419600" y="2133599"/>
            <a:ext cx="762000" cy="689521"/>
          </a:xfrm>
          <a:prstGeom prst="curvedConnector3">
            <a:avLst>
              <a:gd name="adj1" fmla="val 50000"/>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0" name="Object 9"/>
          <p:cNvGraphicFramePr>
            <a:graphicFrameLocks noChangeAspect="1"/>
          </p:cNvGraphicFramePr>
          <p:nvPr/>
        </p:nvGraphicFramePr>
        <p:xfrm>
          <a:off x="4965700" y="2897188"/>
          <a:ext cx="4056063" cy="3351212"/>
        </p:xfrm>
        <a:graphic>
          <a:graphicData uri="http://schemas.openxmlformats.org/presentationml/2006/ole">
            <p:oleObj spid="_x0000_s70657" name="Equation" r:id="rId4" imgW="2705040" imgH="2234880" progId="Equation.3">
              <p:embed/>
            </p:oleObj>
          </a:graphicData>
        </a:graphic>
      </p:graphicFrame>
      <p:cxnSp>
        <p:nvCxnSpPr>
          <p:cNvPr id="11" name="Shape 6"/>
          <p:cNvCxnSpPr/>
          <p:nvPr/>
        </p:nvCxnSpPr>
        <p:spPr>
          <a:xfrm rot="10800000" flipV="1">
            <a:off x="3733802" y="3200400"/>
            <a:ext cx="1371598" cy="762000"/>
          </a:xfrm>
          <a:prstGeom prst="curvedConnector3">
            <a:avLst>
              <a:gd name="adj1" fmla="val 50000"/>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hape 6"/>
          <p:cNvCxnSpPr/>
          <p:nvPr/>
        </p:nvCxnSpPr>
        <p:spPr>
          <a:xfrm rot="10800000">
            <a:off x="2743202" y="4267200"/>
            <a:ext cx="2057398" cy="381001"/>
          </a:xfrm>
          <a:prstGeom prst="curvedConnector3">
            <a:avLst>
              <a:gd name="adj1" fmla="val 50000"/>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B.1 Error statistics are important</a:t>
            </a:r>
            <a:endParaRPr lang="en-US" dirty="0"/>
          </a:p>
        </p:txBody>
      </p:sp>
      <p:pic>
        <p:nvPicPr>
          <p:cNvPr id="3" name="Picture 2" descr="Pic1.gif"/>
          <p:cNvPicPr>
            <a:picLocks noChangeAspect="1"/>
          </p:cNvPicPr>
          <p:nvPr/>
        </p:nvPicPr>
        <p:blipFill>
          <a:blip r:embed="rId3" cstate="print"/>
          <a:stretch>
            <a:fillRect/>
          </a:stretch>
        </p:blipFill>
        <p:spPr>
          <a:xfrm>
            <a:off x="5537731" y="2049063"/>
            <a:ext cx="1442272" cy="1906732"/>
          </a:xfrm>
          <a:prstGeom prst="rect">
            <a:avLst/>
          </a:prstGeom>
        </p:spPr>
      </p:pic>
      <p:sp>
        <p:nvSpPr>
          <p:cNvPr id="4" name="TextBox 3"/>
          <p:cNvSpPr txBox="1"/>
          <p:nvPr/>
        </p:nvSpPr>
        <p:spPr>
          <a:xfrm>
            <a:off x="1336740" y="1143000"/>
            <a:ext cx="6664260" cy="338554"/>
          </a:xfrm>
          <a:prstGeom prst="rect">
            <a:avLst/>
          </a:prstGeom>
          <a:noFill/>
        </p:spPr>
        <p:txBody>
          <a:bodyPr wrap="none" rtlCol="0">
            <a:spAutoFit/>
          </a:bodyPr>
          <a:lstStyle/>
          <a:p>
            <a:r>
              <a:rPr lang="en-GB" sz="1600" dirty="0" smtClean="0">
                <a:solidFill>
                  <a:srgbClr val="FF0000"/>
                </a:solidFill>
              </a:rPr>
              <a:t>1. Error statistics give a measure of confidence in data (</a:t>
            </a:r>
            <a:r>
              <a:rPr lang="en-GB" sz="1600" dirty="0" err="1" smtClean="0">
                <a:solidFill>
                  <a:srgbClr val="FF0000"/>
                </a:solidFill>
              </a:rPr>
              <a:t>eg</a:t>
            </a:r>
            <a:r>
              <a:rPr lang="en-GB" sz="1600" dirty="0" smtClean="0">
                <a:solidFill>
                  <a:srgbClr val="FF0000"/>
                </a:solidFill>
              </a:rPr>
              <a:t> here </a:t>
            </a:r>
            <a:r>
              <a:rPr lang="en-GB" sz="1600" dirty="0" err="1" smtClean="0">
                <a:solidFill>
                  <a:srgbClr val="FF0000"/>
                </a:solidFill>
              </a:rPr>
              <a:t>obs</a:t>
            </a:r>
            <a:r>
              <a:rPr lang="en-GB" sz="1600" dirty="0" smtClean="0">
                <a:solidFill>
                  <a:srgbClr val="FF0000"/>
                </a:solidFill>
              </a:rPr>
              <a:t> error stats)</a:t>
            </a:r>
            <a:endParaRPr lang="en-US" sz="1600" dirty="0">
              <a:solidFill>
                <a:srgbClr val="FF0000"/>
              </a:solidFill>
            </a:endParaRPr>
          </a:p>
        </p:txBody>
      </p:sp>
      <p:pic>
        <p:nvPicPr>
          <p:cNvPr id="7" name="Picture 6" descr="Bg.jpg"/>
          <p:cNvPicPr>
            <a:picLocks noChangeAspect="1"/>
          </p:cNvPicPr>
          <p:nvPr/>
        </p:nvPicPr>
        <p:blipFill>
          <a:blip r:embed="rId4" cstate="print"/>
          <a:srcRect l="7500" t="4153" r="52727" b="53675"/>
          <a:stretch>
            <a:fillRect/>
          </a:stretch>
        </p:blipFill>
        <p:spPr>
          <a:xfrm>
            <a:off x="544471" y="1832210"/>
            <a:ext cx="3406952" cy="2345930"/>
          </a:xfrm>
          <a:prstGeom prst="rect">
            <a:avLst/>
          </a:prstGeom>
        </p:spPr>
      </p:pic>
      <p:pic>
        <p:nvPicPr>
          <p:cNvPr id="9" name="Picture 8" descr="VarBad.jpg"/>
          <p:cNvPicPr>
            <a:picLocks noChangeAspect="1"/>
          </p:cNvPicPr>
          <p:nvPr/>
        </p:nvPicPr>
        <p:blipFill>
          <a:blip r:embed="rId5" cstate="print"/>
          <a:srcRect l="8068" t="3885" r="51705" b="53872"/>
          <a:stretch>
            <a:fillRect/>
          </a:stretch>
        </p:blipFill>
        <p:spPr>
          <a:xfrm>
            <a:off x="585320" y="4484553"/>
            <a:ext cx="3445888" cy="2336196"/>
          </a:xfrm>
          <a:prstGeom prst="rect">
            <a:avLst/>
          </a:prstGeom>
        </p:spPr>
      </p:pic>
      <p:pic>
        <p:nvPicPr>
          <p:cNvPr id="10" name="Picture 9" descr="VarGood.jpg"/>
          <p:cNvPicPr>
            <a:picLocks noChangeAspect="1"/>
          </p:cNvPicPr>
          <p:nvPr/>
        </p:nvPicPr>
        <p:blipFill>
          <a:blip r:embed="rId6" cstate="print"/>
          <a:srcRect l="7841" t="3181" r="50682" b="53520"/>
          <a:stretch>
            <a:fillRect/>
          </a:stretch>
        </p:blipFill>
        <p:spPr>
          <a:xfrm>
            <a:off x="4336437" y="4452896"/>
            <a:ext cx="3552965" cy="2394601"/>
          </a:xfrm>
          <a:prstGeom prst="rect">
            <a:avLst/>
          </a:prstGeom>
        </p:spPr>
      </p:pic>
      <p:sp>
        <p:nvSpPr>
          <p:cNvPr id="11" name="TextBox 10"/>
          <p:cNvSpPr txBox="1"/>
          <p:nvPr/>
        </p:nvSpPr>
        <p:spPr>
          <a:xfrm>
            <a:off x="1020726" y="1562879"/>
            <a:ext cx="6340710" cy="3046988"/>
          </a:xfrm>
          <a:prstGeom prst="rect">
            <a:avLst/>
          </a:prstGeom>
          <a:noFill/>
        </p:spPr>
        <p:txBody>
          <a:bodyPr wrap="none" rtlCol="0">
            <a:spAutoFit/>
          </a:bodyPr>
          <a:lstStyle/>
          <a:p>
            <a:r>
              <a:rPr lang="en-GB" sz="1600" dirty="0" smtClean="0"/>
              <a:t>No </a:t>
            </a:r>
            <a:r>
              <a:rPr lang="en-GB" sz="1600" dirty="0" err="1" smtClean="0"/>
              <a:t>assim</a:t>
            </a:r>
            <a:endParaRPr lang="en-GB" sz="1600" dirty="0" smtClean="0"/>
          </a:p>
          <a:p>
            <a:endParaRPr lang="en-GB" sz="1600" dirty="0" smtClean="0"/>
          </a:p>
          <a:p>
            <a:endParaRPr lang="en-GB" sz="1600" dirty="0" smtClean="0"/>
          </a:p>
          <a:p>
            <a:endParaRPr lang="en-GB" sz="1600" dirty="0" smtClean="0"/>
          </a:p>
          <a:p>
            <a:endParaRPr lang="en-GB" sz="1600" dirty="0" smtClean="0"/>
          </a:p>
          <a:p>
            <a:endParaRPr lang="en-GB" sz="1600" dirty="0" smtClean="0"/>
          </a:p>
          <a:p>
            <a:endParaRPr lang="en-GB" sz="1600" dirty="0" smtClean="0"/>
          </a:p>
          <a:p>
            <a:endParaRPr lang="en-GB" sz="1600" dirty="0" smtClean="0"/>
          </a:p>
          <a:p>
            <a:endParaRPr lang="en-GB" sz="1600" dirty="0" smtClean="0"/>
          </a:p>
          <a:p>
            <a:endParaRPr lang="en-GB" sz="1600" dirty="0" smtClean="0"/>
          </a:p>
          <a:p>
            <a:endParaRPr lang="en-GB" sz="1600" dirty="0" smtClean="0"/>
          </a:p>
          <a:p>
            <a:r>
              <a:rPr lang="en-GB" sz="1600" dirty="0" err="1" smtClean="0"/>
              <a:t>Assim</a:t>
            </a:r>
            <a:r>
              <a:rPr lang="en-GB" sz="1600" dirty="0" smtClean="0"/>
              <a:t> with large </a:t>
            </a:r>
            <a:r>
              <a:rPr lang="en-GB" sz="1600" dirty="0" err="1" smtClean="0"/>
              <a:t>obs</a:t>
            </a:r>
            <a:r>
              <a:rPr lang="en-GB" sz="1600" dirty="0" smtClean="0"/>
              <a:t> errors                                   </a:t>
            </a:r>
            <a:r>
              <a:rPr lang="en-GB" sz="1600" dirty="0" err="1" smtClean="0"/>
              <a:t>Assim</a:t>
            </a:r>
            <a:r>
              <a:rPr lang="en-GB" sz="1600" dirty="0" smtClean="0"/>
              <a:t> with small </a:t>
            </a:r>
            <a:r>
              <a:rPr lang="en-GB" sz="1600" dirty="0" err="1" smtClean="0"/>
              <a:t>obs</a:t>
            </a:r>
            <a:r>
              <a:rPr lang="en-GB" sz="1600" dirty="0" smtClean="0"/>
              <a:t> errors</a:t>
            </a:r>
            <a:endParaRPr lang="en-US" sz="1600" dirty="0"/>
          </a:p>
        </p:txBody>
      </p:sp>
      <p:sp>
        <p:nvSpPr>
          <p:cNvPr id="12" name="Rectangle 11"/>
          <p:cNvSpPr/>
          <p:nvPr/>
        </p:nvSpPr>
        <p:spPr>
          <a:xfrm>
            <a:off x="1651000" y="0"/>
            <a:ext cx="457200" cy="304800"/>
          </a:xfrm>
          <a:prstGeom prst="rect">
            <a:avLst/>
          </a:prstGeom>
          <a:solidFill>
            <a:schemeClr val="accent6">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smtClean="0"/>
              <a:t>B.2 How are error statistics important?</a:t>
            </a:r>
            <a:endParaRPr lang="en-US" sz="2800" dirty="0"/>
          </a:p>
        </p:txBody>
      </p:sp>
      <p:sp>
        <p:nvSpPr>
          <p:cNvPr id="3" name="TextBox 2"/>
          <p:cNvSpPr txBox="1"/>
          <p:nvPr/>
        </p:nvSpPr>
        <p:spPr>
          <a:xfrm>
            <a:off x="1648764" y="1296203"/>
            <a:ext cx="5843779" cy="338554"/>
          </a:xfrm>
          <a:prstGeom prst="rect">
            <a:avLst/>
          </a:prstGeom>
          <a:noFill/>
        </p:spPr>
        <p:txBody>
          <a:bodyPr wrap="none" rtlCol="0">
            <a:spAutoFit/>
          </a:bodyPr>
          <a:lstStyle/>
          <a:p>
            <a:r>
              <a:rPr lang="en-GB" sz="1600" dirty="0" smtClean="0">
                <a:solidFill>
                  <a:srgbClr val="FF0000"/>
                </a:solidFill>
              </a:rPr>
              <a:t>2. Error statistics of prior data imply relationships between variables</a:t>
            </a:r>
            <a:endParaRPr lang="en-US" sz="1600" dirty="0">
              <a:solidFill>
                <a:srgbClr val="FF0000"/>
              </a:solidFill>
            </a:endParaRPr>
          </a:p>
        </p:txBody>
      </p:sp>
      <p:cxnSp>
        <p:nvCxnSpPr>
          <p:cNvPr id="5" name="Straight Arrow Connector 4"/>
          <p:cNvCxnSpPr/>
          <p:nvPr/>
        </p:nvCxnSpPr>
        <p:spPr>
          <a:xfrm rot="16200000" flipV="1">
            <a:off x="872837" y="3293918"/>
            <a:ext cx="1153391" cy="1039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1340427" y="3532909"/>
            <a:ext cx="768928" cy="75853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1257300" y="2161309"/>
            <a:ext cx="5153891" cy="155863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51" name="Group 50"/>
          <p:cNvGrpSpPr/>
          <p:nvPr/>
        </p:nvGrpSpPr>
        <p:grpSpPr>
          <a:xfrm>
            <a:off x="1295400" y="3283527"/>
            <a:ext cx="928254" cy="450273"/>
            <a:chOff x="228600" y="1981200"/>
            <a:chExt cx="928254" cy="450273"/>
          </a:xfrm>
        </p:grpSpPr>
        <p:sp>
          <p:nvSpPr>
            <p:cNvPr id="11" name="Oval 10"/>
            <p:cNvSpPr/>
            <p:nvPr/>
          </p:nvSpPr>
          <p:spPr>
            <a:xfrm>
              <a:off x="228600" y="1981200"/>
              <a:ext cx="928254" cy="450273"/>
            </a:xfrm>
            <a:prstGeom prst="ellipse">
              <a:avLst/>
            </a:prstGeom>
            <a:solidFill>
              <a:schemeClr val="accent2">
                <a:lumMod val="75000"/>
                <a:alpha val="20000"/>
              </a:schemeClr>
            </a:solidFill>
            <a:ln>
              <a:noFill/>
            </a:ln>
            <a:scene3d>
              <a:camera prst="orthographicFront">
                <a:rot lat="2046725" lon="18307750" rev="196124"/>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60218" y="2040082"/>
              <a:ext cx="692727" cy="318656"/>
            </a:xfrm>
            <a:prstGeom prst="ellipse">
              <a:avLst/>
            </a:prstGeom>
            <a:solidFill>
              <a:schemeClr val="accent2">
                <a:lumMod val="75000"/>
                <a:alpha val="15000"/>
              </a:schemeClr>
            </a:solidFill>
            <a:ln>
              <a:noFill/>
            </a:ln>
            <a:scene3d>
              <a:camera prst="orthographicFront">
                <a:rot lat="2046725" lon="18307750" rev="196124"/>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512618" y="2109354"/>
              <a:ext cx="374073" cy="166255"/>
            </a:xfrm>
            <a:prstGeom prst="ellipse">
              <a:avLst/>
            </a:prstGeom>
            <a:solidFill>
              <a:schemeClr val="accent2">
                <a:lumMod val="75000"/>
                <a:alpha val="15000"/>
              </a:schemeClr>
            </a:solidFill>
            <a:ln>
              <a:noFill/>
            </a:ln>
            <a:scene3d>
              <a:camera prst="orthographicFront">
                <a:rot lat="2046725" lon="18307750" rev="196124"/>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p:cNvGrpSpPr/>
          <p:nvPr/>
        </p:nvGrpSpPr>
        <p:grpSpPr>
          <a:xfrm>
            <a:off x="2209800" y="2819400"/>
            <a:ext cx="117764" cy="270164"/>
            <a:chOff x="2479965" y="3449781"/>
            <a:chExt cx="117764" cy="270164"/>
          </a:xfrm>
        </p:grpSpPr>
        <p:cxnSp>
          <p:nvCxnSpPr>
            <p:cNvPr id="20" name="Straight Connector 19"/>
            <p:cNvCxnSpPr/>
            <p:nvPr/>
          </p:nvCxnSpPr>
          <p:spPr>
            <a:xfrm rot="5400000">
              <a:off x="2410691" y="3584863"/>
              <a:ext cx="270164"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6200000" flipV="1">
              <a:off x="2474769" y="3524250"/>
              <a:ext cx="128155" cy="117764"/>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grpSp>
        <p:nvGrpSpPr>
          <p:cNvPr id="28" name="Group 27"/>
          <p:cNvGrpSpPr/>
          <p:nvPr/>
        </p:nvGrpSpPr>
        <p:grpSpPr>
          <a:xfrm>
            <a:off x="5410200" y="2590800"/>
            <a:ext cx="117764" cy="270164"/>
            <a:chOff x="2479965" y="3449781"/>
            <a:chExt cx="117764" cy="270164"/>
          </a:xfrm>
        </p:grpSpPr>
        <p:cxnSp>
          <p:nvCxnSpPr>
            <p:cNvPr id="29" name="Straight Connector 28"/>
            <p:cNvCxnSpPr/>
            <p:nvPr/>
          </p:nvCxnSpPr>
          <p:spPr>
            <a:xfrm rot="5400000">
              <a:off x="2410691" y="3584863"/>
              <a:ext cx="270164"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V="1">
              <a:off x="2474769" y="3524250"/>
              <a:ext cx="128155" cy="117764"/>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grpSp>
        <p:nvGrpSpPr>
          <p:cNvPr id="31" name="Group 30"/>
          <p:cNvGrpSpPr/>
          <p:nvPr/>
        </p:nvGrpSpPr>
        <p:grpSpPr>
          <a:xfrm>
            <a:off x="4724400" y="2209800"/>
            <a:ext cx="117764" cy="270164"/>
            <a:chOff x="2479965" y="3449781"/>
            <a:chExt cx="117764" cy="270164"/>
          </a:xfrm>
        </p:grpSpPr>
        <p:cxnSp>
          <p:nvCxnSpPr>
            <p:cNvPr id="32" name="Straight Connector 31"/>
            <p:cNvCxnSpPr/>
            <p:nvPr/>
          </p:nvCxnSpPr>
          <p:spPr>
            <a:xfrm rot="5400000">
              <a:off x="2410691" y="3584863"/>
              <a:ext cx="270164"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V="1">
              <a:off x="2474769" y="3524250"/>
              <a:ext cx="128155" cy="117764"/>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grpSp>
        <p:nvGrpSpPr>
          <p:cNvPr id="34" name="Group 33"/>
          <p:cNvGrpSpPr/>
          <p:nvPr/>
        </p:nvGrpSpPr>
        <p:grpSpPr>
          <a:xfrm>
            <a:off x="3657600" y="3048000"/>
            <a:ext cx="117764" cy="270164"/>
            <a:chOff x="2479965" y="3449781"/>
            <a:chExt cx="117764" cy="270164"/>
          </a:xfrm>
        </p:grpSpPr>
        <p:cxnSp>
          <p:nvCxnSpPr>
            <p:cNvPr id="35" name="Straight Connector 34"/>
            <p:cNvCxnSpPr/>
            <p:nvPr/>
          </p:nvCxnSpPr>
          <p:spPr>
            <a:xfrm rot="5400000">
              <a:off x="2410691" y="3584863"/>
              <a:ext cx="270164"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16200000" flipV="1">
              <a:off x="2474769" y="3524250"/>
              <a:ext cx="128155" cy="117764"/>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grpSp>
        <p:nvGrpSpPr>
          <p:cNvPr id="37" name="Group 36"/>
          <p:cNvGrpSpPr/>
          <p:nvPr/>
        </p:nvGrpSpPr>
        <p:grpSpPr>
          <a:xfrm>
            <a:off x="4343400" y="2971800"/>
            <a:ext cx="117764" cy="270164"/>
            <a:chOff x="2479965" y="3449781"/>
            <a:chExt cx="117764" cy="270164"/>
          </a:xfrm>
        </p:grpSpPr>
        <p:cxnSp>
          <p:nvCxnSpPr>
            <p:cNvPr id="38" name="Straight Connector 37"/>
            <p:cNvCxnSpPr/>
            <p:nvPr/>
          </p:nvCxnSpPr>
          <p:spPr>
            <a:xfrm rot="5400000">
              <a:off x="2410691" y="3584863"/>
              <a:ext cx="270164"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V="1">
              <a:off x="2474769" y="3524250"/>
              <a:ext cx="128155" cy="117764"/>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grpSp>
        <p:nvGrpSpPr>
          <p:cNvPr id="40" name="Group 39"/>
          <p:cNvGrpSpPr/>
          <p:nvPr/>
        </p:nvGrpSpPr>
        <p:grpSpPr>
          <a:xfrm>
            <a:off x="2667000" y="2895600"/>
            <a:ext cx="117764" cy="270164"/>
            <a:chOff x="2479965" y="3449781"/>
            <a:chExt cx="117764" cy="270164"/>
          </a:xfrm>
        </p:grpSpPr>
        <p:cxnSp>
          <p:nvCxnSpPr>
            <p:cNvPr id="41" name="Straight Connector 40"/>
            <p:cNvCxnSpPr/>
            <p:nvPr/>
          </p:nvCxnSpPr>
          <p:spPr>
            <a:xfrm rot="5400000">
              <a:off x="2410691" y="3584863"/>
              <a:ext cx="270164"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16200000" flipV="1">
              <a:off x="2474769" y="3524250"/>
              <a:ext cx="128155" cy="117764"/>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sp>
        <p:nvSpPr>
          <p:cNvPr id="43" name="Freeform 42"/>
          <p:cNvSpPr/>
          <p:nvPr/>
        </p:nvSpPr>
        <p:spPr>
          <a:xfrm>
            <a:off x="1756064" y="2260023"/>
            <a:ext cx="5351318" cy="1241713"/>
          </a:xfrm>
          <a:custGeom>
            <a:avLst/>
            <a:gdLst>
              <a:gd name="connsiteX0" fmla="*/ 0 w 5351318"/>
              <a:gd name="connsiteY0" fmla="*/ 1241713 h 1241713"/>
              <a:gd name="connsiteX1" fmla="*/ 488372 w 5351318"/>
              <a:gd name="connsiteY1" fmla="*/ 826077 h 1241713"/>
              <a:gd name="connsiteX2" fmla="*/ 2005445 w 5351318"/>
              <a:gd name="connsiteY2" fmla="*/ 1075459 h 1241713"/>
              <a:gd name="connsiteX3" fmla="*/ 2421081 w 5351318"/>
              <a:gd name="connsiteY3" fmla="*/ 784513 h 1241713"/>
              <a:gd name="connsiteX4" fmla="*/ 2639291 w 5351318"/>
              <a:gd name="connsiteY4" fmla="*/ 36368 h 1241713"/>
              <a:gd name="connsiteX5" fmla="*/ 3086100 w 5351318"/>
              <a:gd name="connsiteY5" fmla="*/ 566304 h 1241713"/>
              <a:gd name="connsiteX6" fmla="*/ 4010891 w 5351318"/>
              <a:gd name="connsiteY6" fmla="*/ 597477 h 1241713"/>
              <a:gd name="connsiteX7" fmla="*/ 4499263 w 5351318"/>
              <a:gd name="connsiteY7" fmla="*/ 296141 h 1241713"/>
              <a:gd name="connsiteX8" fmla="*/ 5351318 w 5351318"/>
              <a:gd name="connsiteY8" fmla="*/ 129886 h 1241713"/>
              <a:gd name="connsiteX9" fmla="*/ 5351318 w 5351318"/>
              <a:gd name="connsiteY9" fmla="*/ 129886 h 124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51318" h="1241713">
                <a:moveTo>
                  <a:pt x="0" y="1241713"/>
                </a:moveTo>
                <a:cubicBezTo>
                  <a:pt x="77065" y="1047749"/>
                  <a:pt x="154131" y="853786"/>
                  <a:pt x="488372" y="826077"/>
                </a:cubicBezTo>
                <a:cubicBezTo>
                  <a:pt x="822613" y="798368"/>
                  <a:pt x="1683327" y="1082386"/>
                  <a:pt x="2005445" y="1075459"/>
                </a:cubicBezTo>
                <a:cubicBezTo>
                  <a:pt x="2327563" y="1068532"/>
                  <a:pt x="2315440" y="957695"/>
                  <a:pt x="2421081" y="784513"/>
                </a:cubicBezTo>
                <a:cubicBezTo>
                  <a:pt x="2526722" y="611331"/>
                  <a:pt x="2528455" y="72736"/>
                  <a:pt x="2639291" y="36368"/>
                </a:cubicBezTo>
                <a:cubicBezTo>
                  <a:pt x="2750128" y="0"/>
                  <a:pt x="2857500" y="472786"/>
                  <a:pt x="3086100" y="566304"/>
                </a:cubicBezTo>
                <a:cubicBezTo>
                  <a:pt x="3314700" y="659822"/>
                  <a:pt x="3775364" y="642504"/>
                  <a:pt x="4010891" y="597477"/>
                </a:cubicBezTo>
                <a:cubicBezTo>
                  <a:pt x="4246418" y="552450"/>
                  <a:pt x="4275859" y="374073"/>
                  <a:pt x="4499263" y="296141"/>
                </a:cubicBezTo>
                <a:cubicBezTo>
                  <a:pt x="4722667" y="218209"/>
                  <a:pt x="5351318" y="129886"/>
                  <a:pt x="5351318" y="129886"/>
                </a:cubicBezTo>
                <a:lnTo>
                  <a:pt x="5351318" y="129886"/>
                </a:lnTo>
              </a:path>
            </a:pathLst>
          </a:custGeom>
          <a:ln w="127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4" name="TextBox 43"/>
          <p:cNvSpPr txBox="1"/>
          <p:nvPr/>
        </p:nvSpPr>
        <p:spPr>
          <a:xfrm flipH="1">
            <a:off x="1859973" y="4191000"/>
            <a:ext cx="426027" cy="307777"/>
          </a:xfrm>
          <a:prstGeom prst="rect">
            <a:avLst/>
          </a:prstGeom>
          <a:noFill/>
        </p:spPr>
        <p:txBody>
          <a:bodyPr wrap="square" rtlCol="0">
            <a:spAutoFit/>
          </a:bodyPr>
          <a:lstStyle/>
          <a:p>
            <a:r>
              <a:rPr lang="en-GB" sz="1400" dirty="0" smtClean="0"/>
              <a:t>x</a:t>
            </a:r>
            <a:r>
              <a:rPr lang="en-GB" sz="1400" baseline="-25000" dirty="0" smtClean="0"/>
              <a:t>1</a:t>
            </a:r>
            <a:endParaRPr lang="en-US" sz="1400" baseline="-25000" dirty="0"/>
          </a:p>
        </p:txBody>
      </p:sp>
      <p:sp>
        <p:nvSpPr>
          <p:cNvPr id="45" name="TextBox 44"/>
          <p:cNvSpPr txBox="1"/>
          <p:nvPr/>
        </p:nvSpPr>
        <p:spPr>
          <a:xfrm flipH="1">
            <a:off x="1143000" y="2511623"/>
            <a:ext cx="426027" cy="307777"/>
          </a:xfrm>
          <a:prstGeom prst="rect">
            <a:avLst/>
          </a:prstGeom>
          <a:noFill/>
        </p:spPr>
        <p:txBody>
          <a:bodyPr wrap="square" rtlCol="0">
            <a:spAutoFit/>
          </a:bodyPr>
          <a:lstStyle/>
          <a:p>
            <a:r>
              <a:rPr lang="en-GB" sz="1400" dirty="0" smtClean="0"/>
              <a:t>x</a:t>
            </a:r>
            <a:r>
              <a:rPr lang="en-GB" sz="1400" baseline="-25000" dirty="0" smtClean="0"/>
              <a:t>2</a:t>
            </a:r>
            <a:endParaRPr lang="en-US" sz="1400" baseline="-25000" dirty="0"/>
          </a:p>
        </p:txBody>
      </p:sp>
      <p:sp>
        <p:nvSpPr>
          <p:cNvPr id="46" name="TextBox 45"/>
          <p:cNvSpPr txBox="1"/>
          <p:nvPr/>
        </p:nvSpPr>
        <p:spPr>
          <a:xfrm>
            <a:off x="5728706" y="1981200"/>
            <a:ext cx="519694" cy="307777"/>
          </a:xfrm>
          <a:prstGeom prst="rect">
            <a:avLst/>
          </a:prstGeom>
          <a:noFill/>
        </p:spPr>
        <p:txBody>
          <a:bodyPr wrap="none" rtlCol="0">
            <a:spAutoFit/>
          </a:bodyPr>
          <a:lstStyle/>
          <a:p>
            <a:r>
              <a:rPr lang="en-GB" sz="1400" dirty="0" smtClean="0"/>
              <a:t>time</a:t>
            </a:r>
            <a:endParaRPr lang="en-US" sz="1400" dirty="0"/>
          </a:p>
        </p:txBody>
      </p:sp>
      <p:sp>
        <p:nvSpPr>
          <p:cNvPr id="48" name="Freeform 47"/>
          <p:cNvSpPr/>
          <p:nvPr/>
        </p:nvSpPr>
        <p:spPr>
          <a:xfrm>
            <a:off x="1922318" y="2417619"/>
            <a:ext cx="5545282" cy="938645"/>
          </a:xfrm>
          <a:custGeom>
            <a:avLst/>
            <a:gdLst>
              <a:gd name="connsiteX0" fmla="*/ 0 w 6016337"/>
              <a:gd name="connsiteY0" fmla="*/ 938645 h 938645"/>
              <a:gd name="connsiteX1" fmla="*/ 457200 w 6016337"/>
              <a:gd name="connsiteY1" fmla="*/ 554181 h 938645"/>
              <a:gd name="connsiteX2" fmla="*/ 1901537 w 6016337"/>
              <a:gd name="connsiteY2" fmla="*/ 730826 h 938645"/>
              <a:gd name="connsiteX3" fmla="*/ 2337955 w 6016337"/>
              <a:gd name="connsiteY3" fmla="*/ 761999 h 938645"/>
              <a:gd name="connsiteX4" fmla="*/ 2545773 w 6016337"/>
              <a:gd name="connsiteY4" fmla="*/ 304799 h 938645"/>
              <a:gd name="connsiteX5" fmla="*/ 2732809 w 6016337"/>
              <a:gd name="connsiteY5" fmla="*/ 13854 h 938645"/>
              <a:gd name="connsiteX6" fmla="*/ 3480955 w 6016337"/>
              <a:gd name="connsiteY6" fmla="*/ 221672 h 938645"/>
              <a:gd name="connsiteX7" fmla="*/ 5247409 w 6016337"/>
              <a:gd name="connsiteY7" fmla="*/ 554181 h 938645"/>
              <a:gd name="connsiteX8" fmla="*/ 6016337 w 6016337"/>
              <a:gd name="connsiteY8" fmla="*/ 450272 h 938645"/>
              <a:gd name="connsiteX0" fmla="*/ 0 w 6016337"/>
              <a:gd name="connsiteY0" fmla="*/ 938645 h 938645"/>
              <a:gd name="connsiteX1" fmla="*/ 457200 w 6016337"/>
              <a:gd name="connsiteY1" fmla="*/ 554181 h 938645"/>
              <a:gd name="connsiteX2" fmla="*/ 1901537 w 6016337"/>
              <a:gd name="connsiteY2" fmla="*/ 730826 h 938645"/>
              <a:gd name="connsiteX3" fmla="*/ 2337955 w 6016337"/>
              <a:gd name="connsiteY3" fmla="*/ 761999 h 938645"/>
              <a:gd name="connsiteX4" fmla="*/ 2545773 w 6016337"/>
              <a:gd name="connsiteY4" fmla="*/ 304799 h 938645"/>
              <a:gd name="connsiteX5" fmla="*/ 2732809 w 6016337"/>
              <a:gd name="connsiteY5" fmla="*/ 13854 h 938645"/>
              <a:gd name="connsiteX6" fmla="*/ 3480955 w 6016337"/>
              <a:gd name="connsiteY6" fmla="*/ 221672 h 938645"/>
              <a:gd name="connsiteX7" fmla="*/ 4935682 w 6016337"/>
              <a:gd name="connsiteY7" fmla="*/ 401781 h 938645"/>
              <a:gd name="connsiteX8" fmla="*/ 6016337 w 6016337"/>
              <a:gd name="connsiteY8" fmla="*/ 450272 h 938645"/>
              <a:gd name="connsiteX0" fmla="*/ 0 w 5545282"/>
              <a:gd name="connsiteY0" fmla="*/ 938645 h 938645"/>
              <a:gd name="connsiteX1" fmla="*/ 457200 w 5545282"/>
              <a:gd name="connsiteY1" fmla="*/ 554181 h 938645"/>
              <a:gd name="connsiteX2" fmla="*/ 1901537 w 5545282"/>
              <a:gd name="connsiteY2" fmla="*/ 730826 h 938645"/>
              <a:gd name="connsiteX3" fmla="*/ 2337955 w 5545282"/>
              <a:gd name="connsiteY3" fmla="*/ 761999 h 938645"/>
              <a:gd name="connsiteX4" fmla="*/ 2545773 w 5545282"/>
              <a:gd name="connsiteY4" fmla="*/ 304799 h 938645"/>
              <a:gd name="connsiteX5" fmla="*/ 2732809 w 5545282"/>
              <a:gd name="connsiteY5" fmla="*/ 13854 h 938645"/>
              <a:gd name="connsiteX6" fmla="*/ 3480955 w 5545282"/>
              <a:gd name="connsiteY6" fmla="*/ 221672 h 938645"/>
              <a:gd name="connsiteX7" fmla="*/ 4935682 w 5545282"/>
              <a:gd name="connsiteY7" fmla="*/ 401781 h 938645"/>
              <a:gd name="connsiteX8" fmla="*/ 5545282 w 5545282"/>
              <a:gd name="connsiteY8" fmla="*/ 249381 h 938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45282" h="938645">
                <a:moveTo>
                  <a:pt x="0" y="938645"/>
                </a:moveTo>
                <a:cubicBezTo>
                  <a:pt x="70138" y="763731"/>
                  <a:pt x="140277" y="588818"/>
                  <a:pt x="457200" y="554181"/>
                </a:cubicBezTo>
                <a:cubicBezTo>
                  <a:pt x="774123" y="519545"/>
                  <a:pt x="1588078" y="696190"/>
                  <a:pt x="1901537" y="730826"/>
                </a:cubicBezTo>
                <a:cubicBezTo>
                  <a:pt x="2214996" y="765462"/>
                  <a:pt x="2230582" y="833004"/>
                  <a:pt x="2337955" y="761999"/>
                </a:cubicBezTo>
                <a:cubicBezTo>
                  <a:pt x="2445328" y="690995"/>
                  <a:pt x="2479964" y="429490"/>
                  <a:pt x="2545773" y="304799"/>
                </a:cubicBezTo>
                <a:cubicBezTo>
                  <a:pt x="2611582" y="180108"/>
                  <a:pt x="2576945" y="27709"/>
                  <a:pt x="2732809" y="13854"/>
                </a:cubicBezTo>
                <a:cubicBezTo>
                  <a:pt x="2888673" y="0"/>
                  <a:pt x="3113810" y="157018"/>
                  <a:pt x="3480955" y="221672"/>
                </a:cubicBezTo>
                <a:cubicBezTo>
                  <a:pt x="3848100" y="286326"/>
                  <a:pt x="4591628" y="397163"/>
                  <a:pt x="4935682" y="401781"/>
                </a:cubicBezTo>
                <a:cubicBezTo>
                  <a:pt x="5279736" y="406399"/>
                  <a:pt x="5372100" y="320385"/>
                  <a:pt x="5545282" y="249381"/>
                </a:cubicBezTo>
              </a:path>
            </a:pathLst>
          </a:custGeom>
          <a:ln w="127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TextBox 48"/>
          <p:cNvSpPr txBox="1"/>
          <p:nvPr/>
        </p:nvSpPr>
        <p:spPr>
          <a:xfrm>
            <a:off x="3810000" y="3505200"/>
            <a:ext cx="4769575" cy="584775"/>
          </a:xfrm>
          <a:prstGeom prst="rect">
            <a:avLst/>
          </a:prstGeom>
          <a:noFill/>
        </p:spPr>
        <p:txBody>
          <a:bodyPr wrap="none" rtlCol="0">
            <a:spAutoFit/>
          </a:bodyPr>
          <a:lstStyle/>
          <a:p>
            <a:r>
              <a:rPr lang="en-GB" sz="1600" dirty="0" smtClean="0">
                <a:solidFill>
                  <a:srgbClr val="0070C0"/>
                </a:solidFill>
              </a:rPr>
              <a:t>Background forecast (no </a:t>
            </a:r>
            <a:r>
              <a:rPr lang="en-GB" sz="1600" dirty="0" err="1" smtClean="0">
                <a:solidFill>
                  <a:srgbClr val="0070C0"/>
                </a:solidFill>
              </a:rPr>
              <a:t>assim</a:t>
            </a:r>
            <a:r>
              <a:rPr lang="en-GB" sz="1600" dirty="0" smtClean="0">
                <a:solidFill>
                  <a:srgbClr val="0070C0"/>
                </a:solidFill>
              </a:rPr>
              <a:t>)</a:t>
            </a:r>
            <a:endParaRPr lang="en-GB" sz="1600" dirty="0" smtClean="0"/>
          </a:p>
          <a:p>
            <a:r>
              <a:rPr lang="en-GB" sz="1600" dirty="0" smtClean="0">
                <a:solidFill>
                  <a:srgbClr val="00B050"/>
                </a:solidFill>
              </a:rPr>
              <a:t>Analysis forecast (consistent with prior and ob errors) </a:t>
            </a:r>
            <a:endParaRPr lang="en-US" sz="1600" dirty="0">
              <a:solidFill>
                <a:srgbClr val="00B050"/>
              </a:solidFill>
            </a:endParaRPr>
          </a:p>
        </p:txBody>
      </p:sp>
      <p:sp>
        <p:nvSpPr>
          <p:cNvPr id="50" name="TextBox 49"/>
          <p:cNvSpPr txBox="1"/>
          <p:nvPr/>
        </p:nvSpPr>
        <p:spPr>
          <a:xfrm>
            <a:off x="1295400" y="4724400"/>
            <a:ext cx="6553200" cy="1815882"/>
          </a:xfrm>
          <a:prstGeom prst="rect">
            <a:avLst/>
          </a:prstGeom>
          <a:noFill/>
        </p:spPr>
        <p:txBody>
          <a:bodyPr wrap="square" rtlCol="0">
            <a:spAutoFit/>
          </a:bodyPr>
          <a:lstStyle/>
          <a:p>
            <a:r>
              <a:rPr lang="en-GB" sz="1600" dirty="0" smtClean="0"/>
              <a:t>x</a:t>
            </a:r>
            <a:r>
              <a:rPr lang="en-GB" sz="1600" baseline="-25000" dirty="0" smtClean="0"/>
              <a:t>1</a:t>
            </a:r>
            <a:r>
              <a:rPr lang="en-GB" sz="1600" dirty="0" smtClean="0"/>
              <a:t> and x</a:t>
            </a:r>
            <a:r>
              <a:rPr lang="en-GB" sz="1600" baseline="-25000" dirty="0" smtClean="0"/>
              <a:t>2</a:t>
            </a:r>
            <a:r>
              <a:rPr lang="en-GB" sz="1600" dirty="0" smtClean="0"/>
              <a:t> cannot be varied independently by the assimilation here because of the shape of the prior joint PDF.</a:t>
            </a:r>
          </a:p>
          <a:p>
            <a:endParaRPr lang="en-GB" sz="1600" dirty="0" smtClean="0"/>
          </a:p>
          <a:p>
            <a:pPr marL="117475" indent="-117475">
              <a:buFont typeface="Arial" pitchFamily="34" charset="0"/>
              <a:buChar char="•"/>
            </a:pPr>
            <a:r>
              <a:rPr lang="en-GB" sz="1600" dirty="0" smtClean="0"/>
              <a:t>Known relationships between variables are often exploited to gain knowledge of the complicated nature of the prior error statistics (e.g. changes in pressure are associated with changes in wind in the mid-latitude atmosphere (geostrophic balance)).</a:t>
            </a:r>
            <a:endParaRPr lang="en-US" sz="1600" dirty="0"/>
          </a:p>
        </p:txBody>
      </p:sp>
      <p:sp>
        <p:nvSpPr>
          <p:cNvPr id="47" name="Rectangle 46"/>
          <p:cNvSpPr/>
          <p:nvPr/>
        </p:nvSpPr>
        <p:spPr>
          <a:xfrm>
            <a:off x="2108200" y="0"/>
            <a:ext cx="457200" cy="304800"/>
          </a:xfrm>
          <a:prstGeom prst="rect">
            <a:avLst/>
          </a:prstGeom>
          <a:solidFill>
            <a:schemeClr val="accent6">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C. ‘Observation’ and ‘state’ vectors</a:t>
            </a:r>
            <a:endParaRPr lang="en-US" sz="2800" dirty="0"/>
          </a:p>
        </p:txBody>
      </p:sp>
      <p:pic>
        <p:nvPicPr>
          <p:cNvPr id="4" name="Picture 3" descr="Picture6.png"/>
          <p:cNvPicPr>
            <a:picLocks noChangeAspect="1"/>
          </p:cNvPicPr>
          <p:nvPr/>
        </p:nvPicPr>
        <p:blipFill>
          <a:blip r:embed="rId3" cstate="print"/>
          <a:stretch>
            <a:fillRect/>
          </a:stretch>
        </p:blipFill>
        <p:spPr>
          <a:xfrm>
            <a:off x="5105400" y="1066800"/>
            <a:ext cx="3267241" cy="3581399"/>
          </a:xfrm>
          <a:prstGeom prst="rect">
            <a:avLst/>
          </a:prstGeom>
        </p:spPr>
      </p:pic>
      <p:sp>
        <p:nvSpPr>
          <p:cNvPr id="5" name="Rectangle 4"/>
          <p:cNvSpPr/>
          <p:nvPr/>
        </p:nvSpPr>
        <p:spPr>
          <a:xfrm>
            <a:off x="4638652" y="5522893"/>
            <a:ext cx="3286148" cy="1169551"/>
          </a:xfrm>
          <a:prstGeom prst="rect">
            <a:avLst/>
          </a:prstGeom>
        </p:spPr>
        <p:txBody>
          <a:bodyPr wrap="square" numCol="1">
            <a:spAutoFit/>
          </a:bodyPr>
          <a:lstStyle/>
          <a:p>
            <a:r>
              <a:rPr lang="en-US" sz="1400" dirty="0" smtClean="0">
                <a:solidFill>
                  <a:srgbClr val="FF0000"/>
                </a:solidFill>
              </a:rPr>
              <a:t>The structure of the state vector </a:t>
            </a:r>
            <a:r>
              <a:rPr lang="en-US" sz="1400" dirty="0" smtClean="0"/>
              <a:t>(for the example of meteorological fields </a:t>
            </a:r>
            <a:r>
              <a:rPr lang="en-GB" sz="1400" dirty="0" smtClean="0"/>
              <a:t>u, v, </a:t>
            </a:r>
            <a:r>
              <a:rPr lang="el-GR" sz="1400" dirty="0" smtClean="0"/>
              <a:t>θ</a:t>
            </a:r>
            <a:r>
              <a:rPr lang="en-GB" sz="1400" dirty="0" smtClean="0"/>
              <a:t>, p, q are 3-D fields; </a:t>
            </a:r>
            <a:r>
              <a:rPr lang="el-GR" sz="1400" dirty="0" smtClean="0"/>
              <a:t>λ</a:t>
            </a:r>
            <a:r>
              <a:rPr lang="en-GB" sz="1400" dirty="0" smtClean="0"/>
              <a:t>, </a:t>
            </a:r>
            <a:r>
              <a:rPr lang="el-GR" sz="1400" dirty="0" smtClean="0"/>
              <a:t>φ</a:t>
            </a:r>
            <a:r>
              <a:rPr lang="en-GB" sz="1400" dirty="0" smtClean="0"/>
              <a:t> and ℓ are longitude, latitude and vertical level</a:t>
            </a:r>
            <a:r>
              <a:rPr lang="en-US" sz="1400" dirty="0" smtClean="0"/>
              <a:t>).  There are </a:t>
            </a:r>
            <a:r>
              <a:rPr lang="en-US" sz="1400" i="1" dirty="0" smtClean="0"/>
              <a:t>n</a:t>
            </a:r>
            <a:r>
              <a:rPr lang="en-US" sz="1400" dirty="0" smtClean="0"/>
              <a:t> elements in total.</a:t>
            </a:r>
            <a:endParaRPr lang="en-US" sz="1400" i="1" dirty="0" smtClean="0"/>
          </a:p>
        </p:txBody>
      </p:sp>
      <p:sp>
        <p:nvSpPr>
          <p:cNvPr id="6" name="TextBox 5"/>
          <p:cNvSpPr txBox="1"/>
          <p:nvPr/>
        </p:nvSpPr>
        <p:spPr>
          <a:xfrm>
            <a:off x="4333879" y="3171836"/>
            <a:ext cx="521297" cy="338554"/>
          </a:xfrm>
          <a:prstGeom prst="rect">
            <a:avLst/>
          </a:prstGeom>
          <a:noFill/>
        </p:spPr>
        <p:txBody>
          <a:bodyPr wrap="none" rtlCol="0">
            <a:spAutoFit/>
          </a:bodyPr>
          <a:lstStyle/>
          <a:p>
            <a:r>
              <a:rPr lang="en-GB" sz="1600" b="1" dirty="0" smtClean="0"/>
              <a:t>x</a:t>
            </a:r>
            <a:r>
              <a:rPr lang="en-GB" sz="1600" dirty="0" smtClean="0"/>
              <a:t>   =</a:t>
            </a:r>
            <a:endParaRPr lang="en-US" sz="1600" dirty="0"/>
          </a:p>
        </p:txBody>
      </p:sp>
      <p:sp>
        <p:nvSpPr>
          <p:cNvPr id="7" name="Rectangle 6"/>
          <p:cNvSpPr/>
          <p:nvPr/>
        </p:nvSpPr>
        <p:spPr>
          <a:xfrm>
            <a:off x="804834" y="5562600"/>
            <a:ext cx="3309966" cy="738664"/>
          </a:xfrm>
          <a:prstGeom prst="rect">
            <a:avLst/>
          </a:prstGeom>
        </p:spPr>
        <p:txBody>
          <a:bodyPr wrap="square" numCol="1" spcCol="180000">
            <a:spAutoFit/>
          </a:bodyPr>
          <a:lstStyle/>
          <a:p>
            <a:r>
              <a:rPr lang="en-US" sz="1400" dirty="0" smtClean="0">
                <a:solidFill>
                  <a:srgbClr val="FF0000"/>
                </a:solidFill>
              </a:rPr>
              <a:t>The observation vector </a:t>
            </a:r>
            <a:r>
              <a:rPr lang="en-US" sz="1400" dirty="0" smtClean="0"/>
              <a:t>– comprising each observation made.  There are </a:t>
            </a:r>
            <a:r>
              <a:rPr lang="en-US" sz="1400" i="1" dirty="0" smtClean="0"/>
              <a:t>p</a:t>
            </a:r>
            <a:r>
              <a:rPr lang="en-US" sz="1400" dirty="0" smtClean="0"/>
              <a:t> observations.</a:t>
            </a:r>
          </a:p>
        </p:txBody>
      </p:sp>
      <p:pic>
        <p:nvPicPr>
          <p:cNvPr id="8" name="Picture 7" descr="Picture9.png"/>
          <p:cNvPicPr>
            <a:picLocks noChangeAspect="1"/>
          </p:cNvPicPr>
          <p:nvPr/>
        </p:nvPicPr>
        <p:blipFill>
          <a:blip r:embed="rId4" cstate="print"/>
          <a:srcRect t="13763" r="85129"/>
          <a:stretch>
            <a:fillRect/>
          </a:stretch>
        </p:blipFill>
        <p:spPr>
          <a:xfrm>
            <a:off x="1981200" y="2398453"/>
            <a:ext cx="381000" cy="1909778"/>
          </a:xfrm>
          <a:prstGeom prst="rect">
            <a:avLst/>
          </a:prstGeom>
        </p:spPr>
      </p:pic>
      <p:sp>
        <p:nvSpPr>
          <p:cNvPr id="9" name="TextBox 8"/>
          <p:cNvSpPr txBox="1"/>
          <p:nvPr/>
        </p:nvSpPr>
        <p:spPr>
          <a:xfrm>
            <a:off x="1231303" y="3160453"/>
            <a:ext cx="524503" cy="338554"/>
          </a:xfrm>
          <a:prstGeom prst="rect">
            <a:avLst/>
          </a:prstGeom>
          <a:noFill/>
        </p:spPr>
        <p:txBody>
          <a:bodyPr wrap="none" rtlCol="0">
            <a:spAutoFit/>
          </a:bodyPr>
          <a:lstStyle/>
          <a:p>
            <a:r>
              <a:rPr lang="en-GB" sz="1600" b="1" dirty="0" smtClean="0"/>
              <a:t>y</a:t>
            </a:r>
            <a:r>
              <a:rPr lang="en-GB" sz="1600" dirty="0" smtClean="0"/>
              <a:t>   =</a:t>
            </a:r>
            <a:endParaRPr lang="en-US" sz="1600" dirty="0"/>
          </a:p>
        </p:txBody>
      </p:sp>
      <p:sp>
        <p:nvSpPr>
          <p:cNvPr id="11" name="Rectangle 10"/>
          <p:cNvSpPr/>
          <p:nvPr/>
        </p:nvSpPr>
        <p:spPr>
          <a:xfrm>
            <a:off x="5531822" y="4628118"/>
            <a:ext cx="156984" cy="68207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230806" y="4790364"/>
            <a:ext cx="1251818" cy="276999"/>
          </a:xfrm>
          <a:prstGeom prst="rect">
            <a:avLst/>
          </a:prstGeom>
          <a:noFill/>
        </p:spPr>
        <p:txBody>
          <a:bodyPr wrap="none" rtlCol="0">
            <a:spAutoFit/>
          </a:bodyPr>
          <a:lstStyle/>
          <a:p>
            <a:r>
              <a:rPr lang="en-GB" sz="1200" dirty="0" smtClean="0"/>
              <a:t>extra parameters</a:t>
            </a:r>
            <a:endParaRPr lang="en-US" sz="1200" dirty="0"/>
          </a:p>
        </p:txBody>
      </p:sp>
      <p:sp>
        <p:nvSpPr>
          <p:cNvPr id="13" name="Rectangle 12"/>
          <p:cNvSpPr/>
          <p:nvPr/>
        </p:nvSpPr>
        <p:spPr>
          <a:xfrm>
            <a:off x="2489200" y="0"/>
            <a:ext cx="457200" cy="304800"/>
          </a:xfrm>
          <a:prstGeom prst="rect">
            <a:avLst/>
          </a:prstGeom>
          <a:solidFill>
            <a:schemeClr val="accent6">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D. ‘Inner’ and ‘outer’ products</a:t>
            </a:r>
            <a:endParaRPr lang="en-US" sz="2800" dirty="0"/>
          </a:p>
        </p:txBody>
      </p:sp>
      <p:sp>
        <p:nvSpPr>
          <p:cNvPr id="3" name="TextBox 2"/>
          <p:cNvSpPr txBox="1"/>
          <p:nvPr/>
        </p:nvSpPr>
        <p:spPr>
          <a:xfrm>
            <a:off x="685800" y="1828800"/>
            <a:ext cx="6438686" cy="4524315"/>
          </a:xfrm>
          <a:prstGeom prst="rect">
            <a:avLst/>
          </a:prstGeom>
          <a:noFill/>
        </p:spPr>
        <p:txBody>
          <a:bodyPr wrap="none" rtlCol="0">
            <a:spAutoFit/>
          </a:bodyPr>
          <a:lstStyle/>
          <a:p>
            <a:r>
              <a:rPr lang="en-GB" sz="1600" dirty="0" smtClean="0"/>
              <a:t>The </a:t>
            </a:r>
            <a:r>
              <a:rPr lang="en-GB" sz="1600" b="1" dirty="0" smtClean="0"/>
              <a:t>inner product </a:t>
            </a:r>
            <a:r>
              <a:rPr lang="en-GB" sz="1600" dirty="0" smtClean="0"/>
              <a:t>(‘scalar’ product) between two vectors gives a scalar</a:t>
            </a:r>
          </a:p>
          <a:p>
            <a:endParaRPr lang="en-GB" sz="1600" dirty="0" smtClean="0"/>
          </a:p>
          <a:p>
            <a:endParaRPr lang="en-GB" sz="1600" dirty="0" smtClean="0"/>
          </a:p>
          <a:p>
            <a:endParaRPr lang="en-GB" sz="1600" dirty="0" smtClean="0"/>
          </a:p>
          <a:p>
            <a:endParaRPr lang="en-GB" sz="1600" dirty="0" smtClean="0"/>
          </a:p>
          <a:p>
            <a:endParaRPr lang="en-GB" sz="1600" dirty="0" smtClean="0"/>
          </a:p>
          <a:p>
            <a:endParaRPr lang="en-GB" sz="1600" dirty="0" smtClean="0"/>
          </a:p>
          <a:p>
            <a:endParaRPr lang="en-GB" sz="1600" dirty="0" smtClean="0"/>
          </a:p>
          <a:p>
            <a:r>
              <a:rPr lang="en-GB" sz="1600" dirty="0" smtClean="0"/>
              <a:t>The </a:t>
            </a:r>
            <a:r>
              <a:rPr lang="en-GB" sz="1600" b="1" dirty="0" smtClean="0"/>
              <a:t>outer product </a:t>
            </a:r>
            <a:r>
              <a:rPr lang="en-GB" sz="1600" dirty="0" smtClean="0"/>
              <a:t>between two vectors gives a matrix</a:t>
            </a:r>
          </a:p>
          <a:p>
            <a:endParaRPr lang="en-GB" sz="1600" dirty="0" smtClean="0"/>
          </a:p>
          <a:p>
            <a:endParaRPr lang="en-GB" sz="1600" dirty="0" smtClean="0"/>
          </a:p>
          <a:p>
            <a:endParaRPr lang="en-GB" sz="1600" dirty="0" smtClean="0"/>
          </a:p>
          <a:p>
            <a:endParaRPr lang="en-GB" sz="1600" dirty="0" smtClean="0"/>
          </a:p>
          <a:p>
            <a:endParaRPr lang="en-GB" sz="1600" dirty="0" smtClean="0"/>
          </a:p>
          <a:p>
            <a:endParaRPr lang="en-GB" sz="1600" dirty="0" smtClean="0"/>
          </a:p>
          <a:p>
            <a:endParaRPr lang="en-GB" sz="1600" dirty="0" smtClean="0"/>
          </a:p>
          <a:p>
            <a:endParaRPr lang="en-GB" sz="1600" dirty="0" smtClean="0"/>
          </a:p>
          <a:p>
            <a:r>
              <a:rPr lang="en-GB" sz="1600" dirty="0" smtClean="0"/>
              <a:t>When  ε is a vector of errors, &lt;</a:t>
            </a:r>
            <a:r>
              <a:rPr lang="en-GB" sz="1600" dirty="0" err="1" smtClean="0"/>
              <a:t>εε</a:t>
            </a:r>
            <a:r>
              <a:rPr lang="en-GB" sz="1600" baseline="30000" dirty="0" err="1" smtClean="0"/>
              <a:t>T</a:t>
            </a:r>
            <a:r>
              <a:rPr lang="en-GB" sz="1600" dirty="0" smtClean="0"/>
              <a:t>&gt; is a (symmetric) error covariance matrix</a:t>
            </a:r>
          </a:p>
        </p:txBody>
      </p:sp>
      <p:graphicFrame>
        <p:nvGraphicFramePr>
          <p:cNvPr id="4" name="Object 3"/>
          <p:cNvGraphicFramePr>
            <a:graphicFrameLocks noChangeAspect="1"/>
          </p:cNvGraphicFramePr>
          <p:nvPr/>
        </p:nvGraphicFramePr>
        <p:xfrm>
          <a:off x="561975" y="2286000"/>
          <a:ext cx="7197725" cy="1411288"/>
        </p:xfrm>
        <a:graphic>
          <a:graphicData uri="http://schemas.openxmlformats.org/presentationml/2006/ole">
            <p:oleObj spid="_x0000_s31746" name="Equation" r:id="rId4" imgW="4800600" imgH="939600" progId="Equation.3">
              <p:embed/>
            </p:oleObj>
          </a:graphicData>
        </a:graphic>
      </p:graphicFrame>
      <p:graphicFrame>
        <p:nvGraphicFramePr>
          <p:cNvPr id="31747" name="Object 3"/>
          <p:cNvGraphicFramePr>
            <a:graphicFrameLocks noChangeAspect="1"/>
          </p:cNvGraphicFramePr>
          <p:nvPr/>
        </p:nvGraphicFramePr>
        <p:xfrm>
          <a:off x="531813" y="4267200"/>
          <a:ext cx="8266112" cy="1411288"/>
        </p:xfrm>
        <a:graphic>
          <a:graphicData uri="http://schemas.openxmlformats.org/presentationml/2006/ole">
            <p:oleObj spid="_x0000_s31747" name="Equation" r:id="rId5" imgW="5511600" imgH="939600" progId="Equation.3">
              <p:embed/>
            </p:oleObj>
          </a:graphicData>
        </a:graphic>
      </p:graphicFrame>
      <p:sp>
        <p:nvSpPr>
          <p:cNvPr id="7" name="Rectangle 6"/>
          <p:cNvSpPr/>
          <p:nvPr/>
        </p:nvSpPr>
        <p:spPr>
          <a:xfrm>
            <a:off x="2844800" y="0"/>
            <a:ext cx="457200" cy="304800"/>
          </a:xfrm>
          <a:prstGeom prst="rect">
            <a:avLst/>
          </a:prstGeom>
          <a:solidFill>
            <a:schemeClr val="accent6">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p:cNvSpPr/>
          <p:nvPr/>
        </p:nvSpPr>
        <p:spPr>
          <a:xfrm>
            <a:off x="228600" y="3505200"/>
            <a:ext cx="8763000" cy="3124200"/>
          </a:xfrm>
          <a:prstGeom prst="rect">
            <a:avLst/>
          </a:prstGeom>
          <a:solidFill>
            <a:schemeClr val="bg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228600" y="1183958"/>
            <a:ext cx="8763000" cy="2133600"/>
          </a:xfrm>
          <a:prstGeom prst="rect">
            <a:avLst/>
          </a:prstGeom>
          <a:solidFill>
            <a:schemeClr val="bg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GB" sz="2800" dirty="0" smtClean="0"/>
              <a:t>E. Forms of (Gaussian) error covariances</a:t>
            </a:r>
            <a:endParaRPr lang="en-US" sz="2800" dirty="0"/>
          </a:p>
        </p:txBody>
      </p:sp>
      <p:sp>
        <p:nvSpPr>
          <p:cNvPr id="3" name="TextBox 2"/>
          <p:cNvSpPr txBox="1"/>
          <p:nvPr/>
        </p:nvSpPr>
        <p:spPr>
          <a:xfrm>
            <a:off x="330297" y="1219200"/>
            <a:ext cx="2031903" cy="338554"/>
          </a:xfrm>
          <a:prstGeom prst="rect">
            <a:avLst/>
          </a:prstGeom>
          <a:noFill/>
        </p:spPr>
        <p:txBody>
          <a:bodyPr wrap="square" rtlCol="0">
            <a:spAutoFit/>
          </a:bodyPr>
          <a:lstStyle/>
          <a:p>
            <a:r>
              <a:rPr lang="en-GB" sz="1600" b="1" dirty="0" smtClean="0"/>
              <a:t>The one-variable case</a:t>
            </a:r>
          </a:p>
        </p:txBody>
      </p:sp>
      <p:graphicFrame>
        <p:nvGraphicFramePr>
          <p:cNvPr id="20" name="Object 19"/>
          <p:cNvGraphicFramePr>
            <a:graphicFrameLocks noChangeAspect="1"/>
          </p:cNvGraphicFramePr>
          <p:nvPr/>
        </p:nvGraphicFramePr>
        <p:xfrm>
          <a:off x="838200" y="1793553"/>
          <a:ext cx="2857501" cy="1409700"/>
        </p:xfrm>
        <a:graphic>
          <a:graphicData uri="http://schemas.openxmlformats.org/presentationml/2006/ole">
            <p:oleObj spid="_x0000_s1028" name="Equation" r:id="rId4" imgW="1904760" imgH="939600" progId="Equation.3">
              <p:embed/>
            </p:oleObj>
          </a:graphicData>
        </a:graphic>
      </p:graphicFrame>
      <p:graphicFrame>
        <p:nvGraphicFramePr>
          <p:cNvPr id="1029" name="Object 5"/>
          <p:cNvGraphicFramePr>
            <a:graphicFrameLocks noChangeAspect="1"/>
          </p:cNvGraphicFramePr>
          <p:nvPr/>
        </p:nvGraphicFramePr>
        <p:xfrm>
          <a:off x="3867145" y="2098358"/>
          <a:ext cx="2076455" cy="723899"/>
        </p:xfrm>
        <a:graphic>
          <a:graphicData uri="http://schemas.openxmlformats.org/presentationml/2006/ole">
            <p:oleObj spid="_x0000_s1029" name="Equation" r:id="rId5" imgW="1384200" imgH="482400" progId="Equation.3">
              <p:embed/>
            </p:oleObj>
          </a:graphicData>
        </a:graphic>
      </p:graphicFrame>
      <p:graphicFrame>
        <p:nvGraphicFramePr>
          <p:cNvPr id="1030" name="Object 6"/>
          <p:cNvGraphicFramePr>
            <a:graphicFrameLocks noChangeAspect="1"/>
          </p:cNvGraphicFramePr>
          <p:nvPr/>
        </p:nvGraphicFramePr>
        <p:xfrm>
          <a:off x="485775" y="3876675"/>
          <a:ext cx="4343400" cy="762000"/>
        </p:xfrm>
        <a:graphic>
          <a:graphicData uri="http://schemas.openxmlformats.org/presentationml/2006/ole">
            <p:oleObj spid="_x0000_s1030" name="Equation" r:id="rId6" imgW="2895480" imgH="507960" progId="Equation.3">
              <p:embed/>
            </p:oleObj>
          </a:graphicData>
        </a:graphic>
      </p:graphicFrame>
      <p:graphicFrame>
        <p:nvGraphicFramePr>
          <p:cNvPr id="23" name="Object 22"/>
          <p:cNvGraphicFramePr>
            <a:graphicFrameLocks noChangeAspect="1"/>
          </p:cNvGraphicFramePr>
          <p:nvPr/>
        </p:nvGraphicFramePr>
        <p:xfrm>
          <a:off x="2590800" y="4648200"/>
          <a:ext cx="5181600" cy="1885950"/>
        </p:xfrm>
        <a:graphic>
          <a:graphicData uri="http://schemas.openxmlformats.org/presentationml/2006/ole">
            <p:oleObj spid="_x0000_s1031" name="Equation" r:id="rId7" imgW="3454200" imgH="1257120" progId="Equation.3">
              <p:embed/>
            </p:oleObj>
          </a:graphicData>
        </a:graphic>
      </p:graphicFrame>
      <p:graphicFrame>
        <p:nvGraphicFramePr>
          <p:cNvPr id="1032" name="Object 8"/>
          <p:cNvGraphicFramePr>
            <a:graphicFrameLocks noChangeAspect="1"/>
          </p:cNvGraphicFramePr>
          <p:nvPr/>
        </p:nvGraphicFramePr>
        <p:xfrm>
          <a:off x="381000" y="5067301"/>
          <a:ext cx="2038355" cy="723899"/>
        </p:xfrm>
        <a:graphic>
          <a:graphicData uri="http://schemas.openxmlformats.org/presentationml/2006/ole">
            <p:oleObj spid="_x0000_s1032" name="Equation" r:id="rId8" imgW="1358640" imgH="482400" progId="Equation.3">
              <p:embed/>
            </p:oleObj>
          </a:graphicData>
        </a:graphic>
      </p:graphicFrame>
      <p:grpSp>
        <p:nvGrpSpPr>
          <p:cNvPr id="33" name="Group 32"/>
          <p:cNvGrpSpPr/>
          <p:nvPr/>
        </p:nvGrpSpPr>
        <p:grpSpPr>
          <a:xfrm>
            <a:off x="4986385" y="3886200"/>
            <a:ext cx="4005216" cy="2133600"/>
            <a:chOff x="3344863" y="3333162"/>
            <a:chExt cx="5280025" cy="2683463"/>
          </a:xfrm>
        </p:grpSpPr>
        <p:pic>
          <p:nvPicPr>
            <p:cNvPr id="4" name="Picture 6" descr="PDF2d"/>
            <p:cNvPicPr>
              <a:picLocks noChangeAspect="1" noChangeArrowheads="1"/>
            </p:cNvPicPr>
            <p:nvPr/>
          </p:nvPicPr>
          <p:blipFill>
            <a:blip r:embed="rId9" cstate="print"/>
            <a:srcRect/>
            <a:stretch>
              <a:fillRect/>
            </a:stretch>
          </p:blipFill>
          <p:spPr bwMode="auto">
            <a:xfrm>
              <a:off x="3657600" y="3429000"/>
              <a:ext cx="4967288" cy="2587625"/>
            </a:xfrm>
            <a:prstGeom prst="rect">
              <a:avLst/>
            </a:prstGeom>
            <a:noFill/>
          </p:spPr>
        </p:pic>
        <p:sp>
          <p:nvSpPr>
            <p:cNvPr id="6" name="Text Box 12"/>
            <p:cNvSpPr txBox="1">
              <a:spLocks noChangeArrowheads="1"/>
            </p:cNvSpPr>
            <p:nvPr/>
          </p:nvSpPr>
          <p:spPr bwMode="auto">
            <a:xfrm>
              <a:off x="3344863" y="4603750"/>
              <a:ext cx="296862" cy="336550"/>
            </a:xfrm>
            <a:prstGeom prst="rect">
              <a:avLst/>
            </a:prstGeom>
            <a:noFill/>
            <a:ln w="9525">
              <a:noFill/>
              <a:miter lim="800000"/>
              <a:headEnd/>
              <a:tailEnd/>
            </a:ln>
            <a:effectLst/>
          </p:spPr>
          <p:txBody>
            <a:bodyPr wrap="none">
              <a:spAutoFit/>
            </a:bodyPr>
            <a:lstStyle/>
            <a:p>
              <a:pPr algn="l"/>
              <a:r>
                <a:rPr lang="en-GB" sz="1600"/>
                <a:t>0</a:t>
              </a:r>
              <a:endParaRPr lang="en-US" sz="1600"/>
            </a:p>
          </p:txBody>
        </p:sp>
        <p:graphicFrame>
          <p:nvGraphicFramePr>
            <p:cNvPr id="18" name="Object 35"/>
            <p:cNvGraphicFramePr>
              <a:graphicFrameLocks noChangeAspect="1"/>
            </p:cNvGraphicFramePr>
            <p:nvPr/>
          </p:nvGraphicFramePr>
          <p:xfrm>
            <a:off x="5184775" y="5683250"/>
            <a:ext cx="228600" cy="323850"/>
          </p:xfrm>
          <a:graphic>
            <a:graphicData uri="http://schemas.openxmlformats.org/presentationml/2006/ole">
              <p:oleObj spid="_x0000_s1026" name="Equation" r:id="rId10" imgW="152280" imgH="215640" progId="Equation.3">
                <p:embed/>
              </p:oleObj>
            </a:graphicData>
          </a:graphic>
        </p:graphicFrame>
        <p:graphicFrame>
          <p:nvGraphicFramePr>
            <p:cNvPr id="19" name="Object 36"/>
            <p:cNvGraphicFramePr>
              <a:graphicFrameLocks noChangeAspect="1"/>
            </p:cNvGraphicFramePr>
            <p:nvPr/>
          </p:nvGraphicFramePr>
          <p:xfrm>
            <a:off x="7780338" y="5465763"/>
            <a:ext cx="247650" cy="323850"/>
          </p:xfrm>
          <a:graphic>
            <a:graphicData uri="http://schemas.openxmlformats.org/presentationml/2006/ole">
              <p:oleObj spid="_x0000_s1027" name="Equation" r:id="rId11" imgW="164880" imgH="215640" progId="Equation.3">
                <p:embed/>
              </p:oleObj>
            </a:graphicData>
          </a:graphic>
        </p:graphicFrame>
        <p:graphicFrame>
          <p:nvGraphicFramePr>
            <p:cNvPr id="1033" name="Object 9"/>
            <p:cNvGraphicFramePr>
              <a:graphicFrameLocks noChangeAspect="1"/>
            </p:cNvGraphicFramePr>
            <p:nvPr/>
          </p:nvGraphicFramePr>
          <p:xfrm>
            <a:off x="3501759" y="3333162"/>
            <a:ext cx="396240" cy="243838"/>
          </p:xfrm>
          <a:graphic>
            <a:graphicData uri="http://schemas.openxmlformats.org/presentationml/2006/ole">
              <p:oleObj spid="_x0000_s1033" name="Equation" r:id="rId12" imgW="330120" imgH="203040" progId="Equation.3">
                <p:embed/>
              </p:oleObj>
            </a:graphicData>
          </a:graphic>
        </p:graphicFrame>
      </p:grpSp>
      <p:grpSp>
        <p:nvGrpSpPr>
          <p:cNvPr id="32" name="Group 31"/>
          <p:cNvGrpSpPr/>
          <p:nvPr/>
        </p:nvGrpSpPr>
        <p:grpSpPr>
          <a:xfrm>
            <a:off x="5935640" y="1587710"/>
            <a:ext cx="2362200" cy="1786354"/>
            <a:chOff x="5867400" y="1447800"/>
            <a:chExt cx="2362200" cy="1786354"/>
          </a:xfrm>
        </p:grpSpPr>
        <p:grpSp>
          <p:nvGrpSpPr>
            <p:cNvPr id="24" name="Group 23"/>
            <p:cNvGrpSpPr/>
            <p:nvPr/>
          </p:nvGrpSpPr>
          <p:grpSpPr>
            <a:xfrm>
              <a:off x="6096000" y="1676400"/>
              <a:ext cx="2058194" cy="1295400"/>
              <a:chOff x="2209800" y="4343400"/>
              <a:chExt cx="2058194" cy="1295400"/>
            </a:xfrm>
          </p:grpSpPr>
          <p:grpSp>
            <p:nvGrpSpPr>
              <p:cNvPr id="25" name="Group 7"/>
              <p:cNvGrpSpPr/>
              <p:nvPr/>
            </p:nvGrpSpPr>
            <p:grpSpPr>
              <a:xfrm>
                <a:off x="2209800" y="4343400"/>
                <a:ext cx="2058194" cy="1295400"/>
                <a:chOff x="2590006" y="2667000"/>
                <a:chExt cx="2058194" cy="1295400"/>
              </a:xfrm>
            </p:grpSpPr>
            <p:cxnSp>
              <p:nvCxnSpPr>
                <p:cNvPr id="27" name="Straight Arrow Connector 26"/>
                <p:cNvCxnSpPr/>
                <p:nvPr/>
              </p:nvCxnSpPr>
              <p:spPr>
                <a:xfrm rot="5400000" flipH="1" flipV="1">
                  <a:off x="2171537" y="3314069"/>
                  <a:ext cx="1295400" cy="126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V="1">
                  <a:off x="2590006" y="3849757"/>
                  <a:ext cx="2058194" cy="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6" name="Freeform 24"/>
              <p:cNvSpPr>
                <a:spLocks/>
              </p:cNvSpPr>
              <p:nvPr/>
            </p:nvSpPr>
            <p:spPr bwMode="auto">
              <a:xfrm>
                <a:off x="2284124" y="4623955"/>
                <a:ext cx="1712912" cy="893618"/>
              </a:xfrm>
              <a:custGeom>
                <a:avLst/>
                <a:gdLst/>
                <a:ahLst/>
                <a:cxnLst>
                  <a:cxn ang="0">
                    <a:pos x="0" y="879"/>
                  </a:cxn>
                  <a:cxn ang="0">
                    <a:pos x="457" y="872"/>
                  </a:cxn>
                  <a:cxn ang="0">
                    <a:pos x="659" y="812"/>
                  </a:cxn>
                  <a:cxn ang="0">
                    <a:pos x="846" y="648"/>
                  </a:cxn>
                  <a:cxn ang="0">
                    <a:pos x="1003" y="348"/>
                  </a:cxn>
                  <a:cxn ang="0">
                    <a:pos x="1175" y="57"/>
                  </a:cxn>
                  <a:cxn ang="0">
                    <a:pos x="1272" y="4"/>
                  </a:cxn>
                  <a:cxn ang="0">
                    <a:pos x="1354" y="49"/>
                  </a:cxn>
                  <a:cxn ang="0">
                    <a:pos x="1481" y="251"/>
                  </a:cxn>
                  <a:cxn ang="0">
                    <a:pos x="1631" y="505"/>
                  </a:cxn>
                  <a:cxn ang="0">
                    <a:pos x="1848" y="805"/>
                  </a:cxn>
                  <a:cxn ang="0">
                    <a:pos x="2080" y="879"/>
                  </a:cxn>
                  <a:cxn ang="0">
                    <a:pos x="2439" y="887"/>
                  </a:cxn>
                </a:cxnLst>
                <a:rect l="0" t="0" r="r" b="b"/>
                <a:pathLst>
                  <a:path w="2439" h="893">
                    <a:moveTo>
                      <a:pt x="0" y="879"/>
                    </a:moveTo>
                    <a:cubicBezTo>
                      <a:pt x="173" y="881"/>
                      <a:pt x="347" y="883"/>
                      <a:pt x="457" y="872"/>
                    </a:cubicBezTo>
                    <a:cubicBezTo>
                      <a:pt x="567" y="861"/>
                      <a:pt x="594" y="849"/>
                      <a:pt x="659" y="812"/>
                    </a:cubicBezTo>
                    <a:cubicBezTo>
                      <a:pt x="724" y="775"/>
                      <a:pt x="789" y="725"/>
                      <a:pt x="846" y="648"/>
                    </a:cubicBezTo>
                    <a:cubicBezTo>
                      <a:pt x="903" y="571"/>
                      <a:pt x="948" y="446"/>
                      <a:pt x="1003" y="348"/>
                    </a:cubicBezTo>
                    <a:cubicBezTo>
                      <a:pt x="1058" y="250"/>
                      <a:pt x="1130" y="114"/>
                      <a:pt x="1175" y="57"/>
                    </a:cubicBezTo>
                    <a:cubicBezTo>
                      <a:pt x="1220" y="0"/>
                      <a:pt x="1242" y="5"/>
                      <a:pt x="1272" y="4"/>
                    </a:cubicBezTo>
                    <a:cubicBezTo>
                      <a:pt x="1302" y="3"/>
                      <a:pt x="1319" y="8"/>
                      <a:pt x="1354" y="49"/>
                    </a:cubicBezTo>
                    <a:cubicBezTo>
                      <a:pt x="1389" y="90"/>
                      <a:pt x="1435" y="175"/>
                      <a:pt x="1481" y="251"/>
                    </a:cubicBezTo>
                    <a:cubicBezTo>
                      <a:pt x="1527" y="327"/>
                      <a:pt x="1570" y="413"/>
                      <a:pt x="1631" y="505"/>
                    </a:cubicBezTo>
                    <a:cubicBezTo>
                      <a:pt x="1692" y="597"/>
                      <a:pt x="1773" y="743"/>
                      <a:pt x="1848" y="805"/>
                    </a:cubicBezTo>
                    <a:cubicBezTo>
                      <a:pt x="1923" y="867"/>
                      <a:pt x="1982" y="865"/>
                      <a:pt x="2080" y="879"/>
                    </a:cubicBezTo>
                    <a:cubicBezTo>
                      <a:pt x="2178" y="893"/>
                      <a:pt x="2378" y="886"/>
                      <a:pt x="2439" y="887"/>
                    </a:cubicBezTo>
                  </a:path>
                </a:pathLst>
              </a:custGeom>
              <a:noFill/>
              <a:ln w="9525">
                <a:solidFill>
                  <a:srgbClr val="FF0000"/>
                </a:solidFill>
                <a:round/>
                <a:headEnd/>
                <a:tailEnd/>
              </a:ln>
              <a:effectLst/>
            </p:spPr>
            <p:txBody>
              <a:bodyPr/>
              <a:lstStyle/>
              <a:p>
                <a:endParaRPr lang="en-US"/>
              </a:p>
            </p:txBody>
          </p:sp>
        </p:grpSp>
        <p:graphicFrame>
          <p:nvGraphicFramePr>
            <p:cNvPr id="1034" name="Object 10"/>
            <p:cNvGraphicFramePr>
              <a:graphicFrameLocks noChangeAspect="1"/>
            </p:cNvGraphicFramePr>
            <p:nvPr/>
          </p:nvGraphicFramePr>
          <p:xfrm>
            <a:off x="7848600" y="2957512"/>
            <a:ext cx="152400" cy="166688"/>
          </p:xfrm>
          <a:graphic>
            <a:graphicData uri="http://schemas.openxmlformats.org/presentationml/2006/ole">
              <p:oleObj spid="_x0000_s1034" name="Equation" r:id="rId13" imgW="126720" imgH="139680" progId="Equation.3">
                <p:embed/>
              </p:oleObj>
            </a:graphicData>
          </a:graphic>
        </p:graphicFrame>
        <p:graphicFrame>
          <p:nvGraphicFramePr>
            <p:cNvPr id="1035" name="Object 11"/>
            <p:cNvGraphicFramePr>
              <a:graphicFrameLocks noChangeAspect="1"/>
            </p:cNvGraphicFramePr>
            <p:nvPr/>
          </p:nvGraphicFramePr>
          <p:xfrm>
            <a:off x="5867400" y="1447800"/>
            <a:ext cx="395287" cy="242888"/>
          </p:xfrm>
          <a:graphic>
            <a:graphicData uri="http://schemas.openxmlformats.org/presentationml/2006/ole">
              <p:oleObj spid="_x0000_s1035" name="Equation" r:id="rId14" imgW="330120" imgH="203040" progId="Equation.3">
                <p:embed/>
              </p:oleObj>
            </a:graphicData>
          </a:graphic>
        </p:graphicFrame>
        <p:cxnSp>
          <p:nvCxnSpPr>
            <p:cNvPr id="22" name="Straight Arrow Connector 21"/>
            <p:cNvCxnSpPr/>
            <p:nvPr/>
          </p:nvCxnSpPr>
          <p:spPr>
            <a:xfrm rot="5400000" flipH="1" flipV="1">
              <a:off x="6408794" y="2323469"/>
              <a:ext cx="1295400" cy="1261"/>
            </a:xfrm>
            <a:prstGeom prst="straightConnector1">
              <a:avLst/>
            </a:prstGeom>
            <a:ln cap="rnd">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9" name="Line 26"/>
            <p:cNvSpPr>
              <a:spLocks noChangeShapeType="1"/>
            </p:cNvSpPr>
            <p:nvPr/>
          </p:nvSpPr>
          <p:spPr bwMode="auto">
            <a:xfrm flipV="1">
              <a:off x="7069283" y="2396836"/>
              <a:ext cx="214745" cy="1588"/>
            </a:xfrm>
            <a:prstGeom prst="line">
              <a:avLst/>
            </a:prstGeom>
            <a:noFill/>
            <a:ln w="38100">
              <a:solidFill>
                <a:srgbClr val="FF0000"/>
              </a:solidFill>
              <a:round/>
              <a:headEnd/>
              <a:tailEnd/>
            </a:ln>
            <a:effectLst/>
          </p:spPr>
          <p:txBody>
            <a:bodyPr/>
            <a:lstStyle/>
            <a:p>
              <a:endParaRPr lang="en-US"/>
            </a:p>
          </p:txBody>
        </p:sp>
        <p:sp>
          <p:nvSpPr>
            <p:cNvPr id="30" name="Line 29"/>
            <p:cNvSpPr>
              <a:spLocks noChangeShapeType="1"/>
            </p:cNvSpPr>
            <p:nvPr/>
          </p:nvSpPr>
          <p:spPr bwMode="auto">
            <a:xfrm flipH="1">
              <a:off x="7162800" y="1752600"/>
              <a:ext cx="457200" cy="609600"/>
            </a:xfrm>
            <a:prstGeom prst="line">
              <a:avLst/>
            </a:prstGeom>
            <a:noFill/>
            <a:ln w="9525">
              <a:solidFill>
                <a:schemeClr val="tx1"/>
              </a:solidFill>
              <a:round/>
              <a:headEnd/>
              <a:tailEnd type="triangle" w="med" len="med"/>
            </a:ln>
            <a:effectLst/>
          </p:spPr>
          <p:txBody>
            <a:bodyPr/>
            <a:lstStyle/>
            <a:p>
              <a:endParaRPr lang="en-US"/>
            </a:p>
          </p:txBody>
        </p:sp>
        <p:sp>
          <p:nvSpPr>
            <p:cNvPr id="31" name="Rectangle 30"/>
            <p:cNvSpPr/>
            <p:nvPr/>
          </p:nvSpPr>
          <p:spPr>
            <a:xfrm>
              <a:off x="7333201" y="1447800"/>
              <a:ext cx="896399" cy="338554"/>
            </a:xfrm>
            <a:prstGeom prst="rect">
              <a:avLst/>
            </a:prstGeom>
          </p:spPr>
          <p:txBody>
            <a:bodyPr wrap="none">
              <a:spAutoFit/>
            </a:bodyPr>
            <a:lstStyle/>
            <a:p>
              <a:r>
                <a:rPr lang="el-GR" sz="1600" dirty="0" smtClean="0"/>
                <a:t>σ</a:t>
              </a:r>
              <a:r>
                <a:rPr lang="en-GB" sz="1600" dirty="0" smtClean="0"/>
                <a:t>=</a:t>
              </a:r>
              <a:r>
                <a:rPr lang="en-GB" sz="1600" baseline="30000" dirty="0" smtClean="0"/>
                <a:t> </a:t>
              </a:r>
              <a:r>
                <a:rPr lang="en-GB" sz="1600" dirty="0" smtClean="0"/>
                <a:t>√&lt;</a:t>
              </a:r>
              <a:r>
                <a:rPr lang="el-GR" sz="1600" dirty="0" smtClean="0"/>
                <a:t>ε</a:t>
              </a:r>
              <a:r>
                <a:rPr lang="en-GB" sz="1600" baseline="30000" dirty="0" smtClean="0"/>
                <a:t>2</a:t>
              </a:r>
              <a:r>
                <a:rPr lang="en-GB" sz="1600" dirty="0" smtClean="0"/>
                <a:t>&gt;</a:t>
              </a:r>
              <a:endParaRPr lang="en-US" sz="1600" dirty="0"/>
            </a:p>
          </p:txBody>
        </p:sp>
        <p:sp>
          <p:nvSpPr>
            <p:cNvPr id="37" name="Rectangle 36"/>
            <p:cNvSpPr/>
            <p:nvPr/>
          </p:nvSpPr>
          <p:spPr>
            <a:xfrm>
              <a:off x="6858000" y="2895600"/>
              <a:ext cx="478016" cy="338554"/>
            </a:xfrm>
            <a:prstGeom prst="rect">
              <a:avLst/>
            </a:prstGeom>
          </p:spPr>
          <p:txBody>
            <a:bodyPr wrap="none">
              <a:spAutoFit/>
            </a:bodyPr>
            <a:lstStyle/>
            <a:p>
              <a:r>
                <a:rPr lang="en-GB" sz="1600" dirty="0" smtClean="0"/>
                <a:t>&lt;x&gt;</a:t>
              </a:r>
              <a:endParaRPr lang="en-US" sz="1600" dirty="0"/>
            </a:p>
          </p:txBody>
        </p:sp>
      </p:grpSp>
      <p:sp>
        <p:nvSpPr>
          <p:cNvPr id="36" name="TextBox 35"/>
          <p:cNvSpPr txBox="1"/>
          <p:nvPr/>
        </p:nvSpPr>
        <p:spPr>
          <a:xfrm>
            <a:off x="304800" y="3581400"/>
            <a:ext cx="2164439" cy="338554"/>
          </a:xfrm>
          <a:prstGeom prst="rect">
            <a:avLst/>
          </a:prstGeom>
          <a:noFill/>
        </p:spPr>
        <p:txBody>
          <a:bodyPr wrap="none" rtlCol="0">
            <a:spAutoFit/>
          </a:bodyPr>
          <a:lstStyle/>
          <a:p>
            <a:r>
              <a:rPr lang="en-GB" sz="1600" b="1" dirty="0" smtClean="0"/>
              <a:t>The many variable case</a:t>
            </a:r>
            <a:endParaRPr lang="en-US" dirty="0"/>
          </a:p>
        </p:txBody>
      </p:sp>
      <p:sp>
        <p:nvSpPr>
          <p:cNvPr id="39" name="Rectangle 38"/>
          <p:cNvSpPr/>
          <p:nvPr/>
        </p:nvSpPr>
        <p:spPr>
          <a:xfrm>
            <a:off x="3175000" y="0"/>
            <a:ext cx="457200" cy="304800"/>
          </a:xfrm>
          <a:prstGeom prst="rect">
            <a:avLst/>
          </a:prstGeom>
          <a:solidFill>
            <a:schemeClr val="accent6">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1756</TotalTime>
  <Words>1501</Words>
  <Application>Microsoft Office PowerPoint</Application>
  <PresentationFormat>On-screen Show (4:3)</PresentationFormat>
  <Paragraphs>268</Paragraphs>
  <Slides>21</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Office Theme</vt:lpstr>
      <vt:lpstr>Equation</vt:lpstr>
      <vt:lpstr>Variational data assimilation and forecast error statistics</vt:lpstr>
      <vt:lpstr>Distinction between ‘errors’ and ‘error statistics’</vt:lpstr>
      <vt:lpstr>Plan</vt:lpstr>
      <vt:lpstr>A. Erroneous quantities in data assimilation</vt:lpstr>
      <vt:lpstr>B.1 Error statistics are important</vt:lpstr>
      <vt:lpstr>B.2 How are error statistics important?</vt:lpstr>
      <vt:lpstr>C. ‘Observation’ and ‘state’ vectors</vt:lpstr>
      <vt:lpstr>D. ‘Inner’ and ‘outer’ products</vt:lpstr>
      <vt:lpstr>E. Forms of (Gaussian) error covariances</vt:lpstr>
      <vt:lpstr>F. Bayes’ theorem and the variational cost function</vt:lpstr>
      <vt:lpstr>G.1 Flavours of variational data assimilation</vt:lpstr>
      <vt:lpstr>G.2 Flavours of variational data assimilation</vt:lpstr>
      <vt:lpstr>G.3 Flavours of variational data assimilation</vt:lpstr>
      <vt:lpstr>H. Control variable transforms</vt:lpstr>
      <vt:lpstr>I. The cost function and the ‘BLUE’ formula</vt:lpstr>
      <vt:lpstr>J. A single observation example</vt:lpstr>
      <vt:lpstr>K.1 Forecast error covariance statistics</vt:lpstr>
      <vt:lpstr>K.2 Analysis of innovations </vt:lpstr>
      <vt:lpstr>K.3 Monte-Carlo method (ensembles) </vt:lpstr>
      <vt:lpstr>L. Hybrid data assimilation</vt:lpstr>
      <vt:lpstr>Slide 21</vt:lpstr>
    </vt:vector>
  </TitlesOfParts>
  <Company>University of Reading Met Dept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Error covariances in data assimilation</dc:title>
  <dc:creator>sws98rnb</dc:creator>
  <cp:lastModifiedBy>sws98rnb</cp:lastModifiedBy>
  <cp:revision>85</cp:revision>
  <dcterms:created xsi:type="dcterms:W3CDTF">2010-06-15T15:43:19Z</dcterms:created>
  <dcterms:modified xsi:type="dcterms:W3CDTF">2011-07-11T08:20:47Z</dcterms:modified>
</cp:coreProperties>
</file>