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6" r:id="rId4"/>
    <p:sldId id="267" r:id="rId5"/>
    <p:sldId id="268" r:id="rId6"/>
    <p:sldId id="269" r:id="rId7"/>
    <p:sldId id="258" r:id="rId8"/>
    <p:sldId id="260" r:id="rId9"/>
    <p:sldId id="270" r:id="rId10"/>
    <p:sldId id="271" r:id="rId11"/>
    <p:sldId id="273" r:id="rId12"/>
    <p:sldId id="272" r:id="rId13"/>
    <p:sldId id="274" r:id="rId14"/>
    <p:sldId id="265" r:id="rId15"/>
    <p:sldId id="275" r:id="rId16"/>
    <p:sldId id="276" r:id="rId17"/>
    <p:sldId id="263" r:id="rId18"/>
    <p:sldId id="261" r:id="rId19"/>
    <p:sldId id="259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EA2A2"/>
    <a:srgbClr val="29979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85" autoAdjust="0"/>
  </p:normalViewPr>
  <p:slideViewPr>
    <p:cSldViewPr snapToGrid="0">
      <p:cViewPr varScale="1">
        <p:scale>
          <a:sx n="67" d="100"/>
          <a:sy n="67" d="100"/>
        </p:scale>
        <p:origin x="-11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AE9A8-751A-4DC4-A2B8-76E13F88E495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647DB-633E-4F5D-9958-E4EBE13CC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2565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647DB-633E-4F5D-9958-E4EBE13CC69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647DB-633E-4F5D-9958-E4EBE13CC69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647DB-633E-4F5D-9958-E4EBE13CC69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647DB-633E-4F5D-9958-E4EBE13CC69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647DB-633E-4F5D-9958-E4EBE13CC69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647DB-633E-4F5D-9958-E4EBE13CC69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647DB-633E-4F5D-9958-E4EBE13CC69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647DB-633E-4F5D-9958-E4EBE13CC69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647DB-633E-4F5D-9958-E4EBE13CC69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647DB-633E-4F5D-9958-E4EBE13CC69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647DB-633E-4F5D-9958-E4EBE13CC69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slide is to demonstrate the</a:t>
            </a:r>
            <a:r>
              <a:rPr lang="en-GB" baseline="0" dirty="0" smtClean="0"/>
              <a:t> questions that we are asking.  What is the temperature of the water in each jar?  What is the future temperature</a:t>
            </a:r>
            <a:r>
              <a:rPr lang="en-GB" baseline="0" dirty="0" smtClean="0"/>
              <a:t>?  How can observations be used to correct the predicted temperature?</a:t>
            </a:r>
            <a:endParaRPr lang="en-GB" baseline="0" dirty="0" smtClean="0"/>
          </a:p>
          <a:p>
            <a:r>
              <a:rPr lang="en-GB" baseline="0" dirty="0" smtClean="0"/>
              <a:t>Jar A is open – use a normal thermometer to measure T.</a:t>
            </a:r>
          </a:p>
          <a:p>
            <a:r>
              <a:rPr lang="en-GB" baseline="0" dirty="0" smtClean="0"/>
              <a:t>Jar B is closed (with lid) – so can’t use a thermometer – use an infrared thermometer to remotely determine T by thermal radiation that is emitted.</a:t>
            </a:r>
          </a:p>
          <a:p>
            <a:r>
              <a:rPr lang="en-GB" baseline="0" dirty="0" smtClean="0"/>
              <a:t>The model is then used to predict the future T, which is then combined with future observations.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647DB-633E-4F5D-9958-E4EBE13CC69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647DB-633E-4F5D-9958-E4EBE13CC69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647DB-633E-4F5D-9958-E4EBE13CC69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647DB-633E-4F5D-9958-E4EBE13CC69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647DB-633E-4F5D-9958-E4EBE13CC69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647DB-633E-4F5D-9958-E4EBE13CC69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647DB-633E-4F5D-9958-E4EBE13CC69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647DB-633E-4F5D-9958-E4EBE13CC69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647DB-633E-4F5D-9958-E4EBE13CC69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0511-E83B-433F-94CE-CFE322FAC51C}" type="datetimeFigureOut">
              <a:rPr lang="en-GB" smtClean="0"/>
              <a:pPr/>
              <a:t>08/04/2012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87BF3-C4BE-4918-80E9-9D73AF0D3D0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-36512" y="6381328"/>
            <a:ext cx="91805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0511-E83B-433F-94CE-CFE322FAC51C}" type="datetimeFigureOut">
              <a:rPr lang="en-GB" smtClean="0"/>
              <a:pPr/>
              <a:t>08/04/2012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87BF3-C4BE-4918-80E9-9D73AF0D3D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0511-E83B-433F-94CE-CFE322FAC51C}" type="datetimeFigureOut">
              <a:rPr lang="en-GB" smtClean="0"/>
              <a:pPr/>
              <a:t>08/04/2012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87BF3-C4BE-4918-80E9-9D73AF0D3D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0511-E83B-433F-94CE-CFE322FAC51C}" type="datetimeFigureOut">
              <a:rPr lang="en-GB" smtClean="0"/>
              <a:pPr/>
              <a:t>08/04/2012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87BF3-C4BE-4918-80E9-9D73AF0D3D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0511-E83B-433F-94CE-CFE322FAC51C}" type="datetimeFigureOut">
              <a:rPr lang="en-GB" smtClean="0"/>
              <a:pPr/>
              <a:t>08/04/2012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87BF3-C4BE-4918-80E9-9D73AF0D3D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0511-E83B-433F-94CE-CFE322FAC51C}" type="datetimeFigureOut">
              <a:rPr lang="en-GB" smtClean="0"/>
              <a:pPr/>
              <a:t>08/04/2012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87BF3-C4BE-4918-80E9-9D73AF0D3D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0511-E83B-433F-94CE-CFE322FAC51C}" type="datetimeFigureOut">
              <a:rPr lang="en-GB" smtClean="0"/>
              <a:pPr/>
              <a:t>08/04/2012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87BF3-C4BE-4918-80E9-9D73AF0D3D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30622"/>
            <a:ext cx="7128792" cy="562074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-36512" y="6381328"/>
            <a:ext cx="91805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48010" y="6495147"/>
            <a:ext cx="9060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/>
              <a:t>NCEO  Early Career Science Conference                                   16th – 18th April 2012                                Introduction to data assimilation                                             Page </a:t>
            </a:r>
            <a:fld id="{128E8130-1568-4491-AE3C-9596A65FDFCA}" type="slidenum">
              <a:rPr lang="en-GB" sz="1000" smtClean="0"/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1000" dirty="0" smtClean="0"/>
              <a:t> of  </a:t>
            </a:r>
            <a:r>
              <a:rPr lang="en-GB" sz="1000" dirty="0" smtClean="0"/>
              <a:t>20</a:t>
            </a:r>
            <a:endParaRPr lang="en-GB" sz="1000" dirty="0" smtClean="0"/>
          </a:p>
        </p:txBody>
      </p:sp>
      <p:pic>
        <p:nvPicPr>
          <p:cNvPr id="8" name="Picture 9" descr="NCEO_logo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79512" y="260648"/>
            <a:ext cx="1554956" cy="397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0511-E83B-433F-94CE-CFE322FAC51C}" type="datetimeFigureOut">
              <a:rPr lang="en-GB" smtClean="0"/>
              <a:pPr/>
              <a:t>08/04/2012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87BF3-C4BE-4918-80E9-9D73AF0D3D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0511-E83B-433F-94CE-CFE322FAC51C}" type="datetimeFigureOut">
              <a:rPr lang="en-GB" smtClean="0"/>
              <a:pPr/>
              <a:t>08/04/2012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87BF3-C4BE-4918-80E9-9D73AF0D3D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0511-E83B-433F-94CE-CFE322FAC51C}" type="datetimeFigureOut">
              <a:rPr lang="en-GB" smtClean="0"/>
              <a:pPr/>
              <a:t>08/04/2012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87BF3-C4BE-4918-80E9-9D73AF0D3D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70511-E83B-433F-94CE-CFE322FAC51C}" type="datetimeFigureOut">
              <a:rPr lang="en-GB" smtClean="0"/>
              <a:pPr/>
              <a:t>08/04/2012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87BF3-C4BE-4918-80E9-9D73AF0D3D0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/>
          <a:lstStyle/>
          <a:p>
            <a:r>
              <a:rPr lang="en-GB" dirty="0" smtClean="0"/>
              <a:t>An introduction to data assimilation for the geosciences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1631032"/>
          </a:xfrm>
        </p:spPr>
        <p:txBody>
          <a:bodyPr>
            <a:normAutofit fontScale="85000" lnSpcReduction="20000"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Ross Bannister</a:t>
            </a:r>
          </a:p>
          <a:p>
            <a:r>
              <a:rPr lang="en-GB" sz="1600" dirty="0" smtClean="0">
                <a:solidFill>
                  <a:schemeClr val="tx1"/>
                </a:solidFill>
              </a:rPr>
              <a:t>Amos Lawless</a:t>
            </a:r>
          </a:p>
          <a:p>
            <a:r>
              <a:rPr lang="en-GB" sz="1600" dirty="0" smtClean="0">
                <a:solidFill>
                  <a:schemeClr val="tx1"/>
                </a:solidFill>
              </a:rPr>
              <a:t>Alison Fowler</a:t>
            </a:r>
          </a:p>
          <a:p>
            <a:endParaRPr lang="en-GB" sz="1600" dirty="0" smtClean="0">
              <a:solidFill>
                <a:schemeClr val="tx1"/>
              </a:solidFill>
            </a:endParaRPr>
          </a:p>
          <a:p>
            <a:r>
              <a:rPr lang="en-GB" sz="1600" dirty="0" smtClean="0">
                <a:solidFill>
                  <a:schemeClr val="tx1"/>
                </a:solidFill>
              </a:rPr>
              <a:t>National Centre for Earth Observation</a:t>
            </a:r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 smtClean="0">
                <a:solidFill>
                  <a:schemeClr val="tx1"/>
                </a:solidFill>
              </a:rPr>
              <a:t>School of Mathematics and Physical Sciences</a:t>
            </a:r>
          </a:p>
          <a:p>
            <a:r>
              <a:rPr lang="en-GB" sz="1600" dirty="0" smtClean="0">
                <a:solidFill>
                  <a:schemeClr val="tx1"/>
                </a:solidFill>
              </a:rPr>
              <a:t>University of Reading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4" name="Picture 8" descr="UnivRea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32656"/>
            <a:ext cx="1054100" cy="373063"/>
          </a:xfrm>
          <a:prstGeom prst="rect">
            <a:avLst/>
          </a:prstGeom>
          <a:noFill/>
        </p:spPr>
      </p:pic>
      <p:pic>
        <p:nvPicPr>
          <p:cNvPr id="5" name="Picture 9" descr="NCEO_logo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9512" y="260648"/>
            <a:ext cx="1554956" cy="397669"/>
          </a:xfrm>
          <a:prstGeom prst="rect">
            <a:avLst/>
          </a:prstGeom>
          <a:noFill/>
        </p:spPr>
      </p:pic>
      <p:pic>
        <p:nvPicPr>
          <p:cNvPr id="6" name="Picture 12" descr="ner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332656"/>
            <a:ext cx="1052226" cy="35719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77915" y="4869160"/>
            <a:ext cx="7519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lphaUcParenBoth"/>
            </a:pPr>
            <a:r>
              <a:rPr lang="en-GB" dirty="0" smtClean="0">
                <a:solidFill>
                  <a:srgbClr val="FF0000"/>
                </a:solidFill>
              </a:rPr>
              <a:t>Introductory lecture</a:t>
            </a:r>
          </a:p>
          <a:p>
            <a:pPr marL="342900" indent="-342900" algn="ctr"/>
            <a:endParaRPr lang="en-GB" dirty="0" smtClean="0">
              <a:solidFill>
                <a:srgbClr val="FF0000"/>
              </a:solidFill>
            </a:endParaRPr>
          </a:p>
          <a:p>
            <a:pPr marL="342900" indent="-342900" algn="ctr"/>
            <a:r>
              <a:rPr lang="en-GB" dirty="0" smtClean="0">
                <a:solidFill>
                  <a:srgbClr val="00B050"/>
                </a:solidFill>
              </a:rPr>
              <a:t>(B) Variational intro + practical      </a:t>
            </a:r>
            <a:r>
              <a:rPr lang="en-GB" dirty="0" smtClean="0">
                <a:solidFill>
                  <a:srgbClr val="0070C0"/>
                </a:solidFill>
              </a:rPr>
              <a:t>(C) Kalman filter + practical</a:t>
            </a:r>
          </a:p>
          <a:p>
            <a:pPr marL="342900" indent="-342900" algn="ctr"/>
            <a:r>
              <a:rPr lang="en-GB" dirty="0" smtClean="0">
                <a:solidFill>
                  <a:srgbClr val="299792"/>
                </a:solidFill>
              </a:rPr>
              <a:t>DA ‘surgery’</a:t>
            </a:r>
            <a:endParaRPr lang="en-GB" dirty="0">
              <a:solidFill>
                <a:srgbClr val="2997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Indirect observations and prior information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73431" y="1086685"/>
            <a:ext cx="6864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If </a:t>
            </a:r>
            <a:r>
              <a:rPr lang="en-GB" sz="1600" i="1" dirty="0" smtClean="0"/>
              <a:t>x</a:t>
            </a:r>
            <a:r>
              <a:rPr lang="en-GB" sz="1600" baseline="-25000" dirty="0" smtClean="0"/>
              <a:t>1</a:t>
            </a:r>
            <a:r>
              <a:rPr lang="en-GB" sz="1600" dirty="0" smtClean="0"/>
              <a:t> and </a:t>
            </a:r>
            <a:r>
              <a:rPr lang="en-GB" sz="1600" i="1" dirty="0" smtClean="0"/>
              <a:t>x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were measurements, they are </a:t>
            </a:r>
            <a:r>
              <a:rPr lang="en-GB" sz="1600" dirty="0" smtClean="0">
                <a:solidFill>
                  <a:srgbClr val="FF0000"/>
                </a:solidFill>
              </a:rPr>
              <a:t>direct</a:t>
            </a:r>
            <a:r>
              <a:rPr lang="en-GB" sz="1600" dirty="0" smtClean="0"/>
              <a:t> measurements of </a:t>
            </a:r>
            <a:r>
              <a:rPr lang="en-GB" sz="1600" i="1" dirty="0" smtClean="0"/>
              <a:t>x</a:t>
            </a:r>
            <a:r>
              <a:rPr lang="en-GB" sz="1600" dirty="0" smtClean="0"/>
              <a:t>.  Many observations are </a:t>
            </a:r>
            <a:r>
              <a:rPr lang="en-GB" sz="1600" dirty="0" smtClean="0">
                <a:solidFill>
                  <a:srgbClr val="0070C0"/>
                </a:solidFill>
              </a:rPr>
              <a:t>indirect</a:t>
            </a:r>
            <a:r>
              <a:rPr lang="en-GB" sz="1600" dirty="0" smtClean="0"/>
              <a:t>. E.g.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86678" y="1900578"/>
          <a:ext cx="6785113" cy="25958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404548"/>
                <a:gridCol w="438056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Interested in (x) 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Have observations of (y) …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Atmospheric T, O</a:t>
                      </a:r>
                      <a:r>
                        <a:rPr lang="en-GB" sz="1600" baseline="-25000" dirty="0" smtClean="0"/>
                        <a:t>3</a:t>
                      </a:r>
                      <a:r>
                        <a:rPr lang="en-GB" sz="1600" dirty="0" smtClean="0"/>
                        <a:t>, q, </a:t>
                      </a:r>
                      <a:r>
                        <a:rPr lang="el-GR" sz="1600" dirty="0" smtClean="0"/>
                        <a:t>ρ</a:t>
                      </a:r>
                      <a:r>
                        <a:rPr lang="en-GB" sz="1600" baseline="-25000" dirty="0" smtClean="0"/>
                        <a:t>x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Infrared</a:t>
                      </a:r>
                      <a:r>
                        <a:rPr lang="en-GB" sz="1600" baseline="0" dirty="0" smtClean="0"/>
                        <a:t> radiances from satellite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Atmospheric T, q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Time delays from GPS satellite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Sources of trace gases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Trace gas measurements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Leaf area index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Optical reflectance from</a:t>
                      </a:r>
                      <a:r>
                        <a:rPr lang="en-GB" sz="1600" baseline="0" dirty="0" smtClean="0"/>
                        <a:t> satellite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Sea surface temperature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aseline="0" dirty="0" smtClean="0"/>
                        <a:t>Infrared or microwave radiances from satellite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Precipitation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aseline="0" dirty="0" smtClean="0"/>
                        <a:t>Radar reflectivity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0334" y="4545499"/>
            <a:ext cx="76730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Generalise: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en-GB" sz="1600" b="1" dirty="0" smtClean="0"/>
              <a:t>x</a:t>
            </a:r>
            <a:r>
              <a:rPr lang="en-GB" sz="1600" dirty="0" smtClean="0"/>
              <a:t> is the state vector (</a:t>
            </a:r>
            <a:r>
              <a:rPr lang="en-GB" sz="1600" i="1" dirty="0" smtClean="0"/>
              <a:t>n</a:t>
            </a:r>
            <a:r>
              <a:rPr lang="en-GB" sz="1600" dirty="0" smtClean="0"/>
              <a:t> elements)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en-GB" sz="1600" b="1" dirty="0" err="1" smtClean="0"/>
              <a:t>y</a:t>
            </a:r>
            <a:r>
              <a:rPr lang="en-GB" sz="1600" baseline="30000" dirty="0" err="1" smtClean="0"/>
              <a:t>mo</a:t>
            </a:r>
            <a:r>
              <a:rPr lang="en-GB" sz="1600" dirty="0" smtClean="0"/>
              <a:t> is the model’s version of the observations (mo=“model observations”) (</a:t>
            </a:r>
            <a:r>
              <a:rPr lang="en-GB" sz="1600" i="1" dirty="0" smtClean="0"/>
              <a:t>p</a:t>
            </a:r>
            <a:r>
              <a:rPr lang="en-GB" sz="1600" dirty="0" smtClean="0"/>
              <a:t> elements)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en-GB" sz="1600" b="1" dirty="0" smtClean="0"/>
              <a:t>h</a:t>
            </a:r>
            <a:r>
              <a:rPr lang="en-GB" sz="1600" dirty="0" smtClean="0"/>
              <a:t> is the forward model or observation operator (input </a:t>
            </a:r>
            <a:r>
              <a:rPr lang="en-GB" sz="1600" i="1" dirty="0" smtClean="0"/>
              <a:t>n</a:t>
            </a:r>
            <a:r>
              <a:rPr lang="en-GB" sz="1600" dirty="0" smtClean="0"/>
              <a:t> elements, output </a:t>
            </a:r>
            <a:r>
              <a:rPr lang="en-GB" sz="1600" i="1" dirty="0" smtClean="0"/>
              <a:t>p</a:t>
            </a:r>
            <a:r>
              <a:rPr lang="en-GB" sz="1600" dirty="0" smtClean="0"/>
              <a:t> elements)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en-GB" sz="1600" b="1" dirty="0" smtClean="0"/>
              <a:t>y</a:t>
            </a:r>
            <a:r>
              <a:rPr lang="en-GB" sz="1600" dirty="0" smtClean="0"/>
              <a:t> is the observation vector (</a:t>
            </a:r>
            <a:r>
              <a:rPr lang="en-GB" sz="1600" i="1" dirty="0" smtClean="0"/>
              <a:t>p</a:t>
            </a:r>
            <a:r>
              <a:rPr lang="en-GB" sz="1600" dirty="0" smtClean="0"/>
              <a:t> elements)</a:t>
            </a:r>
          </a:p>
          <a:p>
            <a:endParaRPr lang="en-GB" sz="1600" dirty="0" smtClean="0"/>
          </a:p>
          <a:p>
            <a:r>
              <a:rPr lang="en-GB" sz="1600" dirty="0" smtClean="0"/>
              <a:t>Strategy: what </a:t>
            </a:r>
            <a:r>
              <a:rPr lang="en-GB" sz="1600" b="1" dirty="0" smtClean="0"/>
              <a:t>x</a:t>
            </a:r>
            <a:r>
              <a:rPr lang="en-GB" sz="1600" dirty="0" smtClean="0"/>
              <a:t> gives best fit between </a:t>
            </a:r>
            <a:r>
              <a:rPr lang="en-GB" sz="1600" b="1" dirty="0" smtClean="0"/>
              <a:t>y</a:t>
            </a:r>
            <a:r>
              <a:rPr lang="en-GB" sz="1600" dirty="0" smtClean="0"/>
              <a:t> and </a:t>
            </a:r>
            <a:r>
              <a:rPr lang="en-GB" sz="1600" b="1" dirty="0" err="1" smtClean="0"/>
              <a:t>y</a:t>
            </a:r>
            <a:r>
              <a:rPr lang="en-GB" sz="1600" baseline="30000" dirty="0" err="1" smtClean="0"/>
              <a:t>mo</a:t>
            </a:r>
            <a:r>
              <a:rPr lang="en-GB" sz="1600" dirty="0" smtClean="0"/>
              <a:t>?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731332" y="5810180"/>
          <a:ext cx="1031875" cy="344487"/>
        </p:xfrm>
        <a:graphic>
          <a:graphicData uri="http://schemas.openxmlformats.org/presentationml/2006/ole">
            <p:oleObj spid="_x0000_s31748" name="Equation" r:id="rId4" imgW="685800" imgH="228600" progId="Equation.3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7580244" y="5711687"/>
            <a:ext cx="1391478" cy="5698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24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Indirect observations and prior information</a:t>
            </a:r>
            <a:endParaRPr lang="en-US" dirty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7094951" y="1808783"/>
          <a:ext cx="1031875" cy="344488"/>
        </p:xfrm>
        <a:graphic>
          <a:graphicData uri="http://schemas.openxmlformats.org/presentationml/2006/ole">
            <p:oleObj spid="_x0000_s32770" name="Equation" r:id="rId4" imgW="685800" imgH="228600" progId="Equation.3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47162" y="2461592"/>
          <a:ext cx="3105150" cy="685800"/>
        </p:xfrm>
        <a:graphic>
          <a:graphicData uri="http://schemas.openxmlformats.org/presentationml/2006/ole">
            <p:oleObj spid="_x0000_s32771" name="Equation" r:id="rId5" imgW="2070000" imgH="457200" progId="Equation.3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808773" y="4661502"/>
            <a:ext cx="3286148" cy="116955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The structure of the state vector </a:t>
            </a:r>
            <a:r>
              <a:rPr lang="en-US" sz="1400" dirty="0" smtClean="0"/>
              <a:t>(for the example of meteorological fields </a:t>
            </a:r>
            <a:r>
              <a:rPr lang="en-GB" sz="1400" dirty="0" smtClean="0"/>
              <a:t>u, v, </a:t>
            </a:r>
            <a:r>
              <a:rPr lang="el-GR" sz="1400" dirty="0" smtClean="0"/>
              <a:t>θ</a:t>
            </a:r>
            <a:r>
              <a:rPr lang="en-GB" sz="1400" dirty="0" smtClean="0"/>
              <a:t>, p, q are 3-D fields; </a:t>
            </a:r>
            <a:r>
              <a:rPr lang="el-GR" sz="1400" dirty="0" smtClean="0"/>
              <a:t>λ</a:t>
            </a:r>
            <a:r>
              <a:rPr lang="en-GB" sz="1400" dirty="0" smtClean="0"/>
              <a:t>, </a:t>
            </a:r>
            <a:r>
              <a:rPr lang="el-GR" sz="1400" dirty="0" smtClean="0"/>
              <a:t>φ</a:t>
            </a:r>
            <a:r>
              <a:rPr lang="en-GB" sz="1400" dirty="0" smtClean="0"/>
              <a:t> and ℓ are longitude, latitude and vertical level</a:t>
            </a:r>
            <a:r>
              <a:rPr lang="en-US" sz="1400" dirty="0" smtClean="0"/>
              <a:t>).  </a:t>
            </a:r>
            <a:r>
              <a:rPr lang="en-US" sz="1400" b="1" dirty="0" smtClean="0"/>
              <a:t>There are </a:t>
            </a:r>
            <a:r>
              <a:rPr lang="en-US" sz="1400" b="1" i="1" dirty="0" smtClean="0"/>
              <a:t>n</a:t>
            </a:r>
            <a:r>
              <a:rPr lang="en-US" sz="1400" b="1" dirty="0" smtClean="0"/>
              <a:t> elements in total.</a:t>
            </a:r>
            <a:endParaRPr lang="en-US" sz="1400" b="1" i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5297322" y="5257800"/>
            <a:ext cx="3309966" cy="738664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The observation vector </a:t>
            </a:r>
            <a:r>
              <a:rPr lang="en-US" sz="1400" dirty="0" smtClean="0"/>
              <a:t>– comprising each observation made.  </a:t>
            </a:r>
            <a:r>
              <a:rPr lang="en-US" sz="1400" b="1" dirty="0" smtClean="0"/>
              <a:t>There are </a:t>
            </a:r>
            <a:r>
              <a:rPr lang="en-US" sz="1400" b="1" i="1" dirty="0" smtClean="0"/>
              <a:t>p</a:t>
            </a:r>
            <a:r>
              <a:rPr lang="en-US" sz="1400" b="1" dirty="0" smtClean="0"/>
              <a:t> observations.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640545" y="1093305"/>
            <a:ext cx="3177160" cy="3306418"/>
            <a:chOff x="4522353" y="1080052"/>
            <a:chExt cx="3177160" cy="3306418"/>
          </a:xfrm>
        </p:grpSpPr>
        <p:grpSp>
          <p:nvGrpSpPr>
            <p:cNvPr id="16" name="Group 15"/>
            <p:cNvGrpSpPr/>
            <p:nvPr/>
          </p:nvGrpSpPr>
          <p:grpSpPr>
            <a:xfrm>
              <a:off x="5105400" y="1080052"/>
              <a:ext cx="2594113" cy="3306418"/>
              <a:chOff x="5105400" y="1080052"/>
              <a:chExt cx="3267241" cy="4230136"/>
            </a:xfrm>
          </p:grpSpPr>
          <p:pic>
            <p:nvPicPr>
              <p:cNvPr id="5" name="Picture 4" descr="Picture6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105400" y="1080052"/>
                <a:ext cx="3267241" cy="3581399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5531822" y="4628118"/>
                <a:ext cx="156984" cy="68207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522353" y="3875964"/>
              <a:ext cx="8993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 smtClean="0"/>
                <a:t>model</a:t>
              </a:r>
            </a:p>
            <a:p>
              <a:pPr algn="r"/>
              <a:r>
                <a:rPr lang="en-GB" sz="1200" dirty="0" smtClean="0"/>
                <a:t>parameters</a:t>
              </a:r>
              <a:endParaRPr lang="en-US" sz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513110" y="3273092"/>
            <a:ext cx="3037852" cy="1909778"/>
            <a:chOff x="53216" y="1881617"/>
            <a:chExt cx="3037852" cy="1909778"/>
          </a:xfrm>
        </p:grpSpPr>
        <p:pic>
          <p:nvPicPr>
            <p:cNvPr id="9" name="Picture 8" descr="Picture9.png"/>
            <p:cNvPicPr>
              <a:picLocks noChangeAspect="1"/>
            </p:cNvPicPr>
            <p:nvPr/>
          </p:nvPicPr>
          <p:blipFill>
            <a:blip r:embed="rId7" cstate="print"/>
            <a:srcRect t="13763" r="85129"/>
            <a:stretch>
              <a:fillRect/>
            </a:stretch>
          </p:blipFill>
          <p:spPr>
            <a:xfrm>
              <a:off x="2710068" y="1881617"/>
              <a:ext cx="381000" cy="1909778"/>
            </a:xfrm>
            <a:prstGeom prst="rect">
              <a:avLst/>
            </a:prstGeom>
          </p:spPr>
        </p:pic>
        <p:graphicFrame>
          <p:nvGraphicFramePr>
            <p:cNvPr id="32772" name="Object 4"/>
            <p:cNvGraphicFramePr>
              <a:graphicFrameLocks noChangeAspect="1"/>
            </p:cNvGraphicFramePr>
            <p:nvPr/>
          </p:nvGraphicFramePr>
          <p:xfrm>
            <a:off x="53216" y="2327827"/>
            <a:ext cx="2495550" cy="1066800"/>
          </p:xfrm>
          <a:graphic>
            <a:graphicData uri="http://schemas.openxmlformats.org/presentationml/2006/ole">
              <p:oleObj spid="_x0000_s32772" name="Equation" r:id="rId8" imgW="1663560" imgH="711000" progId="Equation.3">
                <p:embed/>
              </p:oleObj>
            </a:graphicData>
          </a:graphic>
        </p:graphicFrame>
      </p:grpSp>
      <p:sp>
        <p:nvSpPr>
          <p:cNvPr id="21" name="Rectangle 20"/>
          <p:cNvSpPr/>
          <p:nvPr/>
        </p:nvSpPr>
        <p:spPr>
          <a:xfrm>
            <a:off x="6904384" y="1696278"/>
            <a:ext cx="1391478" cy="5698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Indirect observations and prior information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195928" y="1716573"/>
            <a:ext cx="1391478" cy="569843"/>
            <a:chOff x="7195928" y="1497498"/>
            <a:chExt cx="1391478" cy="569843"/>
          </a:xfrm>
        </p:grpSpPr>
        <p:graphicFrame>
          <p:nvGraphicFramePr>
            <p:cNvPr id="4" name="Object 2"/>
            <p:cNvGraphicFramePr>
              <a:graphicFrameLocks noChangeAspect="1"/>
            </p:cNvGraphicFramePr>
            <p:nvPr/>
          </p:nvGraphicFramePr>
          <p:xfrm>
            <a:off x="7386495" y="1610003"/>
            <a:ext cx="1031875" cy="344488"/>
          </p:xfrm>
          <a:graphic>
            <a:graphicData uri="http://schemas.openxmlformats.org/presentationml/2006/ole">
              <p:oleObj spid="_x0000_s35842" name="Equation" r:id="rId4" imgW="685800" imgH="228600" progId="Equation.3">
                <p:embed/>
              </p:oleObj>
            </a:graphicData>
          </a:graphic>
        </p:graphicFrame>
        <p:sp>
          <p:nvSpPr>
            <p:cNvPr id="5" name="Rectangle 4"/>
            <p:cNvSpPr/>
            <p:nvPr/>
          </p:nvSpPr>
          <p:spPr>
            <a:xfrm>
              <a:off x="7195928" y="1497498"/>
              <a:ext cx="1391478" cy="5698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12034" y="1378226"/>
            <a:ext cx="7058855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 dirty="0" smtClean="0"/>
              <a:t>Examples of </a:t>
            </a:r>
            <a:r>
              <a:rPr lang="en-GB" sz="1600" b="1" u="sng" dirty="0" smtClean="0"/>
              <a:t>h</a:t>
            </a:r>
            <a:endParaRPr lang="en-GB" sz="1600" b="1" dirty="0" smtClean="0"/>
          </a:p>
          <a:p>
            <a:pPr marL="92075" indent="-92075">
              <a:buFont typeface="Arial" pitchFamily="34" charset="0"/>
              <a:buChar char="•"/>
            </a:pPr>
            <a:r>
              <a:rPr lang="en-GB" sz="1600" dirty="0" smtClean="0"/>
              <a:t>For in-situ observations, </a:t>
            </a:r>
            <a:r>
              <a:rPr lang="en-GB" sz="1600" b="1" dirty="0" smtClean="0"/>
              <a:t>h</a:t>
            </a:r>
            <a:r>
              <a:rPr lang="en-GB" sz="1600" dirty="0" smtClean="0"/>
              <a:t> is an interpolation function.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en-GB" sz="1600" dirty="0" smtClean="0"/>
              <a:t>For radiance observations, </a:t>
            </a:r>
            <a:r>
              <a:rPr lang="en-GB" sz="1600" b="1" dirty="0" smtClean="0"/>
              <a:t>h</a:t>
            </a:r>
            <a:r>
              <a:rPr lang="en-GB" sz="1600" dirty="0" smtClean="0"/>
              <a:t> is a </a:t>
            </a:r>
            <a:r>
              <a:rPr lang="en-GB" sz="1600" dirty="0" err="1" smtClean="0"/>
              <a:t>radiative</a:t>
            </a:r>
            <a:r>
              <a:rPr lang="en-GB" sz="1600" dirty="0" smtClean="0"/>
              <a:t> transfer operator.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en-GB" sz="1600" dirty="0" smtClean="0"/>
              <a:t>For observations at a later time than that of </a:t>
            </a:r>
            <a:r>
              <a:rPr lang="en-GB" sz="1600" b="1" dirty="0" smtClean="0"/>
              <a:t>x</a:t>
            </a:r>
            <a:r>
              <a:rPr lang="en-GB" sz="1600" dirty="0" smtClean="0"/>
              <a:t>, </a:t>
            </a:r>
            <a:r>
              <a:rPr lang="en-GB" sz="1600" b="1" dirty="0" smtClean="0"/>
              <a:t>h</a:t>
            </a:r>
            <a:r>
              <a:rPr lang="en-GB" sz="1600" dirty="0" smtClean="0"/>
              <a:t> includes a forecast model.</a:t>
            </a:r>
          </a:p>
          <a:p>
            <a:endParaRPr lang="en-GB" sz="1600" dirty="0" smtClean="0"/>
          </a:p>
          <a:p>
            <a:r>
              <a:rPr lang="en-GB" sz="1600" u="sng" dirty="0" smtClean="0"/>
              <a:t>Prior information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en-GB" sz="1600" dirty="0" smtClean="0"/>
              <a:t>Often the observations are insufficient to determine </a:t>
            </a:r>
            <a:r>
              <a:rPr lang="en-GB" sz="1600" b="1" dirty="0" smtClean="0"/>
              <a:t>x</a:t>
            </a:r>
            <a:r>
              <a:rPr lang="en-GB" sz="1600" dirty="0" smtClean="0"/>
              <a:t>.</a:t>
            </a:r>
            <a:endParaRPr lang="en-GB" sz="1600" b="1" dirty="0" smtClean="0"/>
          </a:p>
          <a:p>
            <a:pPr marL="92075" indent="-92075">
              <a:buFont typeface="Arial" pitchFamily="34" charset="0"/>
              <a:buChar char="•"/>
            </a:pPr>
            <a:r>
              <a:rPr lang="en-GB" sz="1600" dirty="0" smtClean="0"/>
              <a:t>Introduce prior information (a-priori, background, first guess, forecast), </a:t>
            </a:r>
            <a:r>
              <a:rPr lang="en-GB" sz="1600" b="1" dirty="0" err="1" smtClean="0"/>
              <a:t>x</a:t>
            </a:r>
            <a:r>
              <a:rPr lang="en-GB" sz="1600" baseline="-25000" dirty="0" err="1" smtClean="0"/>
              <a:t>f</a:t>
            </a:r>
            <a:r>
              <a:rPr lang="en-GB" sz="1600" dirty="0" smtClean="0"/>
              <a:t>.</a:t>
            </a:r>
            <a:endParaRPr lang="en-US" sz="1600" dirty="0" smtClean="0"/>
          </a:p>
          <a:p>
            <a:endParaRPr lang="en-GB" sz="1600" dirty="0" smtClean="0"/>
          </a:p>
          <a:p>
            <a:r>
              <a:rPr lang="en-GB" sz="1600" dirty="0" smtClean="0"/>
              <a:t>One strategy (variational assimilation) to solving the assimilation problem is to ask:</a:t>
            </a:r>
          </a:p>
          <a:p>
            <a:endParaRPr lang="en-GB" sz="1600" dirty="0" smtClean="0"/>
          </a:p>
          <a:p>
            <a:r>
              <a:rPr lang="en-GB" sz="1600" dirty="0" smtClean="0"/>
              <a:t>“</a:t>
            </a:r>
            <a:r>
              <a:rPr lang="en-GB" sz="1600" dirty="0" smtClean="0">
                <a:solidFill>
                  <a:srgbClr val="FF0000"/>
                </a:solidFill>
              </a:rPr>
              <a:t>What </a:t>
            </a:r>
            <a:r>
              <a:rPr lang="en-GB" sz="1600" b="1" dirty="0" smtClean="0">
                <a:solidFill>
                  <a:srgbClr val="FF0000"/>
                </a:solidFill>
              </a:rPr>
              <a:t>x</a:t>
            </a:r>
            <a:r>
              <a:rPr lang="en-GB" sz="1600" dirty="0" smtClean="0">
                <a:solidFill>
                  <a:srgbClr val="FF0000"/>
                </a:solidFill>
              </a:rPr>
              <a:t> (called </a:t>
            </a:r>
            <a:r>
              <a:rPr lang="en-GB" sz="1600" b="1" dirty="0" err="1" smtClean="0">
                <a:solidFill>
                  <a:srgbClr val="FF0000"/>
                </a:solidFill>
              </a:rPr>
              <a:t>x</a:t>
            </a:r>
            <a:r>
              <a:rPr lang="en-GB" sz="1600" baseline="-25000" dirty="0" err="1" smtClean="0">
                <a:solidFill>
                  <a:srgbClr val="FF0000"/>
                </a:solidFill>
              </a:rPr>
              <a:t>a</a:t>
            </a:r>
            <a:r>
              <a:rPr lang="en-GB" sz="1600" dirty="0" smtClean="0">
                <a:solidFill>
                  <a:srgbClr val="FF0000"/>
                </a:solidFill>
              </a:rPr>
              <a:t> [in earlier slide this was called </a:t>
            </a:r>
            <a:r>
              <a:rPr lang="en-GB" sz="1600" b="1" dirty="0" err="1" smtClean="0">
                <a:solidFill>
                  <a:srgbClr val="FF0000"/>
                </a:solidFill>
              </a:rPr>
              <a:t>x</a:t>
            </a:r>
            <a:r>
              <a:rPr lang="en-GB" sz="1600" baseline="-25000" dirty="0" err="1" smtClean="0">
                <a:solidFill>
                  <a:srgbClr val="FF0000"/>
                </a:solidFill>
              </a:rPr>
              <a:t>e</a:t>
            </a:r>
            <a:r>
              <a:rPr lang="en-GB" sz="1600" dirty="0" smtClean="0">
                <a:solidFill>
                  <a:srgbClr val="FF0000"/>
                </a:solidFill>
              </a:rPr>
              <a:t>]) gives: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en-GB" sz="1600" b="1" dirty="0" err="1" smtClean="0">
                <a:solidFill>
                  <a:srgbClr val="FF0000"/>
                </a:solidFill>
              </a:rPr>
              <a:t>y</a:t>
            </a:r>
            <a:r>
              <a:rPr lang="en-GB" sz="1600" baseline="30000" dirty="0" err="1" smtClean="0">
                <a:solidFill>
                  <a:srgbClr val="FF0000"/>
                </a:solidFill>
              </a:rPr>
              <a:t>mo</a:t>
            </a:r>
            <a:r>
              <a:rPr lang="en-GB" sz="1600" dirty="0" smtClean="0">
                <a:solidFill>
                  <a:srgbClr val="FF0000"/>
                </a:solidFill>
              </a:rPr>
              <a:t> that is the closest possible to </a:t>
            </a:r>
            <a:r>
              <a:rPr lang="en-GB" sz="1600" b="1" dirty="0" smtClean="0">
                <a:solidFill>
                  <a:srgbClr val="FF0000"/>
                </a:solidFill>
              </a:rPr>
              <a:t>y</a:t>
            </a:r>
            <a:r>
              <a:rPr lang="en-GB" sz="1600" dirty="0" smtClean="0">
                <a:solidFill>
                  <a:srgbClr val="FF0000"/>
                </a:solidFill>
              </a:rPr>
              <a:t> and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FF0000"/>
                </a:solidFill>
              </a:rPr>
              <a:t>x</a:t>
            </a:r>
            <a:r>
              <a:rPr lang="en-GB" sz="1600" dirty="0" smtClean="0">
                <a:solidFill>
                  <a:srgbClr val="FF0000"/>
                </a:solidFill>
              </a:rPr>
              <a:t> that is the closest possible to </a:t>
            </a:r>
            <a:r>
              <a:rPr lang="en-GB" sz="1600" b="1" dirty="0" err="1" smtClean="0">
                <a:solidFill>
                  <a:srgbClr val="FF0000"/>
                </a:solidFill>
              </a:rPr>
              <a:t>x</a:t>
            </a:r>
            <a:r>
              <a:rPr lang="en-GB" sz="1600" baseline="-25000" dirty="0" err="1" smtClean="0">
                <a:solidFill>
                  <a:srgbClr val="FF0000"/>
                </a:solidFill>
              </a:rPr>
              <a:t>f</a:t>
            </a:r>
            <a:r>
              <a:rPr lang="en-GB" sz="1600" dirty="0" smtClean="0">
                <a:solidFill>
                  <a:srgbClr val="FF0000"/>
                </a:solidFill>
              </a:rPr>
              <a:t>?</a:t>
            </a:r>
            <a:r>
              <a:rPr lang="en-GB" sz="1600" dirty="0" smtClean="0"/>
              <a:t>”</a:t>
            </a:r>
          </a:p>
          <a:p>
            <a:pPr marL="92075" indent="-92075"/>
            <a:endParaRPr lang="en-GB" sz="1600" dirty="0" smtClean="0"/>
          </a:p>
          <a:p>
            <a:pPr marL="92075" indent="-92075"/>
            <a:r>
              <a:rPr lang="en-GB" sz="1600" dirty="0" smtClean="0"/>
              <a:t>Construct a cost functional and minimize </a:t>
            </a:r>
            <a:r>
              <a:rPr lang="en-GB" sz="1600" dirty="0" err="1" smtClean="0"/>
              <a:t>w.r.t</a:t>
            </a:r>
            <a:r>
              <a:rPr lang="en-GB" sz="1600" dirty="0" smtClean="0"/>
              <a:t>. </a:t>
            </a:r>
            <a:r>
              <a:rPr lang="en-GB" sz="1600" b="1" dirty="0" smtClean="0"/>
              <a:t>x</a:t>
            </a:r>
          </a:p>
          <a:p>
            <a:pPr marL="92075" indent="-92075"/>
            <a:r>
              <a:rPr lang="en-GB" sz="1600" dirty="0" smtClean="0"/>
              <a:t>(a generalized least-squares problem).</a:t>
            </a:r>
            <a:endParaRPr lang="en-US" sz="1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755171" y="5075953"/>
            <a:ext cx="2829338" cy="569843"/>
            <a:chOff x="5764696" y="5161678"/>
            <a:chExt cx="2829338" cy="569843"/>
          </a:xfrm>
        </p:grpSpPr>
        <p:graphicFrame>
          <p:nvGraphicFramePr>
            <p:cNvPr id="35844" name="Object 4"/>
            <p:cNvGraphicFramePr>
              <a:graphicFrameLocks noChangeAspect="1"/>
            </p:cNvGraphicFramePr>
            <p:nvPr/>
          </p:nvGraphicFramePr>
          <p:xfrm>
            <a:off x="5813976" y="5242684"/>
            <a:ext cx="2609850" cy="419100"/>
          </p:xfrm>
          <a:graphic>
            <a:graphicData uri="http://schemas.openxmlformats.org/presentationml/2006/ole">
              <p:oleObj spid="_x0000_s35844" name="Equation" r:id="rId5" imgW="1739880" imgH="279360" progId="Equation.3">
                <p:embed/>
              </p:oleObj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5764696" y="5161678"/>
              <a:ext cx="2829338" cy="5698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Indirect observations and prior information</a:t>
            </a:r>
            <a:endParaRPr lang="en-US" dirty="0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1119188" y="1693863"/>
          <a:ext cx="5275262" cy="1028700"/>
        </p:xfrm>
        <a:graphic>
          <a:graphicData uri="http://schemas.openxmlformats.org/presentationml/2006/ole">
            <p:oleObj spid="_x0000_s36866" name="Equation" r:id="rId4" imgW="3517560" imgH="6858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7" y="1089581"/>
            <a:ext cx="2064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Square of length of vector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3452" y="3050903"/>
            <a:ext cx="77530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</a:rPr>
              <a:t>Error covariance matrices define the norm (these respect the uncertainty of </a:t>
            </a:r>
            <a:r>
              <a:rPr lang="en-GB" sz="1400" b="1" dirty="0" err="1" smtClean="0">
                <a:solidFill>
                  <a:srgbClr val="0070C0"/>
                </a:solidFill>
              </a:rPr>
              <a:t>x</a:t>
            </a:r>
            <a:r>
              <a:rPr lang="en-GB" sz="1400" baseline="-25000" dirty="0" err="1" smtClean="0">
                <a:solidFill>
                  <a:srgbClr val="0070C0"/>
                </a:solidFill>
              </a:rPr>
              <a:t>f</a:t>
            </a:r>
            <a:r>
              <a:rPr lang="en-GB" sz="1400" dirty="0" smtClean="0">
                <a:solidFill>
                  <a:srgbClr val="0070C0"/>
                </a:solidFill>
              </a:rPr>
              <a:t> and </a:t>
            </a:r>
            <a:r>
              <a:rPr lang="en-GB" sz="1400" b="1" dirty="0" smtClean="0">
                <a:solidFill>
                  <a:srgbClr val="0070C0"/>
                </a:solidFill>
              </a:rPr>
              <a:t>y</a:t>
            </a:r>
            <a:r>
              <a:rPr lang="en-GB" sz="1400" dirty="0" smtClean="0">
                <a:solidFill>
                  <a:srgbClr val="0070C0"/>
                </a:solidFill>
              </a:rPr>
              <a:t> and are important!)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en-GB" sz="1400" b="1" dirty="0" smtClean="0">
                <a:solidFill>
                  <a:srgbClr val="0070C0"/>
                </a:solidFill>
              </a:rPr>
              <a:t>P</a:t>
            </a:r>
            <a:r>
              <a:rPr lang="en-GB" sz="1400" baseline="-25000" dirty="0" smtClean="0">
                <a:solidFill>
                  <a:srgbClr val="0070C0"/>
                </a:solidFill>
              </a:rPr>
              <a:t>f</a:t>
            </a:r>
            <a:r>
              <a:rPr lang="en-GB" sz="1400" dirty="0" smtClean="0">
                <a:solidFill>
                  <a:srgbClr val="0070C0"/>
                </a:solidFill>
              </a:rPr>
              <a:t> forecast (or background) error covariance matrix (n × n matrix).  Sometimes called </a:t>
            </a:r>
            <a:r>
              <a:rPr lang="en-GB" sz="1400" b="1" dirty="0" smtClean="0">
                <a:solidFill>
                  <a:srgbClr val="0070C0"/>
                </a:solidFill>
              </a:rPr>
              <a:t>B</a:t>
            </a:r>
            <a:r>
              <a:rPr lang="en-GB" sz="1400" dirty="0" smtClean="0">
                <a:solidFill>
                  <a:srgbClr val="0070C0"/>
                </a:solidFill>
              </a:rPr>
              <a:t>.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en-GB" sz="1400" b="1" dirty="0" smtClean="0">
                <a:solidFill>
                  <a:srgbClr val="0070C0"/>
                </a:solidFill>
              </a:rPr>
              <a:t>R</a:t>
            </a:r>
            <a:r>
              <a:rPr lang="en-GB" sz="1400" dirty="0" smtClean="0">
                <a:solidFill>
                  <a:srgbClr val="0070C0"/>
                </a:solidFill>
              </a:rPr>
              <a:t> observation error covariance matrix (p × p matrix).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55312" y="1447390"/>
            <a:ext cx="530087" cy="2782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27591" y="1447390"/>
            <a:ext cx="1550504" cy="2915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928738" y="2626833"/>
            <a:ext cx="821635" cy="42407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763625" y="2600329"/>
            <a:ext cx="1404730" cy="43732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4314" y="3806278"/>
            <a:ext cx="83488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 smtClean="0"/>
              <a:t>This cost function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en-GB" sz="1600" dirty="0" smtClean="0"/>
              <a:t>can be derived from </a:t>
            </a:r>
            <a:r>
              <a:rPr lang="en-GB" sz="1600" dirty="0" err="1" smtClean="0"/>
              <a:t>Bayes</a:t>
            </a:r>
            <a:r>
              <a:rPr lang="en-GB" sz="1600" dirty="0" smtClean="0"/>
              <a:t>’ Theorem by assuming forecast and </a:t>
            </a:r>
            <a:r>
              <a:rPr lang="en-GB" sz="1600" dirty="0" err="1" smtClean="0"/>
              <a:t>obs</a:t>
            </a:r>
            <a:r>
              <a:rPr lang="en-GB" sz="1600" dirty="0" smtClean="0"/>
              <a:t> errors obey Gaussian stats,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en-GB" sz="1600" dirty="0" smtClean="0"/>
              <a:t>has argument, </a:t>
            </a:r>
            <a:r>
              <a:rPr lang="en-GB" sz="1600" b="1" dirty="0" smtClean="0"/>
              <a:t>x</a:t>
            </a:r>
            <a:r>
              <a:rPr lang="en-GB" sz="1600" dirty="0" smtClean="0"/>
              <a:t> (think of as a control variable),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en-GB" sz="1600" dirty="0" smtClean="0"/>
              <a:t>may be extended to include fit to other unknowns in the system (e.g. the fact that </a:t>
            </a:r>
            <a:r>
              <a:rPr lang="en-GB" sz="1600" b="1" dirty="0" smtClean="0"/>
              <a:t>h</a:t>
            </a:r>
            <a:r>
              <a:rPr lang="en-GB" sz="1600" dirty="0" smtClean="0"/>
              <a:t> is imperfect, including model parameters.</a:t>
            </a:r>
            <a:endParaRPr lang="en-US" sz="1600" dirty="0"/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915988" y="5083175"/>
          <a:ext cx="7065962" cy="1219200"/>
        </p:xfrm>
        <a:graphic>
          <a:graphicData uri="http://schemas.openxmlformats.org/presentationml/2006/ole">
            <p:oleObj spid="_x0000_s36868" name="Equation" r:id="rId5" imgW="4711680" imgH="8125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480179" y="1446663"/>
            <a:ext cx="5404514" cy="277049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Errrors</a:t>
            </a:r>
            <a:r>
              <a:rPr lang="en-GB" dirty="0" smtClean="0"/>
              <a:t> everywhere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69000" y="1700234"/>
            <a:ext cx="2857898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 dirty="0" smtClean="0"/>
              <a:t>Random errors</a:t>
            </a:r>
            <a:r>
              <a:rPr lang="en-GB" sz="1600" dirty="0" smtClean="0"/>
              <a:t>:</a:t>
            </a:r>
          </a:p>
          <a:p>
            <a:pPr marL="355600" indent="-165100">
              <a:buFont typeface="Arial" pitchFamily="34" charset="0"/>
              <a:buChar char="•"/>
            </a:pPr>
            <a:r>
              <a:rPr lang="en-GB" sz="1600" dirty="0" smtClean="0"/>
              <a:t>background (a-priori) errors</a:t>
            </a:r>
          </a:p>
          <a:p>
            <a:pPr marL="355600" indent="-165100">
              <a:buFont typeface="Arial" pitchFamily="34" charset="0"/>
              <a:buChar char="•"/>
            </a:pPr>
            <a:r>
              <a:rPr lang="en-GB" sz="1600" dirty="0" smtClean="0"/>
              <a:t>observation errors</a:t>
            </a:r>
          </a:p>
          <a:p>
            <a:pPr marL="355600" indent="-165100">
              <a:buFont typeface="Arial" pitchFamily="34" charset="0"/>
              <a:buChar char="•"/>
            </a:pPr>
            <a:r>
              <a:rPr lang="en-GB" sz="1600" dirty="0" smtClean="0"/>
              <a:t>model errors</a:t>
            </a:r>
          </a:p>
          <a:p>
            <a:pPr marL="355600" indent="-165100">
              <a:buFont typeface="Arial" pitchFamily="34" charset="0"/>
              <a:buChar char="•"/>
            </a:pPr>
            <a:r>
              <a:rPr lang="en-GB" sz="1600" dirty="0" err="1" smtClean="0"/>
              <a:t>representivity</a:t>
            </a:r>
            <a:r>
              <a:rPr lang="en-GB" sz="1600" dirty="0" smtClean="0"/>
              <a:t> errors</a:t>
            </a:r>
          </a:p>
          <a:p>
            <a:endParaRPr lang="en-GB" sz="1600" dirty="0" smtClean="0"/>
          </a:p>
          <a:p>
            <a:endParaRPr lang="en-GB" sz="1600" dirty="0" smtClean="0"/>
          </a:p>
          <a:p>
            <a:r>
              <a:rPr lang="en-GB" sz="1600" u="sng" dirty="0" smtClean="0"/>
              <a:t>Systematic errors</a:t>
            </a:r>
            <a:r>
              <a:rPr lang="en-GB" sz="1600" dirty="0" smtClean="0"/>
              <a:t>: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GB" sz="1600" dirty="0" smtClean="0"/>
              <a:t>biases in background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GB" sz="1600" dirty="0" smtClean="0"/>
              <a:t>biases in observations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GB" sz="1600" dirty="0" smtClean="0"/>
              <a:t>biases in model</a:t>
            </a:r>
          </a:p>
          <a:p>
            <a:endParaRPr lang="en-US" dirty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 l="966" t="54390" r="3072" b="21296"/>
          <a:stretch>
            <a:fillRect/>
          </a:stretch>
        </p:blipFill>
        <p:spPr bwMode="auto">
          <a:xfrm>
            <a:off x="3789849" y="1925904"/>
            <a:ext cx="4202905" cy="23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35814" y="982640"/>
            <a:ext cx="6885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All significant sources of uncertainty should be accounted for in data assimilation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3009" y="1446657"/>
            <a:ext cx="4734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Example 1 – repeated observations of air temperature 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766782" y="2320107"/>
            <a:ext cx="435363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71197" y="2279160"/>
            <a:ext cx="1562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y   (T observations)</a:t>
            </a:r>
            <a:endParaRPr lang="en-US" sz="14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5691116" y="2582060"/>
            <a:ext cx="2920932" cy="914687"/>
            <a:chOff x="5691116" y="2582060"/>
            <a:chExt cx="2920932" cy="91468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9965" t="20005" r="19447" b="4417"/>
            <a:stretch>
              <a:fillRect/>
            </a:stretch>
          </p:blipFill>
          <p:spPr bwMode="auto">
            <a:xfrm>
              <a:off x="8356698" y="2582060"/>
              <a:ext cx="255350" cy="914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Group 15"/>
            <p:cNvGrpSpPr/>
            <p:nvPr/>
          </p:nvGrpSpPr>
          <p:grpSpPr>
            <a:xfrm>
              <a:off x="5691116" y="2811441"/>
              <a:ext cx="609462" cy="570563"/>
              <a:chOff x="5704764" y="2702257"/>
              <a:chExt cx="609462" cy="570563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flipV="1">
                <a:off x="5991367" y="2702257"/>
                <a:ext cx="0" cy="27295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5704764" y="2934266"/>
                <a:ext cx="6094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truth</a:t>
                </a:r>
                <a:endParaRPr lang="en-US" sz="1600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728347" y="2797780"/>
              <a:ext cx="12282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unbiased thermometer</a:t>
              </a:r>
              <a:endParaRPr lang="en-US" sz="1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678909" y="3087295"/>
            <a:ext cx="2173557" cy="1075265"/>
            <a:chOff x="3678909" y="3087295"/>
            <a:chExt cx="2173557" cy="1075265"/>
          </a:xfrm>
        </p:grpSpPr>
        <p:pic>
          <p:nvPicPr>
            <p:cNvPr id="3993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3051" t="14470" r="13929" b="7269"/>
            <a:stretch>
              <a:fillRect/>
            </a:stretch>
          </p:blipFill>
          <p:spPr bwMode="auto">
            <a:xfrm>
              <a:off x="3678909" y="3087295"/>
              <a:ext cx="541366" cy="1075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" name="Group 17"/>
            <p:cNvGrpSpPr/>
            <p:nvPr/>
          </p:nvGrpSpPr>
          <p:grpSpPr>
            <a:xfrm>
              <a:off x="5243004" y="3455169"/>
              <a:ext cx="609462" cy="570563"/>
              <a:chOff x="5704764" y="2702257"/>
              <a:chExt cx="609462" cy="570563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 flipV="1">
                <a:off x="5991367" y="2702257"/>
                <a:ext cx="0" cy="27295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5704764" y="2934266"/>
                <a:ext cx="6094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truth</a:t>
                </a:r>
                <a:endParaRPr lang="en-US" sz="1600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4192135" y="3291383"/>
              <a:ext cx="12282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biased thermometer</a:t>
              </a:r>
              <a:endParaRPr lang="en-US" sz="14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482451" y="4293273"/>
            <a:ext cx="5404514" cy="1918758"/>
            <a:chOff x="3482451" y="4293273"/>
            <a:chExt cx="5404514" cy="1918758"/>
          </a:xfrm>
        </p:grpSpPr>
        <p:sp>
          <p:nvSpPr>
            <p:cNvPr id="25" name="Rectangle 24"/>
            <p:cNvSpPr/>
            <p:nvPr/>
          </p:nvSpPr>
          <p:spPr>
            <a:xfrm>
              <a:off x="3482451" y="4312687"/>
              <a:ext cx="5404514" cy="18993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939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 l="3231" t="10239" r="7643" b="6748"/>
            <a:stretch>
              <a:fillRect/>
            </a:stretch>
          </p:blipFill>
          <p:spPr bwMode="auto">
            <a:xfrm>
              <a:off x="5449611" y="4672077"/>
              <a:ext cx="1413524" cy="149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3609837" y="4293273"/>
              <a:ext cx="515203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 smtClean="0"/>
                <a:t>Example 2 – </a:t>
              </a:r>
              <a:r>
                <a:rPr lang="en-GB" sz="1600" dirty="0" err="1" smtClean="0"/>
                <a:t>representivity</a:t>
              </a:r>
              <a:r>
                <a:rPr lang="en-GB" sz="1600" dirty="0" smtClean="0"/>
                <a:t> errors due to model grid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Leading methods of solving the DA problem</a:t>
            </a:r>
            <a:endParaRPr lang="en-US" dirty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273050" y="1742548"/>
          <a:ext cx="5275263" cy="590550"/>
        </p:xfrm>
        <a:graphic>
          <a:graphicData uri="http://schemas.openxmlformats.org/presentationml/2006/ole">
            <p:oleObj spid="_x0000_s40962" name="Equation" r:id="rId4" imgW="3517560" imgH="39348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8" y="1201003"/>
            <a:ext cx="588808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Variational-type approach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u="sng" dirty="0" smtClean="0"/>
              <a:t>Kalman filter-type approach (linear </a:t>
            </a:r>
            <a:r>
              <a:rPr lang="en-GB" u="sng" dirty="0" err="1" smtClean="0"/>
              <a:t>obs</a:t>
            </a:r>
            <a:r>
              <a:rPr lang="en-GB" u="sng" dirty="0" smtClean="0"/>
              <a:t> operator, </a:t>
            </a:r>
            <a:r>
              <a:rPr lang="en-GB" b="1" u="sng" dirty="0" smtClean="0"/>
              <a:t>H</a:t>
            </a:r>
            <a:r>
              <a:rPr lang="en-GB" u="sng" baseline="30000" dirty="0" smtClean="0"/>
              <a:t>t</a:t>
            </a:r>
            <a:r>
              <a:rPr lang="en-GB" u="sng" dirty="0" smtClean="0"/>
              <a:t> </a:t>
            </a:r>
            <a:r>
              <a:rPr lang="en-GB" b="1" u="sng" dirty="0" err="1" smtClean="0"/>
              <a:t>x</a:t>
            </a:r>
            <a:r>
              <a:rPr lang="en-GB" u="sng" baseline="30000" dirty="0" err="1" smtClean="0"/>
              <a:t>t</a:t>
            </a:r>
            <a:r>
              <a:rPr lang="en-GB" u="sng" dirty="0" smtClean="0"/>
              <a:t>= </a:t>
            </a:r>
            <a:r>
              <a:rPr lang="en-GB" b="1" u="sng" dirty="0" smtClean="0"/>
              <a:t>h</a:t>
            </a:r>
            <a:r>
              <a:rPr lang="en-GB" u="sng" baseline="30000" dirty="0" smtClean="0"/>
              <a:t>t</a:t>
            </a:r>
            <a:r>
              <a:rPr lang="en-GB" u="sng" dirty="0" smtClean="0"/>
              <a:t>(</a:t>
            </a:r>
            <a:r>
              <a:rPr lang="en-GB" b="1" u="sng" dirty="0" err="1" smtClean="0"/>
              <a:t>x</a:t>
            </a:r>
            <a:r>
              <a:rPr lang="en-GB" u="sng" baseline="30000" dirty="0" err="1" smtClean="0"/>
              <a:t>t</a:t>
            </a:r>
            <a:r>
              <a:rPr lang="en-GB" u="sng" dirty="0" smtClean="0"/>
              <a:t>)</a:t>
            </a:r>
            <a:endParaRPr lang="en-GB" dirty="0" smtClean="0"/>
          </a:p>
          <a:p>
            <a:endParaRPr lang="en-US" u="sng" dirty="0" smtClean="0"/>
          </a:p>
          <a:p>
            <a:endParaRPr lang="en-US" dirty="0"/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421327" y="3788829"/>
          <a:ext cx="4208463" cy="1485900"/>
        </p:xfrm>
        <a:graphic>
          <a:graphicData uri="http://schemas.openxmlformats.org/presentationml/2006/ole">
            <p:oleObj spid="_x0000_s40963" name="Equation" r:id="rId5" imgW="2806560" imgH="990360" progId="Equation.3">
              <p:embed/>
            </p:oleObj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6049538" y="1861708"/>
          <a:ext cx="2493962" cy="342900"/>
        </p:xfrm>
        <a:graphic>
          <a:graphicData uri="http://schemas.openxmlformats.org/presentationml/2006/ole">
            <p:oleObj spid="_x0000_s40964" name="Equation" r:id="rId6" imgW="1663560" imgH="2286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04012" y="3835024"/>
            <a:ext cx="2783134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 smtClean="0"/>
              <a:t>← analysis update at time </a:t>
            </a:r>
            <a:r>
              <a:rPr lang="en-GB" i="1" dirty="0" smtClean="0"/>
              <a:t>t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← analysis error covariance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← forecast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← forecast error covariance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66537" y="5053832"/>
            <a:ext cx="1514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Model error covariance matrix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 flipV="1">
            <a:off x="2879677" y="5158865"/>
            <a:ext cx="586860" cy="1565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45229" y="4428307"/>
            <a:ext cx="1514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Linear forecast model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269243" y="4572011"/>
            <a:ext cx="1201002" cy="272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Leading methods of solving the </a:t>
            </a:r>
            <a:r>
              <a:rPr lang="en-GB" dirty="0" err="1" smtClean="0"/>
              <a:t>da</a:t>
            </a:r>
            <a:r>
              <a:rPr lang="en-GB" dirty="0" smtClean="0"/>
              <a:t> problem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332" y="954537"/>
            <a:ext cx="3771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Ensemble Kalman filter-type approach</a:t>
            </a:r>
            <a:endParaRPr lang="en-US" u="sng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6046" y="1389168"/>
            <a:ext cx="8518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Have </a:t>
            </a:r>
            <a:r>
              <a:rPr lang="en-GB" sz="1400" i="1" dirty="0" smtClean="0">
                <a:solidFill>
                  <a:srgbClr val="FF0000"/>
                </a:solidFill>
              </a:rPr>
              <a:t>N</a:t>
            </a:r>
            <a:r>
              <a:rPr lang="en-GB" sz="1400" dirty="0" smtClean="0">
                <a:solidFill>
                  <a:srgbClr val="FF0000"/>
                </a:solidFill>
              </a:rPr>
              <a:t> ensemble members (index </a:t>
            </a:r>
            <a:r>
              <a:rPr lang="en-GB" sz="1400" i="1" dirty="0" err="1" smtClean="0">
                <a:solidFill>
                  <a:srgbClr val="FF0000"/>
                </a:solidFill>
              </a:rPr>
              <a:t>i</a:t>
            </a:r>
            <a:r>
              <a:rPr lang="en-GB" sz="1400" dirty="0" smtClean="0">
                <a:solidFill>
                  <a:srgbClr val="FF0000"/>
                </a:solidFill>
              </a:rPr>
              <a:t>, 1 ≤ </a:t>
            </a:r>
            <a:r>
              <a:rPr lang="en-GB" sz="1400" i="1" dirty="0" err="1" smtClean="0">
                <a:solidFill>
                  <a:srgbClr val="FF0000"/>
                </a:solidFill>
              </a:rPr>
              <a:t>i</a:t>
            </a:r>
            <a:r>
              <a:rPr lang="en-GB" sz="1400" dirty="0" smtClean="0">
                <a:solidFill>
                  <a:srgbClr val="FF0000"/>
                </a:solidFill>
              </a:rPr>
              <a:t> ≤ </a:t>
            </a:r>
            <a:r>
              <a:rPr lang="en-GB" sz="1400" i="1" dirty="0" smtClean="0">
                <a:solidFill>
                  <a:srgbClr val="FF0000"/>
                </a:solidFill>
              </a:rPr>
              <a:t>N</a:t>
            </a:r>
            <a:r>
              <a:rPr lang="en-GB" sz="1400" dirty="0" smtClean="0">
                <a:solidFill>
                  <a:srgbClr val="FF0000"/>
                </a:solidFill>
              </a:rPr>
              <a:t>).  Differences between them represent uncertainty.</a:t>
            </a:r>
          </a:p>
          <a:p>
            <a:endParaRPr lang="en-GB" sz="1400" dirty="0" smtClean="0"/>
          </a:p>
          <a:p>
            <a:r>
              <a:rPr lang="en-GB" sz="1400" dirty="0" smtClean="0">
                <a:solidFill>
                  <a:srgbClr val="0070C0"/>
                </a:solidFill>
              </a:rPr>
              <a:t>Approximate the forecast error covariance matrix with an ensemble to make manageable the Kalman update equation for </a:t>
            </a:r>
            <a:r>
              <a:rPr lang="en-GB" sz="1400" i="1" dirty="0" smtClean="0">
                <a:solidFill>
                  <a:srgbClr val="0070C0"/>
                </a:solidFill>
              </a:rPr>
              <a:t>n</a:t>
            </a:r>
            <a:r>
              <a:rPr lang="en-GB" sz="1400" dirty="0" smtClean="0">
                <a:solidFill>
                  <a:srgbClr val="0070C0"/>
                </a:solidFill>
              </a:rPr>
              <a:t> &lt;&lt; </a:t>
            </a:r>
            <a:r>
              <a:rPr lang="en-GB" sz="1400" i="1" dirty="0" smtClean="0">
                <a:solidFill>
                  <a:srgbClr val="0070C0"/>
                </a:solidFill>
              </a:rPr>
              <a:t>p</a:t>
            </a:r>
            <a:endParaRPr lang="en-US" sz="1400" i="1" dirty="0">
              <a:solidFill>
                <a:srgbClr val="0070C0"/>
              </a:solidFill>
            </a:endParaRPr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114300" y="2540000"/>
          <a:ext cx="4362450" cy="3173413"/>
        </p:xfrm>
        <a:graphic>
          <a:graphicData uri="http://schemas.openxmlformats.org/presentationml/2006/ole">
            <p:oleObj spid="_x0000_s41989" name="Equation" r:id="rId4" imgW="3492360" imgH="2539800" progId="Equation.3">
              <p:embed/>
            </p:oleObj>
          </a:graphicData>
        </a:graphic>
      </p:graphicFrame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4886325" y="2660650"/>
          <a:ext cx="3825875" cy="2381250"/>
        </p:xfrm>
        <a:graphic>
          <a:graphicData uri="http://schemas.openxmlformats.org/presentationml/2006/ole">
            <p:oleObj spid="_x0000_s41990" name="Equation" r:id="rId5" imgW="3060360" imgH="190476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62550" y="5143500"/>
            <a:ext cx="30060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</a:rPr>
              <a:t>A superposition of ensemble members</a:t>
            </a:r>
          </a:p>
          <a:p>
            <a:endParaRPr lang="en-GB" sz="1400" dirty="0" smtClean="0"/>
          </a:p>
          <a:p>
            <a:r>
              <a:rPr lang="en-GB" sz="1400" dirty="0" smtClean="0">
                <a:solidFill>
                  <a:srgbClr val="FF0000"/>
                </a:solidFill>
              </a:rPr>
              <a:t>But beware ...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30622"/>
            <a:ext cx="8784976" cy="562074"/>
          </a:xfrm>
        </p:spPr>
        <p:txBody>
          <a:bodyPr>
            <a:noAutofit/>
          </a:bodyPr>
          <a:lstStyle/>
          <a:p>
            <a:r>
              <a:rPr lang="en-GB" dirty="0" smtClean="0"/>
              <a:t>Leading methods of solving the </a:t>
            </a:r>
            <a:r>
              <a:rPr lang="en-GB" dirty="0" err="1" smtClean="0"/>
              <a:t>da</a:t>
            </a:r>
            <a:r>
              <a:rPr lang="en-GB" dirty="0" smtClean="0"/>
              <a:t> problem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999435"/>
          <a:ext cx="9144001" cy="54660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219200"/>
                <a:gridCol w="1603513"/>
                <a:gridCol w="2941983"/>
                <a:gridCol w="337930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Method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Description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Pros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Cons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A</a:t>
                      </a:r>
                      <a:r>
                        <a:rPr lang="en-GB" sz="1400" dirty="0" smtClean="0"/>
                        <a:t>. Data</a:t>
                      </a:r>
                      <a:r>
                        <a:rPr lang="en-GB" sz="1400" baseline="0" dirty="0" smtClean="0"/>
                        <a:t> insertion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Set grid points to observation values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5738" indent="-185738">
                        <a:buFont typeface="+mj-lt"/>
                        <a:buAutoNum type="arabicPeriod"/>
                      </a:pPr>
                      <a:r>
                        <a:rPr lang="en-GB" sz="1400" dirty="0" smtClean="0"/>
                        <a:t>Easy to do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5738" indent="-185738">
                        <a:buFont typeface="+mj-lt"/>
                        <a:buAutoNum type="arabicPeriod"/>
                      </a:pPr>
                      <a:r>
                        <a:rPr lang="en-GB" sz="1400" dirty="0" smtClean="0"/>
                        <a:t>No respect of uncertainty</a:t>
                      </a:r>
                    </a:p>
                    <a:p>
                      <a:pPr marL="185738" indent="-185738">
                        <a:buFont typeface="+mj-lt"/>
                        <a:buAutoNum type="arabicPeriod"/>
                      </a:pPr>
                      <a:r>
                        <a:rPr lang="en-GB" sz="1400" dirty="0" smtClean="0"/>
                        <a:t>What</a:t>
                      </a:r>
                      <a:r>
                        <a:rPr lang="en-GB" sz="1400" baseline="0" dirty="0" smtClean="0"/>
                        <a:t> about observation voids?</a:t>
                      </a:r>
                    </a:p>
                    <a:p>
                      <a:pPr marL="185738" indent="-185738">
                        <a:buFont typeface="+mj-lt"/>
                        <a:buAutoNum type="arabicPeriod"/>
                      </a:pPr>
                      <a:r>
                        <a:rPr lang="en-GB" sz="1400" baseline="0" dirty="0" smtClean="0"/>
                        <a:t>Can’t deal with indirect observations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B</a:t>
                      </a:r>
                      <a:r>
                        <a:rPr lang="en-GB" sz="1400" dirty="0" smtClean="0"/>
                        <a:t>. Variational</a:t>
                      </a:r>
                      <a:r>
                        <a:rPr lang="en-GB" sz="1400" baseline="0" dirty="0" smtClean="0"/>
                        <a:t> data assimilation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Minimize</a:t>
                      </a:r>
                      <a:r>
                        <a:rPr lang="en-GB" sz="1400" baseline="0" dirty="0" smtClean="0"/>
                        <a:t> a cost function</a:t>
                      </a:r>
                    </a:p>
                    <a:p>
                      <a:r>
                        <a:rPr lang="en-GB" sz="1400" baseline="0" dirty="0" smtClean="0"/>
                        <a:t>Many flavours: 3D, 4D, weak/strong constraint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5738" indent="-185738">
                        <a:buFont typeface="+mj-lt"/>
                        <a:buAutoNum type="arabicPeriod"/>
                      </a:pPr>
                      <a:r>
                        <a:rPr lang="en-GB" sz="1400" dirty="0" smtClean="0"/>
                        <a:t>Respect</a:t>
                      </a:r>
                      <a:r>
                        <a:rPr lang="en-GB" sz="1400" baseline="0" dirty="0" smtClean="0"/>
                        <a:t> of</a:t>
                      </a:r>
                      <a:r>
                        <a:rPr lang="en-GB" sz="1400" dirty="0" smtClean="0"/>
                        <a:t> data uncertainty</a:t>
                      </a:r>
                    </a:p>
                    <a:p>
                      <a:pPr marL="185738" indent="-185738">
                        <a:buFont typeface="+mj-lt"/>
                        <a:buAutoNum type="arabicPeriod"/>
                      </a:pPr>
                      <a:r>
                        <a:rPr lang="en-GB" sz="1400" dirty="0" smtClean="0"/>
                        <a:t>Direct  and indirect observations</a:t>
                      </a:r>
                    </a:p>
                    <a:p>
                      <a:pPr marL="185738" indent="-185738">
                        <a:buFont typeface="+mj-lt"/>
                        <a:buAutoNum type="arabicPeriod"/>
                      </a:pPr>
                      <a:r>
                        <a:rPr lang="en-GB" sz="1400" b="1" dirty="0" smtClean="0"/>
                        <a:t>P</a:t>
                      </a:r>
                      <a:r>
                        <a:rPr lang="en-GB" sz="1400" baseline="-25000" dirty="0" smtClean="0"/>
                        <a:t>f</a:t>
                      </a:r>
                      <a:r>
                        <a:rPr lang="en-GB" sz="1400" dirty="0" smtClean="0"/>
                        <a:t> gives smooth and balanced fields</a:t>
                      </a:r>
                    </a:p>
                    <a:p>
                      <a:pPr marL="185738" indent="-185738">
                        <a:buFont typeface="+mj-lt"/>
                        <a:buAutoNum type="arabicPeriod"/>
                      </a:pPr>
                      <a:r>
                        <a:rPr lang="en-GB" sz="1400" dirty="0" smtClean="0"/>
                        <a:t>Efficient</a:t>
                      </a:r>
                    </a:p>
                    <a:p>
                      <a:pPr marL="185738" indent="-185738">
                        <a:buFont typeface="+mj-lt"/>
                        <a:buAutoNum type="arabicPeriod"/>
                      </a:pPr>
                      <a:r>
                        <a:rPr lang="en-GB" sz="1400" dirty="0" smtClean="0"/>
                        <a:t>Can deal with (weakly) non-linear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="1" baseline="0" dirty="0" smtClean="0"/>
                        <a:t>h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5738" indent="-185738">
                        <a:buFont typeface="+mj-lt"/>
                        <a:buAutoNum type="arabicPeriod"/>
                      </a:pPr>
                      <a:r>
                        <a:rPr lang="en-GB" sz="1400" b="1" dirty="0" smtClean="0"/>
                        <a:t>P</a:t>
                      </a:r>
                      <a:r>
                        <a:rPr lang="en-GB" sz="1400" baseline="-25000" dirty="0" smtClean="0"/>
                        <a:t>f</a:t>
                      </a:r>
                      <a:r>
                        <a:rPr lang="en-GB" sz="1400" dirty="0" smtClean="0"/>
                        <a:t>  is difficult</a:t>
                      </a:r>
                      <a:r>
                        <a:rPr lang="en-GB" sz="1400" baseline="0" dirty="0" smtClean="0"/>
                        <a:t> to know, often static and suboptimal</a:t>
                      </a:r>
                    </a:p>
                    <a:p>
                      <a:pPr marL="185738" indent="-185738">
                        <a:buFont typeface="+mj-lt"/>
                        <a:buAutoNum type="arabicPeriod"/>
                      </a:pPr>
                      <a:r>
                        <a:rPr lang="en-GB" sz="1400" baseline="0" dirty="0" smtClean="0"/>
                        <a:t>High development costs</a:t>
                      </a:r>
                    </a:p>
                    <a:p>
                      <a:pPr marL="185738" indent="-185738">
                        <a:buFont typeface="+mj-lt"/>
                        <a:buAutoNum type="arabicPeriod"/>
                      </a:pPr>
                      <a:r>
                        <a:rPr lang="en-GB" sz="1400" b="1" baseline="0" dirty="0" smtClean="0"/>
                        <a:t>h</a:t>
                      </a:r>
                      <a:r>
                        <a:rPr lang="en-GB" sz="1400" baseline="0" dirty="0" smtClean="0"/>
                        <a:t>: need tangent linear, </a:t>
                      </a:r>
                      <a:r>
                        <a:rPr lang="en-GB" sz="1400" b="1" baseline="0" dirty="0" smtClean="0"/>
                        <a:t>H</a:t>
                      </a:r>
                      <a:r>
                        <a:rPr lang="en-GB" sz="1400" baseline="0" dirty="0" smtClean="0"/>
                        <a:t> and adjoint, </a:t>
                      </a:r>
                      <a:r>
                        <a:rPr lang="en-GB" sz="1400" b="1" baseline="0" dirty="0" smtClean="0"/>
                        <a:t>H</a:t>
                      </a:r>
                      <a:r>
                        <a:rPr lang="en-GB" sz="1400" baseline="30000" dirty="0" smtClean="0"/>
                        <a:t>T</a:t>
                      </a:r>
                      <a:endParaRPr lang="en-GB" sz="1400" baseline="0" dirty="0" smtClean="0"/>
                    </a:p>
                    <a:p>
                      <a:pPr marL="185738" indent="-185738">
                        <a:buFont typeface="+mj-lt"/>
                        <a:buAutoNum type="arabicPeriod"/>
                      </a:pPr>
                      <a:r>
                        <a:rPr lang="en-GB" sz="1400" baseline="0" dirty="0" smtClean="0"/>
                        <a:t>Gaussian </a:t>
                      </a:r>
                      <a:r>
                        <a:rPr lang="en-GB" sz="1400" baseline="0" dirty="0" err="1" smtClean="0"/>
                        <a:t>pdf</a:t>
                      </a:r>
                      <a:endParaRPr lang="en-US" sz="14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C</a:t>
                      </a:r>
                      <a:r>
                        <a:rPr lang="en-GB" sz="1400" dirty="0" smtClean="0"/>
                        <a:t>. Kalman filtering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Evaluate KF equations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5738" indent="-185738">
                        <a:buFont typeface="+mj-lt"/>
                        <a:buAutoNum type="arabicPeriod"/>
                      </a:pPr>
                      <a:r>
                        <a:rPr lang="en-GB" sz="1400" dirty="0" smtClean="0"/>
                        <a:t>As B.1,</a:t>
                      </a:r>
                      <a:r>
                        <a:rPr lang="en-GB" sz="1400" baseline="0" dirty="0" smtClean="0"/>
                        <a:t> B.2, B.3</a:t>
                      </a:r>
                      <a:endParaRPr lang="en-GB" sz="1400" dirty="0" smtClean="0"/>
                    </a:p>
                    <a:p>
                      <a:pPr marL="185738" indent="-185738">
                        <a:buFont typeface="+mj-lt"/>
                        <a:buAutoNum type="arabicPeriod"/>
                      </a:pPr>
                      <a:r>
                        <a:rPr lang="en-GB" sz="1400" b="1" dirty="0" smtClean="0"/>
                        <a:t>P</a:t>
                      </a:r>
                      <a:r>
                        <a:rPr lang="en-GB" sz="1400" baseline="-25000" dirty="0" smtClean="0"/>
                        <a:t>f</a:t>
                      </a:r>
                      <a:r>
                        <a:rPr lang="en-GB" sz="1400" baseline="0" dirty="0" smtClean="0"/>
                        <a:t> adapts with the state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5738" indent="-185738">
                        <a:buFont typeface="+mj-lt"/>
                        <a:buAutoNum type="arabicPeriod"/>
                      </a:pPr>
                      <a:r>
                        <a:rPr lang="en-GB" sz="1400" dirty="0" smtClean="0"/>
                        <a:t>As B.3, B.4</a:t>
                      </a:r>
                    </a:p>
                    <a:p>
                      <a:pPr marL="185738" indent="-185738">
                        <a:buFont typeface="+mj-lt"/>
                        <a:buAutoNum type="arabicPeriod"/>
                      </a:pPr>
                      <a:r>
                        <a:rPr lang="en-GB" sz="1400" dirty="0" smtClean="0"/>
                        <a:t>Difficult to use with non-linear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="1" baseline="0" dirty="0" smtClean="0"/>
                        <a:t>h</a:t>
                      </a:r>
                      <a:endParaRPr lang="en-GB" sz="1400" b="1" dirty="0" smtClean="0"/>
                    </a:p>
                    <a:p>
                      <a:pPr marL="185738" indent="-185738">
                        <a:buFont typeface="+mj-lt"/>
                        <a:buAutoNum type="arabicPeriod"/>
                      </a:pPr>
                      <a:r>
                        <a:rPr lang="en-GB" sz="1400" dirty="0" smtClean="0"/>
                        <a:t>Prohibitively expensive for large </a:t>
                      </a:r>
                      <a:r>
                        <a:rPr lang="en-GB" sz="1400" i="1" dirty="0" smtClean="0"/>
                        <a:t>n</a:t>
                      </a:r>
                      <a:endParaRPr lang="en-US" sz="14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D</a:t>
                      </a:r>
                      <a:r>
                        <a:rPr lang="en-GB" sz="1400" dirty="0" smtClean="0"/>
                        <a:t>. Ensemble Kalman filtering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Approximate KF equations with ensemble of </a:t>
                      </a:r>
                      <a:r>
                        <a:rPr lang="en-GB" sz="1400" i="1" dirty="0" smtClean="0"/>
                        <a:t>N</a:t>
                      </a:r>
                      <a:r>
                        <a:rPr lang="en-GB" sz="1400" dirty="0" smtClean="0"/>
                        <a:t> model runs</a:t>
                      </a:r>
                    </a:p>
                    <a:p>
                      <a:r>
                        <a:rPr lang="en-GB" sz="1400" dirty="0" smtClean="0"/>
                        <a:t>Many flavours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5738" indent="-185738">
                        <a:buFont typeface="+mj-lt"/>
                        <a:buAutoNum type="arabicPeriod"/>
                      </a:pPr>
                      <a:r>
                        <a:rPr lang="en-GB" sz="1400" dirty="0" smtClean="0"/>
                        <a:t>As B.1,B.2, B.4, B.5, C.2</a:t>
                      </a:r>
                    </a:p>
                    <a:p>
                      <a:pPr marL="185738" indent="-185738">
                        <a:buFont typeface="+mj-lt"/>
                        <a:buAutoNum type="arabicPeriod"/>
                      </a:pPr>
                      <a:r>
                        <a:rPr lang="en-GB" sz="1400" b="1" dirty="0" smtClean="0"/>
                        <a:t>h</a:t>
                      </a:r>
                      <a:r>
                        <a:rPr lang="en-GB" sz="1400" dirty="0" smtClean="0"/>
                        <a:t>: do</a:t>
                      </a:r>
                      <a:r>
                        <a:rPr lang="en-GB" sz="1400" baseline="0" dirty="0" smtClean="0"/>
                        <a:t> not need </a:t>
                      </a:r>
                      <a:r>
                        <a:rPr lang="en-GB" sz="1400" b="1" baseline="0" dirty="0" smtClean="0"/>
                        <a:t>H</a:t>
                      </a:r>
                      <a:r>
                        <a:rPr lang="en-GB" sz="1400" baseline="0" dirty="0" smtClean="0"/>
                        <a:t> and </a:t>
                      </a:r>
                      <a:r>
                        <a:rPr lang="en-GB" sz="1400" b="1" baseline="0" dirty="0" smtClean="0"/>
                        <a:t>H</a:t>
                      </a:r>
                      <a:r>
                        <a:rPr lang="en-GB" sz="1400" baseline="30000" dirty="0" smtClean="0"/>
                        <a:t>T</a:t>
                      </a:r>
                      <a:endParaRPr lang="en-GB" sz="1400" baseline="0" dirty="0" smtClean="0"/>
                    </a:p>
                    <a:p>
                      <a:pPr marL="185738" indent="-185738">
                        <a:buFont typeface="+mj-lt"/>
                        <a:buAutoNum type="arabicPeriod"/>
                      </a:pPr>
                      <a:r>
                        <a:rPr lang="en-GB" sz="1400" baseline="0" dirty="0" smtClean="0"/>
                        <a:t>Have measure of analysis spread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5738" indent="-185738">
                        <a:buFont typeface="+mj-lt"/>
                        <a:buAutoNum type="arabicPeriod"/>
                      </a:pPr>
                      <a:r>
                        <a:rPr lang="en-GB" sz="1400" dirty="0" smtClean="0"/>
                        <a:t>As B.4</a:t>
                      </a:r>
                    </a:p>
                    <a:p>
                      <a:pPr marL="185738" indent="-185738">
                        <a:buFont typeface="+mj-lt"/>
                        <a:buAutoNum type="arabicPeriod"/>
                      </a:pPr>
                      <a:r>
                        <a:rPr lang="en-GB" sz="1400" dirty="0" smtClean="0"/>
                        <a:t>Serious sampling issues when </a:t>
                      </a:r>
                      <a:r>
                        <a:rPr lang="en-GB" sz="1400" i="1" dirty="0" smtClean="0"/>
                        <a:t>N</a:t>
                      </a:r>
                      <a:r>
                        <a:rPr lang="en-GB" sz="1400" dirty="0" smtClean="0"/>
                        <a:t> &lt;&lt; </a:t>
                      </a:r>
                      <a:r>
                        <a:rPr lang="en-GB" sz="1400" i="1" dirty="0" smtClean="0"/>
                        <a:t>n</a:t>
                      </a:r>
                      <a:endParaRPr lang="en-GB" sz="1400" i="1" baseline="0" dirty="0" smtClean="0"/>
                    </a:p>
                    <a:p>
                      <a:pPr marL="185738" indent="-185738">
                        <a:buFont typeface="+mj-lt"/>
                        <a:buAutoNum type="arabicPeriod"/>
                      </a:pPr>
                      <a:r>
                        <a:rPr lang="en-GB" sz="1400" baseline="0" dirty="0" smtClean="0"/>
                        <a:t>Need ensemble inflation and localization schemes to overcome D.2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E</a:t>
                      </a:r>
                      <a:r>
                        <a:rPr lang="en-GB" sz="1400" dirty="0" smtClean="0"/>
                        <a:t>. Hybrid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Cross between</a:t>
                      </a:r>
                      <a:r>
                        <a:rPr lang="en-GB" sz="1400" baseline="0" dirty="0" smtClean="0"/>
                        <a:t> C/D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5738" marR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400" dirty="0" smtClean="0"/>
                        <a:t>As B.1,</a:t>
                      </a:r>
                      <a:r>
                        <a:rPr lang="en-GB" sz="1400" baseline="0" dirty="0" smtClean="0"/>
                        <a:t> B.2, B.3, B.4, B.5, C.2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5738" indent="-185738">
                        <a:buFont typeface="+mj-lt"/>
                        <a:buAutoNum type="arabicPeriod"/>
                      </a:pPr>
                      <a:r>
                        <a:rPr lang="en-GB" sz="1400" dirty="0" smtClean="0"/>
                        <a:t>As</a:t>
                      </a:r>
                      <a:r>
                        <a:rPr lang="en-GB" sz="1400" baseline="0" dirty="0" smtClean="0"/>
                        <a:t> D.2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F</a:t>
                      </a:r>
                      <a:r>
                        <a:rPr lang="en-GB" sz="1400" dirty="0" smtClean="0"/>
                        <a:t>. Particle filter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Assign</a:t>
                      </a:r>
                      <a:r>
                        <a:rPr lang="en-GB" sz="1400" baseline="0" dirty="0" smtClean="0"/>
                        <a:t> weights to ensemble members to represent any </a:t>
                      </a:r>
                      <a:r>
                        <a:rPr lang="en-GB" sz="1400" baseline="0" dirty="0" err="1" smtClean="0"/>
                        <a:t>pdf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5738" indent="-185738">
                        <a:buFont typeface="+mj-lt"/>
                        <a:buAutoNum type="arabicPeriod"/>
                      </a:pPr>
                      <a:r>
                        <a:rPr lang="en-GB" sz="1400" dirty="0" smtClean="0"/>
                        <a:t>As. B.1, B.2</a:t>
                      </a:r>
                    </a:p>
                    <a:p>
                      <a:pPr marL="185738" indent="-185738">
                        <a:buFont typeface="+mj-lt"/>
                        <a:buAutoNum type="arabicPeriod"/>
                      </a:pPr>
                      <a:r>
                        <a:rPr lang="en-GB" sz="1400" dirty="0" smtClean="0"/>
                        <a:t>Can</a:t>
                      </a:r>
                      <a:r>
                        <a:rPr lang="en-GB" sz="1400" baseline="0" dirty="0" smtClean="0"/>
                        <a:t> deal with non-linear </a:t>
                      </a:r>
                      <a:r>
                        <a:rPr lang="en-GB" sz="1400" b="1" baseline="0" dirty="0" smtClean="0"/>
                        <a:t>h</a:t>
                      </a:r>
                    </a:p>
                    <a:p>
                      <a:pPr marL="185738" indent="-185738">
                        <a:buFont typeface="+mj-lt"/>
                        <a:buAutoNum type="arabicPeriod"/>
                      </a:pPr>
                      <a:r>
                        <a:rPr lang="en-GB" sz="1400" dirty="0" smtClean="0"/>
                        <a:t>Can deal with non-Gaussian </a:t>
                      </a:r>
                      <a:r>
                        <a:rPr lang="en-GB" sz="1400" dirty="0" err="1" smtClean="0"/>
                        <a:t>pdf</a:t>
                      </a:r>
                      <a:endParaRPr lang="en-GB" sz="1400" dirty="0" smtClean="0"/>
                    </a:p>
                    <a:p>
                      <a:pPr marL="185738" indent="-185738">
                        <a:buFont typeface="+mj-lt"/>
                        <a:buAutoNum type="arabicPeriod"/>
                      </a:pPr>
                      <a:r>
                        <a:rPr lang="en-GB" sz="1400" dirty="0" smtClean="0"/>
                        <a:t>Have measure of analysis spread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5738" indent="-185738">
                        <a:buFont typeface="+mj-lt"/>
                        <a:buAutoNum type="arabicPeriod"/>
                      </a:pPr>
                      <a:r>
                        <a:rPr lang="en-GB" sz="1400" dirty="0" smtClean="0"/>
                        <a:t>As D.2</a:t>
                      </a:r>
                    </a:p>
                    <a:p>
                      <a:pPr marL="185738" indent="-185738">
                        <a:buFont typeface="+mj-lt"/>
                        <a:buAutoNum type="arabicPeriod"/>
                      </a:pPr>
                      <a:r>
                        <a:rPr lang="en-GB" sz="1400" dirty="0" smtClean="0"/>
                        <a:t>Inefficient – members</a:t>
                      </a:r>
                      <a:r>
                        <a:rPr lang="en-GB" sz="1400" baseline="0" dirty="0" smtClean="0"/>
                        <a:t>  often become redundant</a:t>
                      </a:r>
                      <a:endParaRPr lang="en-GB" sz="1400" dirty="0" smtClean="0"/>
                    </a:p>
                    <a:p>
                      <a:pPr marL="185738" indent="-185738">
                        <a:buFont typeface="+mj-lt"/>
                        <a:buAutoNum type="arabicPeriod"/>
                      </a:pPr>
                      <a:r>
                        <a:rPr lang="en-GB" sz="1400" dirty="0" smtClean="0"/>
                        <a:t>Need special techniques to overcome F.2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Mathematics required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095500"/>
            <a:ext cx="296151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GB" sz="1400" dirty="0" smtClean="0"/>
              <a:t>Vector representation of fields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GB" sz="1400" dirty="0" smtClean="0"/>
              <a:t>Matrix algebra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GB" sz="1400" dirty="0" smtClean="0"/>
              <a:t>Linear vector spaces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GB" sz="1400" dirty="0" smtClean="0"/>
              <a:t>Matrix inversion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GB" sz="1400" dirty="0" smtClean="0"/>
              <a:t>Vector derivative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GB" sz="1400" dirty="0" smtClean="0"/>
              <a:t>Generalized chain rule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GB" sz="1400" dirty="0" err="1" smtClean="0"/>
              <a:t>Jacobians</a:t>
            </a:r>
            <a:endParaRPr lang="en-GB" sz="1400" dirty="0" smtClean="0"/>
          </a:p>
          <a:p>
            <a:pPr marL="180975" indent="-180975">
              <a:buFont typeface="Arial" pitchFamily="34" charset="0"/>
              <a:buChar char="•"/>
            </a:pPr>
            <a:r>
              <a:rPr lang="en-GB" sz="1400" dirty="0" smtClean="0"/>
              <a:t>Eigenvectors/</a:t>
            </a:r>
            <a:r>
              <a:rPr lang="en-GB" sz="1400" dirty="0" err="1" smtClean="0"/>
              <a:t>eigenvalues</a:t>
            </a:r>
            <a:endParaRPr lang="en-GB" sz="1400" dirty="0" smtClean="0"/>
          </a:p>
          <a:p>
            <a:pPr marL="180975" indent="-180975">
              <a:buFont typeface="Arial" pitchFamily="34" charset="0"/>
              <a:buChar char="•"/>
            </a:pPr>
            <a:r>
              <a:rPr lang="en-GB" sz="1400" dirty="0" smtClean="0"/>
              <a:t>Singular vectors/values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GB" sz="1400" dirty="0" smtClean="0"/>
              <a:t>Variances, </a:t>
            </a:r>
            <a:r>
              <a:rPr lang="en-GB" sz="1400" dirty="0" err="1" smtClean="0"/>
              <a:t>covariances</a:t>
            </a:r>
            <a:r>
              <a:rPr lang="en-GB" sz="1400" dirty="0" smtClean="0"/>
              <a:t>, correlations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GB" sz="1400" dirty="0" smtClean="0"/>
              <a:t>Matrix rank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GB" sz="1400" dirty="0" smtClean="0"/>
              <a:t>Lagrange multipliers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3475" y="5562600"/>
            <a:ext cx="3672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www.met.reading.ac.uk/~ross/MTMD02/MathTools.pdf</a:t>
            </a:r>
            <a:endParaRPr lang="en-GB" sz="12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 l="11593" t="17866" r="6991" b="4317"/>
          <a:stretch>
            <a:fillRect/>
          </a:stretch>
        </p:blipFill>
        <p:spPr bwMode="auto">
          <a:xfrm>
            <a:off x="5372100" y="1514475"/>
            <a:ext cx="2781300" cy="392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Summary of basic principles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13317" y="1620078"/>
            <a:ext cx="812658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5738" indent="-185738">
              <a:buFont typeface="Arial" pitchFamily="34" charset="0"/>
              <a:buChar char="•"/>
            </a:pPr>
            <a:r>
              <a:rPr lang="en-GB" sz="1600" dirty="0" smtClean="0"/>
              <a:t>DA is concerned with estimating the state of a system given:</a:t>
            </a:r>
          </a:p>
          <a:p>
            <a:pPr marL="642938" lvl="2" indent="-185738">
              <a:buFont typeface="Arial" pitchFamily="34" charset="0"/>
              <a:buChar char="•"/>
            </a:pPr>
            <a:r>
              <a:rPr lang="en-GB" sz="1600" dirty="0" smtClean="0"/>
              <a:t>observations (direct [e.g. in-situ] and indirect [e.g. remotely sensed]),</a:t>
            </a:r>
          </a:p>
          <a:p>
            <a:pPr marL="642938" lvl="2" indent="-185738">
              <a:buFont typeface="Arial" pitchFamily="34" charset="0"/>
              <a:buChar char="•"/>
            </a:pPr>
            <a:r>
              <a:rPr lang="en-GB" sz="1600" dirty="0" smtClean="0"/>
              <a:t>forecast models (to provide a-priori data, given too-few </a:t>
            </a:r>
            <a:r>
              <a:rPr lang="en-GB" sz="1600" dirty="0" err="1" smtClean="0"/>
              <a:t>obs</a:t>
            </a:r>
            <a:r>
              <a:rPr lang="en-GB" sz="1600" dirty="0" smtClean="0"/>
              <a:t>),</a:t>
            </a:r>
          </a:p>
          <a:p>
            <a:pPr marL="642938" lvl="2" indent="-185738">
              <a:buFont typeface="Arial" pitchFamily="34" charset="0"/>
              <a:buChar char="•"/>
            </a:pPr>
            <a:r>
              <a:rPr lang="en-GB" sz="1600" dirty="0" smtClean="0"/>
              <a:t>observation operators (to connect model state with </a:t>
            </a:r>
            <a:r>
              <a:rPr lang="en-GB" sz="1600" dirty="0" err="1" smtClean="0"/>
              <a:t>obs</a:t>
            </a:r>
            <a:r>
              <a:rPr lang="en-GB" sz="1600" dirty="0" smtClean="0"/>
              <a:t>).</a:t>
            </a:r>
          </a:p>
          <a:p>
            <a:pPr marL="185738" indent="-185738">
              <a:buFont typeface="Arial" pitchFamily="34" charset="0"/>
              <a:buChar char="•"/>
            </a:pPr>
            <a:endParaRPr lang="en-GB" sz="1600" dirty="0" smtClean="0"/>
          </a:p>
          <a:p>
            <a:pPr marL="185738" indent="-185738">
              <a:buFont typeface="Arial" pitchFamily="34" charset="0"/>
              <a:buChar char="•"/>
            </a:pPr>
            <a:r>
              <a:rPr lang="en-GB" sz="1600" dirty="0" smtClean="0"/>
              <a:t>All data have uncertainties, which must be quantified.</a:t>
            </a:r>
          </a:p>
          <a:p>
            <a:pPr marL="642938" lvl="2" indent="-185738">
              <a:buFont typeface="Arial" pitchFamily="34" charset="0"/>
              <a:buChar char="•"/>
            </a:pPr>
            <a:r>
              <a:rPr lang="en-GB" sz="1600" dirty="0" smtClean="0"/>
              <a:t>DA estimates are sensitive to uncertainty characteristics, which are often poorly known.</a:t>
            </a:r>
          </a:p>
          <a:p>
            <a:pPr marL="642938" lvl="2" indent="-185738">
              <a:buFont typeface="Arial" pitchFamily="34" charset="0"/>
              <a:buChar char="•"/>
            </a:pPr>
            <a:r>
              <a:rPr lang="en-GB" sz="1600" dirty="0" smtClean="0"/>
              <a:t>Many observations and model have systematic as well as random errors.</a:t>
            </a:r>
          </a:p>
          <a:p>
            <a:pPr marL="642938" lvl="2" indent="-185738">
              <a:buFont typeface="Arial" pitchFamily="34" charset="0"/>
              <a:buChar char="•"/>
            </a:pPr>
            <a:r>
              <a:rPr lang="en-GB" sz="1600" dirty="0" smtClean="0"/>
              <a:t>Should take into account all sources of error in the system.</a:t>
            </a:r>
          </a:p>
          <a:p>
            <a:pPr marL="185738" lvl="1" indent="-185738"/>
            <a:endParaRPr lang="en-GB" sz="1600" dirty="0" smtClean="0"/>
          </a:p>
          <a:p>
            <a:pPr marL="185738" indent="-185738">
              <a:buFont typeface="Arial" pitchFamily="34" charset="0"/>
              <a:buChar char="•"/>
            </a:pPr>
            <a:r>
              <a:rPr lang="en-GB" sz="1600" dirty="0" smtClean="0"/>
              <a:t>DA theory is suited mostly to errors that are Gaussian distributed.</a:t>
            </a:r>
          </a:p>
          <a:p>
            <a:pPr marL="642938" lvl="1" indent="-185738">
              <a:buFont typeface="Arial" pitchFamily="34" charset="0"/>
              <a:buChar char="•"/>
            </a:pPr>
            <a:r>
              <a:rPr lang="en-GB" sz="1600" dirty="0" smtClean="0"/>
              <a:t>Most errors are non-Gaussian and non-linearity is synonymous with non-</a:t>
            </a:r>
            <a:r>
              <a:rPr lang="en-GB" sz="1600" dirty="0" err="1" smtClean="0"/>
              <a:t>Gaussianity</a:t>
            </a:r>
            <a:r>
              <a:rPr lang="en-GB" sz="1600" dirty="0" smtClean="0"/>
              <a:t>.</a:t>
            </a:r>
          </a:p>
          <a:p>
            <a:pPr marL="185738" indent="-185738"/>
            <a:endParaRPr lang="en-GB" sz="1600" dirty="0" smtClean="0"/>
          </a:p>
          <a:p>
            <a:pPr marL="185738" indent="-185738">
              <a:buFont typeface="Arial" pitchFamily="34" charset="0"/>
              <a:buChar char="•"/>
            </a:pPr>
            <a:r>
              <a:rPr lang="en-GB" sz="1600" dirty="0" smtClean="0"/>
              <a:t>DA problems are computationally expensive and require intensive development effort.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data assimilation?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3254688" y="2060848"/>
            <a:ext cx="914400" cy="1216152"/>
            <a:chOff x="1691680" y="1988840"/>
            <a:chExt cx="914400" cy="1216152"/>
          </a:xfrm>
        </p:grpSpPr>
        <p:sp>
          <p:nvSpPr>
            <p:cNvPr id="5" name="Trapezoid 4"/>
            <p:cNvSpPr/>
            <p:nvPr/>
          </p:nvSpPr>
          <p:spPr>
            <a:xfrm rot="10800000">
              <a:off x="1732624" y="2348880"/>
              <a:ext cx="827046" cy="856112"/>
            </a:xfrm>
            <a:prstGeom prst="trapezoid">
              <a:avLst>
                <a:gd name="adj" fmla="val 8043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rapezoid 3"/>
            <p:cNvSpPr/>
            <p:nvPr/>
          </p:nvSpPr>
          <p:spPr>
            <a:xfrm rot="10800000">
              <a:off x="1691680" y="1988840"/>
              <a:ext cx="914400" cy="1216152"/>
            </a:xfrm>
            <a:prstGeom prst="trapezoid">
              <a:avLst>
                <a:gd name="adj" fmla="val 11567"/>
              </a:avLst>
            </a:prstGeom>
            <a:solidFill>
              <a:schemeClr val="tx2">
                <a:lumMod val="40000"/>
                <a:lumOff val="60000"/>
                <a:alpha val="4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84664" y="1988840"/>
            <a:ext cx="914400" cy="1288160"/>
            <a:chOff x="4211960" y="1916832"/>
            <a:chExt cx="914400" cy="1288160"/>
          </a:xfrm>
        </p:grpSpPr>
        <p:sp>
          <p:nvSpPr>
            <p:cNvPr id="6" name="Trapezoid 5"/>
            <p:cNvSpPr/>
            <p:nvPr/>
          </p:nvSpPr>
          <p:spPr>
            <a:xfrm rot="10800000">
              <a:off x="4252904" y="2348880"/>
              <a:ext cx="827046" cy="856112"/>
            </a:xfrm>
            <a:prstGeom prst="trapezoid">
              <a:avLst>
                <a:gd name="adj" fmla="val 8043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apezoid 6"/>
            <p:cNvSpPr/>
            <p:nvPr/>
          </p:nvSpPr>
          <p:spPr>
            <a:xfrm rot="10800000">
              <a:off x="4211960" y="1988840"/>
              <a:ext cx="914400" cy="1216152"/>
            </a:xfrm>
            <a:prstGeom prst="trapezoid">
              <a:avLst>
                <a:gd name="adj" fmla="val 11567"/>
              </a:avLst>
            </a:prstGeom>
            <a:solidFill>
              <a:schemeClr val="tx2">
                <a:lumMod val="40000"/>
                <a:lumOff val="60000"/>
                <a:alpha val="4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11960" y="1916832"/>
              <a:ext cx="914400" cy="7200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43608" y="1268760"/>
            <a:ext cx="7489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What is the temperature, </a:t>
            </a:r>
            <a:r>
              <a:rPr lang="en-GB" i="1" dirty="0" smtClean="0"/>
              <a:t>T</a:t>
            </a:r>
            <a:r>
              <a:rPr lang="en-GB" dirty="0" smtClean="0"/>
              <a:t>, of the fluid inside each jar as a function of time, </a:t>
            </a:r>
            <a:r>
              <a:rPr lang="en-GB" i="1" dirty="0" smtClean="0"/>
              <a:t>t</a:t>
            </a:r>
            <a:r>
              <a:rPr lang="en-GB" dirty="0" smtClean="0"/>
              <a:t>?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04731" y="3501008"/>
          <a:ext cx="8543483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666"/>
                <a:gridCol w="3198337"/>
                <a:gridCol w="3472480"/>
              </a:tblGrid>
              <a:tr h="504056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rgbClr val="FF0000"/>
                          </a:solidFill>
                        </a:rPr>
                        <a:t>measurement</a:t>
                      </a:r>
                    </a:p>
                    <a:p>
                      <a:r>
                        <a:rPr lang="en-GB" sz="1600" b="0" dirty="0" smtClean="0">
                          <a:solidFill>
                            <a:srgbClr val="FF0000"/>
                          </a:solidFill>
                        </a:rPr>
                        <a:t>at </a:t>
                      </a:r>
                      <a:r>
                        <a:rPr lang="en-GB" sz="1600" b="0" i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GB" sz="1600" b="0" dirty="0" smtClean="0">
                          <a:solidFill>
                            <a:srgbClr val="FF0000"/>
                          </a:solidFill>
                        </a:rPr>
                        <a:t>=0: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rgbClr val="FF0000"/>
                          </a:solidFill>
                        </a:rPr>
                        <a:t>thermometer</a:t>
                      </a:r>
                    </a:p>
                    <a:p>
                      <a:pPr algn="ctr"/>
                      <a:r>
                        <a:rPr lang="en-GB" sz="1600" b="0" i="1" baseline="0" dirty="0" err="1" smtClean="0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lang="en-GB" sz="1600" b="0" baseline="-25000" dirty="0" err="1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GB" sz="1600" b="0" dirty="0" smtClean="0">
                          <a:solidFill>
                            <a:srgbClr val="FF0000"/>
                          </a:solidFill>
                        </a:rPr>
                        <a:t>(0)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rgbClr val="FF0000"/>
                          </a:solidFill>
                        </a:rPr>
                        <a:t>radiometer</a:t>
                      </a:r>
                    </a:p>
                    <a:p>
                      <a:pPr algn="ctr"/>
                      <a:r>
                        <a:rPr lang="en-GB" sz="1600" b="0" i="1" baseline="0" dirty="0" err="1" smtClean="0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lang="en-GB" sz="1600" b="0" i="0" baseline="-25000" dirty="0" err="1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GB" sz="1600" b="0" dirty="0" smtClean="0">
                          <a:solidFill>
                            <a:srgbClr val="FF0000"/>
                          </a:solidFill>
                        </a:rPr>
                        <a:t>(0)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04731" y="4149080"/>
          <a:ext cx="8543483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666"/>
                <a:gridCol w="3198337"/>
                <a:gridCol w="3472480"/>
              </a:tblGrid>
              <a:tr h="504056">
                <a:tc>
                  <a:txBody>
                    <a:bodyPr/>
                    <a:lstStyle/>
                    <a:p>
                      <a:endParaRPr lang="en-GB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(in-situ)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(remotely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sensed)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04732" y="4725144"/>
          <a:ext cx="8761848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708"/>
                <a:gridCol w="3709097"/>
                <a:gridCol w="3919043"/>
              </a:tblGrid>
              <a:tr h="504056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rgbClr val="0070C0"/>
                          </a:solidFill>
                        </a:rPr>
                        <a:t>model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1" dirty="0" smtClean="0">
                          <a:solidFill>
                            <a:srgbClr val="0070C0"/>
                          </a:solidFill>
                        </a:rPr>
                        <a:t>T</a:t>
                      </a:r>
                      <a:r>
                        <a:rPr lang="en-GB" sz="1600" b="0" baseline="-25000" dirty="0" smtClean="0">
                          <a:solidFill>
                            <a:srgbClr val="0070C0"/>
                          </a:solidFill>
                        </a:rPr>
                        <a:t>A</a:t>
                      </a:r>
                      <a:r>
                        <a:rPr lang="en-GB" sz="1600" b="0" dirty="0" smtClean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en-GB" sz="1600" b="0" i="1" dirty="0" smtClean="0">
                          <a:solidFill>
                            <a:srgbClr val="0070C0"/>
                          </a:solidFill>
                        </a:rPr>
                        <a:t>t</a:t>
                      </a:r>
                      <a:r>
                        <a:rPr lang="en-GB" sz="1600" b="0" dirty="0" smtClean="0">
                          <a:solidFill>
                            <a:srgbClr val="0070C0"/>
                          </a:solidFill>
                        </a:rPr>
                        <a:t>)  =  </a:t>
                      </a:r>
                      <a:r>
                        <a:rPr lang="en-GB" sz="1600" b="0" i="1" dirty="0" err="1" smtClean="0">
                          <a:solidFill>
                            <a:srgbClr val="0070C0"/>
                          </a:solidFill>
                        </a:rPr>
                        <a:t>T</a:t>
                      </a:r>
                      <a:r>
                        <a:rPr lang="en-GB" sz="1600" b="0" baseline="-25000" dirty="0" err="1" smtClean="0">
                          <a:solidFill>
                            <a:srgbClr val="0070C0"/>
                          </a:solidFill>
                        </a:rPr>
                        <a:t>env</a:t>
                      </a:r>
                      <a:r>
                        <a:rPr lang="en-GB" sz="1600" b="0" baseline="0" dirty="0" smtClean="0">
                          <a:solidFill>
                            <a:srgbClr val="0070C0"/>
                          </a:solidFill>
                        </a:rPr>
                        <a:t> +  (</a:t>
                      </a:r>
                      <a:r>
                        <a:rPr lang="en-GB" sz="1600" b="0" i="1" baseline="0" dirty="0" smtClean="0">
                          <a:solidFill>
                            <a:srgbClr val="0070C0"/>
                          </a:solidFill>
                        </a:rPr>
                        <a:t>T</a:t>
                      </a:r>
                      <a:r>
                        <a:rPr lang="en-GB" sz="1600" b="0" baseline="-25000" dirty="0" smtClean="0">
                          <a:solidFill>
                            <a:srgbClr val="0070C0"/>
                          </a:solidFill>
                        </a:rPr>
                        <a:t>A</a:t>
                      </a:r>
                      <a:r>
                        <a:rPr lang="en-GB" sz="1600" b="0" baseline="0" dirty="0" smtClean="0">
                          <a:solidFill>
                            <a:srgbClr val="0070C0"/>
                          </a:solidFill>
                        </a:rPr>
                        <a:t>(0)-</a:t>
                      </a:r>
                      <a:r>
                        <a:rPr lang="en-GB" sz="1600" b="0" i="1" baseline="0" dirty="0" err="1" smtClean="0">
                          <a:solidFill>
                            <a:srgbClr val="0070C0"/>
                          </a:solidFill>
                        </a:rPr>
                        <a:t>T</a:t>
                      </a:r>
                      <a:r>
                        <a:rPr lang="en-GB" sz="1600" b="0" baseline="-25000" dirty="0" err="1" smtClean="0">
                          <a:solidFill>
                            <a:srgbClr val="0070C0"/>
                          </a:solidFill>
                        </a:rPr>
                        <a:t>env</a:t>
                      </a:r>
                      <a:r>
                        <a:rPr lang="en-GB" sz="1600" b="0" baseline="0" dirty="0" smtClean="0">
                          <a:solidFill>
                            <a:srgbClr val="0070C0"/>
                          </a:solidFill>
                        </a:rPr>
                        <a:t>)  ×  exp –</a:t>
                      </a:r>
                      <a:r>
                        <a:rPr lang="el-GR" sz="1600" b="0" baseline="0" dirty="0" smtClean="0">
                          <a:solidFill>
                            <a:srgbClr val="0070C0"/>
                          </a:solidFill>
                        </a:rPr>
                        <a:t>α</a:t>
                      </a:r>
                      <a:r>
                        <a:rPr lang="en-GB" sz="1600" b="0" baseline="-25000" dirty="0" smtClean="0">
                          <a:solidFill>
                            <a:srgbClr val="0070C0"/>
                          </a:solidFill>
                        </a:rPr>
                        <a:t>A</a:t>
                      </a:r>
                      <a:r>
                        <a:rPr lang="en-GB" sz="1600" b="0" i="1" baseline="0" dirty="0" smtClean="0">
                          <a:solidFill>
                            <a:srgbClr val="0070C0"/>
                          </a:solidFill>
                        </a:rPr>
                        <a:t>t</a:t>
                      </a:r>
                      <a:endParaRPr lang="en-US" sz="1600" b="0" i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1" dirty="0" smtClean="0">
                          <a:solidFill>
                            <a:srgbClr val="0070C0"/>
                          </a:solidFill>
                        </a:rPr>
                        <a:t>T</a:t>
                      </a:r>
                      <a:r>
                        <a:rPr lang="en-GB" sz="1600" b="0" i="0" baseline="-25000" dirty="0" smtClean="0">
                          <a:solidFill>
                            <a:srgbClr val="0070C0"/>
                          </a:solidFill>
                        </a:rPr>
                        <a:t>B</a:t>
                      </a:r>
                      <a:r>
                        <a:rPr lang="en-GB" sz="1600" b="0" dirty="0" smtClean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en-GB" sz="1600" b="0" i="1" dirty="0" smtClean="0">
                          <a:solidFill>
                            <a:srgbClr val="0070C0"/>
                          </a:solidFill>
                        </a:rPr>
                        <a:t>t</a:t>
                      </a:r>
                      <a:r>
                        <a:rPr lang="en-GB" sz="1600" b="0" dirty="0" smtClean="0">
                          <a:solidFill>
                            <a:srgbClr val="0070C0"/>
                          </a:solidFill>
                        </a:rPr>
                        <a:t>)  =  </a:t>
                      </a:r>
                      <a:r>
                        <a:rPr lang="en-GB" sz="1600" b="0" i="1" dirty="0" err="1" smtClean="0">
                          <a:solidFill>
                            <a:srgbClr val="0070C0"/>
                          </a:solidFill>
                        </a:rPr>
                        <a:t>T</a:t>
                      </a:r>
                      <a:r>
                        <a:rPr lang="en-GB" sz="1600" b="0" baseline="-25000" dirty="0" err="1" smtClean="0">
                          <a:solidFill>
                            <a:srgbClr val="0070C0"/>
                          </a:solidFill>
                        </a:rPr>
                        <a:t>env</a:t>
                      </a:r>
                      <a:r>
                        <a:rPr lang="en-GB" sz="1600" b="0" baseline="0" dirty="0" smtClean="0">
                          <a:solidFill>
                            <a:srgbClr val="0070C0"/>
                          </a:solidFill>
                        </a:rPr>
                        <a:t> +   (</a:t>
                      </a:r>
                      <a:r>
                        <a:rPr lang="en-GB" sz="1600" b="0" i="1" baseline="0" dirty="0" smtClean="0">
                          <a:solidFill>
                            <a:srgbClr val="0070C0"/>
                          </a:solidFill>
                        </a:rPr>
                        <a:t>T</a:t>
                      </a:r>
                      <a:r>
                        <a:rPr lang="en-GB" sz="1600" b="0" i="0" baseline="-25000" dirty="0" smtClean="0">
                          <a:solidFill>
                            <a:srgbClr val="0070C0"/>
                          </a:solidFill>
                        </a:rPr>
                        <a:t>B</a:t>
                      </a:r>
                      <a:r>
                        <a:rPr lang="en-GB" sz="1600" b="0" baseline="0" dirty="0" smtClean="0">
                          <a:solidFill>
                            <a:srgbClr val="0070C0"/>
                          </a:solidFill>
                        </a:rPr>
                        <a:t>(0)-</a:t>
                      </a:r>
                      <a:r>
                        <a:rPr lang="en-GB" sz="1600" b="0" i="1" baseline="0" dirty="0" err="1" smtClean="0">
                          <a:solidFill>
                            <a:srgbClr val="0070C0"/>
                          </a:solidFill>
                        </a:rPr>
                        <a:t>T</a:t>
                      </a:r>
                      <a:r>
                        <a:rPr lang="en-GB" sz="1600" b="0" baseline="-25000" dirty="0" err="1" smtClean="0">
                          <a:solidFill>
                            <a:srgbClr val="0070C0"/>
                          </a:solidFill>
                        </a:rPr>
                        <a:t>env</a:t>
                      </a:r>
                      <a:r>
                        <a:rPr lang="en-GB" sz="1600" b="0" baseline="0" dirty="0" smtClean="0">
                          <a:solidFill>
                            <a:srgbClr val="0070C0"/>
                          </a:solidFill>
                        </a:rPr>
                        <a:t>)  × exp –</a:t>
                      </a:r>
                      <a:r>
                        <a:rPr lang="el-GR" sz="1600" b="0" baseline="0" dirty="0" smtClean="0">
                          <a:solidFill>
                            <a:srgbClr val="0070C0"/>
                          </a:solidFill>
                        </a:rPr>
                        <a:t>α</a:t>
                      </a:r>
                      <a:r>
                        <a:rPr lang="en-GB" sz="1600" b="0" baseline="-25000" dirty="0" smtClean="0">
                          <a:solidFill>
                            <a:srgbClr val="0070C0"/>
                          </a:solidFill>
                        </a:rPr>
                        <a:t>B</a:t>
                      </a:r>
                      <a:r>
                        <a:rPr lang="en-GB" sz="1600" b="0" i="1" baseline="0" dirty="0" smtClean="0">
                          <a:solidFill>
                            <a:srgbClr val="0070C0"/>
                          </a:solidFill>
                        </a:rPr>
                        <a:t>t</a:t>
                      </a:r>
                      <a:endParaRPr lang="en-US" sz="1600" b="0" i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204731" y="5442168"/>
          <a:ext cx="8543483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666"/>
                <a:gridCol w="3198337"/>
                <a:gridCol w="3472480"/>
              </a:tblGrid>
              <a:tr h="504056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rgbClr val="FF0000"/>
                          </a:solidFill>
                        </a:rPr>
                        <a:t>measurement</a:t>
                      </a:r>
                    </a:p>
                    <a:p>
                      <a:r>
                        <a:rPr lang="en-GB" sz="1600" b="0" dirty="0" smtClean="0">
                          <a:solidFill>
                            <a:srgbClr val="FF0000"/>
                          </a:solidFill>
                        </a:rPr>
                        <a:t>at </a:t>
                      </a:r>
                      <a:r>
                        <a:rPr lang="en-GB" sz="1600" b="0" i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GB" sz="1600" b="0" dirty="0" smtClean="0">
                          <a:solidFill>
                            <a:srgbClr val="FF0000"/>
                          </a:solidFill>
                        </a:rPr>
                        <a:t>=</a:t>
                      </a:r>
                      <a:r>
                        <a:rPr lang="en-GB" sz="1600" b="0" i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GB" sz="1600" b="0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rgbClr val="FF0000"/>
                          </a:solidFill>
                        </a:rPr>
                        <a:t>thermometer</a:t>
                      </a:r>
                    </a:p>
                    <a:p>
                      <a:pPr algn="ctr"/>
                      <a:r>
                        <a:rPr lang="en-GB" sz="1600" b="0" i="1" baseline="0" dirty="0" err="1" smtClean="0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lang="en-GB" sz="1600" b="0" baseline="-25000" dirty="0" err="1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GB" sz="1600" b="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GB" sz="1600" b="0" i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GB" sz="1600" b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rgbClr val="FF0000"/>
                          </a:solidFill>
                        </a:rPr>
                        <a:t>radiometer</a:t>
                      </a:r>
                    </a:p>
                    <a:p>
                      <a:pPr algn="ctr"/>
                      <a:r>
                        <a:rPr lang="en-GB" sz="1600" b="0" i="1" baseline="0" dirty="0" err="1" smtClean="0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lang="en-GB" sz="1600" b="0" i="0" baseline="-25000" dirty="0" err="1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GB" sz="1600" b="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GB" sz="1600" b="0" i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GB" sz="1600" b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521164" y="2593075"/>
            <a:ext cx="3616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                                                            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subtleties and </a:t>
            </a:r>
            <a:r>
              <a:rPr lang="en-GB" dirty="0" smtClean="0"/>
              <a:t>caveats </a:t>
            </a:r>
            <a:r>
              <a:rPr lang="en-GB" dirty="0" smtClean="0"/>
              <a:t>of DA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5738" y="1114425"/>
            <a:ext cx="87296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>
              <a:buFont typeface="Arial" pitchFamily="34" charset="0"/>
              <a:buChar char="•"/>
            </a:pPr>
            <a:r>
              <a:rPr lang="en-GB" sz="1600" dirty="0" smtClean="0"/>
              <a:t>DA estimates are not the ‘truth’ and can be problematic for some kinds of analyses: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1600" dirty="0" smtClean="0"/>
              <a:t>A good fit to observations does </a:t>
            </a:r>
            <a:r>
              <a:rPr lang="en-GB" sz="1600" u="sng" dirty="0" smtClean="0"/>
              <a:t>not</a:t>
            </a:r>
            <a:r>
              <a:rPr lang="en-GB" sz="1600" dirty="0" smtClean="0"/>
              <a:t> guarantee that the analysis is correct!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1600" dirty="0" smtClean="0"/>
              <a:t>E.g. if </a:t>
            </a:r>
            <a:r>
              <a:rPr lang="en-GB" sz="1600" b="1" dirty="0" smtClean="0"/>
              <a:t>h</a:t>
            </a:r>
            <a:r>
              <a:rPr lang="en-GB" sz="1600" dirty="0" smtClean="0"/>
              <a:t>-operator has inadequacies not accounted for, or if error covariances matrices are poor.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1600" dirty="0" smtClean="0"/>
              <a:t>Unobserved parts of the system may be poor.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1600" dirty="0" smtClean="0"/>
              <a:t>E.g. in meteorology, horizontal winds may be constrained well by </a:t>
            </a:r>
            <a:r>
              <a:rPr lang="en-GB" sz="1600" dirty="0" err="1" smtClean="0"/>
              <a:t>obs</a:t>
            </a:r>
            <a:r>
              <a:rPr lang="en-GB" sz="1600" dirty="0" smtClean="0"/>
              <a:t>, but implied vertical wind may be poor.</a:t>
            </a:r>
          </a:p>
          <a:p>
            <a:pPr>
              <a:buFont typeface="Arial" pitchFamily="34" charset="0"/>
              <a:buChar char="•"/>
            </a:pPr>
            <a:endParaRPr lang="en-GB" sz="1600" dirty="0" smtClean="0"/>
          </a:p>
          <a:p>
            <a:pPr marL="185738" indent="-185738">
              <a:buFont typeface="Arial" pitchFamily="34" charset="0"/>
              <a:buChar char="•"/>
            </a:pPr>
            <a:r>
              <a:rPr lang="en-GB" sz="1600" dirty="0" smtClean="0"/>
              <a:t>Assimilated fields may be subject to other constraints: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1600" dirty="0" smtClean="0"/>
              <a:t>E.g. certain balance constraints.</a:t>
            </a:r>
          </a:p>
          <a:p>
            <a:pPr>
              <a:buFont typeface="Arial" pitchFamily="34" charset="0"/>
              <a:buChar char="•"/>
            </a:pPr>
            <a:endParaRPr lang="en-GB" sz="1600" dirty="0" smtClean="0"/>
          </a:p>
          <a:p>
            <a:pPr marL="185738" indent="-185738">
              <a:buFont typeface="Arial" pitchFamily="34" charset="0"/>
              <a:buChar char="•"/>
            </a:pPr>
            <a:r>
              <a:rPr lang="en-GB" sz="1600" dirty="0" smtClean="0"/>
              <a:t>Be careful with error covariance matrices: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1600" b="1" dirty="0" smtClean="0"/>
              <a:t>P</a:t>
            </a:r>
            <a:r>
              <a:rPr lang="en-GB" sz="1600" baseline="-25000" dirty="0" smtClean="0"/>
              <a:t>f</a:t>
            </a:r>
            <a:r>
              <a:rPr lang="en-GB" sz="1600" dirty="0" smtClean="0"/>
              <a:t>, </a:t>
            </a:r>
            <a:r>
              <a:rPr lang="en-GB" sz="1600" b="1" dirty="0" smtClean="0"/>
              <a:t>R</a:t>
            </a:r>
            <a:r>
              <a:rPr lang="en-GB" sz="1600" dirty="0" smtClean="0"/>
              <a:t> need to be tuned for variational DA, </a:t>
            </a:r>
            <a:r>
              <a:rPr lang="en-GB" sz="1600" b="1" dirty="0" smtClean="0"/>
              <a:t>P</a:t>
            </a:r>
            <a:r>
              <a:rPr lang="en-GB" sz="1600" baseline="-25000" dirty="0" smtClean="0"/>
              <a:t>f</a:t>
            </a:r>
            <a:r>
              <a:rPr lang="en-GB" sz="1600" dirty="0" smtClean="0"/>
              <a:t> subject to sampling problems for ensemble DA.</a:t>
            </a:r>
          </a:p>
          <a:p>
            <a:endParaRPr lang="en-GB" sz="1600" dirty="0" smtClean="0"/>
          </a:p>
          <a:p>
            <a:pPr marL="185738" indent="-185738">
              <a:buFont typeface="Arial" pitchFamily="34" charset="0"/>
              <a:buChar char="•"/>
            </a:pPr>
            <a:r>
              <a:rPr lang="en-GB" sz="1600" dirty="0" smtClean="0"/>
              <a:t>DA systems should be well tested before using real data: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1600" dirty="0" smtClean="0"/>
              <a:t>Test </a:t>
            </a:r>
            <a:r>
              <a:rPr lang="en-GB" sz="1600" b="1" dirty="0" smtClean="0"/>
              <a:t>h</a:t>
            </a:r>
            <a:r>
              <a:rPr lang="en-GB" sz="1600" dirty="0" smtClean="0"/>
              <a:t>-operators (forecast models and obs. operators) – which parts of </a:t>
            </a:r>
            <a:r>
              <a:rPr lang="en-GB" sz="1600" b="1" dirty="0" smtClean="0"/>
              <a:t>x</a:t>
            </a:r>
            <a:r>
              <a:rPr lang="en-GB" sz="1600" dirty="0" smtClean="0"/>
              <a:t> is </a:t>
            </a:r>
            <a:r>
              <a:rPr lang="en-GB" sz="1600" b="1" dirty="0" err="1" smtClean="0"/>
              <a:t>y</a:t>
            </a:r>
            <a:r>
              <a:rPr lang="en-GB" sz="1600" baseline="30000" dirty="0" err="1" smtClean="0"/>
              <a:t>mo</a:t>
            </a:r>
            <a:r>
              <a:rPr lang="en-GB" sz="1600" dirty="0" smtClean="0"/>
              <a:t> sensitive to?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1600" dirty="0" smtClean="0"/>
              <a:t>Adjoint tests, </a:t>
            </a:r>
            <a:r>
              <a:rPr lang="en-GB" sz="1600" b="1" dirty="0" smtClean="0"/>
              <a:t>H</a:t>
            </a:r>
            <a:r>
              <a:rPr lang="en-GB" sz="1600" dirty="0" smtClean="0"/>
              <a:t>, </a:t>
            </a:r>
            <a:r>
              <a:rPr lang="en-GB" sz="1600" b="1" dirty="0" smtClean="0"/>
              <a:t>H</a:t>
            </a:r>
            <a:r>
              <a:rPr lang="en-GB" sz="1600" baseline="30000" dirty="0" smtClean="0"/>
              <a:t>T</a:t>
            </a:r>
            <a:r>
              <a:rPr lang="en-GB" sz="1600" dirty="0" smtClean="0"/>
              <a:t> if using variational data assimilation.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1600" dirty="0" smtClean="0"/>
              <a:t>Test DA system with simulated obs. from a made-up truth (identical twin experiments).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1600" dirty="0" smtClean="0"/>
              <a:t>For assimilation of real data, validate analysis against independent obs. if possible.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data assimilation?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1561" y="119675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Data assimilation is concerned with how we combine these pieces of information to obtain the best possible knowledge of the system as a function of time.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3568" y="1988840"/>
          <a:ext cx="727280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269"/>
                <a:gridCol w="2424269"/>
                <a:gridCol w="242426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Observations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+ gauge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of uncertainty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Model estimates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+ gauge of uncertainty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Data assimilation →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Combined estimate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+ gauge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of uncertainty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3765871" y="3409255"/>
            <a:ext cx="3542433" cy="1675929"/>
            <a:chOff x="3765871" y="3409255"/>
            <a:chExt cx="3542433" cy="1675929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4197919" y="3409255"/>
              <a:ext cx="0" cy="1296144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 rot="16200000">
              <a:off x="3431325" y="3847051"/>
              <a:ext cx="9768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probability</a:t>
              </a:r>
              <a:endParaRPr lang="en-US" sz="1400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319444" y="3921248"/>
              <a:ext cx="2988860" cy="712143"/>
            </a:xfrm>
            <a:custGeom>
              <a:avLst/>
              <a:gdLst>
                <a:gd name="connsiteX0" fmla="*/ 0 w 2988860"/>
                <a:gd name="connsiteY0" fmla="*/ 757451 h 807492"/>
                <a:gd name="connsiteX1" fmla="*/ 627797 w 2988860"/>
                <a:gd name="connsiteY1" fmla="*/ 539087 h 807492"/>
                <a:gd name="connsiteX2" fmla="*/ 1173708 w 2988860"/>
                <a:gd name="connsiteY2" fmla="*/ 225188 h 807492"/>
                <a:gd name="connsiteX3" fmla="*/ 1419368 w 2988860"/>
                <a:gd name="connsiteY3" fmla="*/ 20472 h 807492"/>
                <a:gd name="connsiteX4" fmla="*/ 1801505 w 2988860"/>
                <a:gd name="connsiteY4" fmla="*/ 348018 h 807492"/>
                <a:gd name="connsiteX5" fmla="*/ 2047165 w 2988860"/>
                <a:gd name="connsiteY5" fmla="*/ 620973 h 807492"/>
                <a:gd name="connsiteX6" fmla="*/ 2606723 w 2988860"/>
                <a:gd name="connsiteY6" fmla="*/ 784746 h 807492"/>
                <a:gd name="connsiteX7" fmla="*/ 2729553 w 2988860"/>
                <a:gd name="connsiteY7" fmla="*/ 757451 h 807492"/>
                <a:gd name="connsiteX8" fmla="*/ 2988860 w 2988860"/>
                <a:gd name="connsiteY8" fmla="*/ 757451 h 807492"/>
                <a:gd name="connsiteX0" fmla="*/ 0 w 2988860"/>
                <a:gd name="connsiteY0" fmla="*/ 705915 h 755956"/>
                <a:gd name="connsiteX1" fmla="*/ 627797 w 2988860"/>
                <a:gd name="connsiteY1" fmla="*/ 487551 h 755956"/>
                <a:gd name="connsiteX2" fmla="*/ 1173708 w 2988860"/>
                <a:gd name="connsiteY2" fmla="*/ 173652 h 755956"/>
                <a:gd name="connsiteX3" fmla="*/ 1390643 w 2988860"/>
                <a:gd name="connsiteY3" fmla="*/ 20472 h 755956"/>
                <a:gd name="connsiteX4" fmla="*/ 1801505 w 2988860"/>
                <a:gd name="connsiteY4" fmla="*/ 296482 h 755956"/>
                <a:gd name="connsiteX5" fmla="*/ 2047165 w 2988860"/>
                <a:gd name="connsiteY5" fmla="*/ 569437 h 755956"/>
                <a:gd name="connsiteX6" fmla="*/ 2606723 w 2988860"/>
                <a:gd name="connsiteY6" fmla="*/ 733210 h 755956"/>
                <a:gd name="connsiteX7" fmla="*/ 2729553 w 2988860"/>
                <a:gd name="connsiteY7" fmla="*/ 705915 h 755956"/>
                <a:gd name="connsiteX8" fmla="*/ 2988860 w 2988860"/>
                <a:gd name="connsiteY8" fmla="*/ 705915 h 755956"/>
                <a:gd name="connsiteX0" fmla="*/ 0 w 2988860"/>
                <a:gd name="connsiteY0" fmla="*/ 705915 h 712143"/>
                <a:gd name="connsiteX1" fmla="*/ 627797 w 2988860"/>
                <a:gd name="connsiteY1" fmla="*/ 487551 h 712143"/>
                <a:gd name="connsiteX2" fmla="*/ 1173708 w 2988860"/>
                <a:gd name="connsiteY2" fmla="*/ 173652 h 712143"/>
                <a:gd name="connsiteX3" fmla="*/ 1390643 w 2988860"/>
                <a:gd name="connsiteY3" fmla="*/ 20472 h 712143"/>
                <a:gd name="connsiteX4" fmla="*/ 1801505 w 2988860"/>
                <a:gd name="connsiteY4" fmla="*/ 296482 h 712143"/>
                <a:gd name="connsiteX5" fmla="*/ 2047165 w 2988860"/>
                <a:gd name="connsiteY5" fmla="*/ 569437 h 712143"/>
                <a:gd name="connsiteX6" fmla="*/ 2614779 w 2988860"/>
                <a:gd name="connsiteY6" fmla="*/ 668544 h 712143"/>
                <a:gd name="connsiteX7" fmla="*/ 2729553 w 2988860"/>
                <a:gd name="connsiteY7" fmla="*/ 705915 h 712143"/>
                <a:gd name="connsiteX8" fmla="*/ 2988860 w 2988860"/>
                <a:gd name="connsiteY8" fmla="*/ 705915 h 71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8860" h="712143">
                  <a:moveTo>
                    <a:pt x="0" y="705915"/>
                  </a:moveTo>
                  <a:cubicBezTo>
                    <a:pt x="216089" y="641088"/>
                    <a:pt x="432179" y="576262"/>
                    <a:pt x="627797" y="487551"/>
                  </a:cubicBezTo>
                  <a:cubicBezTo>
                    <a:pt x="823415" y="398840"/>
                    <a:pt x="1046567" y="251499"/>
                    <a:pt x="1173708" y="173652"/>
                  </a:cubicBezTo>
                  <a:cubicBezTo>
                    <a:pt x="1300849" y="95806"/>
                    <a:pt x="1286010" y="0"/>
                    <a:pt x="1390643" y="20472"/>
                  </a:cubicBezTo>
                  <a:cubicBezTo>
                    <a:pt x="1495276" y="40944"/>
                    <a:pt x="1692085" y="204988"/>
                    <a:pt x="1801505" y="296482"/>
                  </a:cubicBezTo>
                  <a:cubicBezTo>
                    <a:pt x="1910925" y="387976"/>
                    <a:pt x="1911619" y="507427"/>
                    <a:pt x="2047165" y="569437"/>
                  </a:cubicBezTo>
                  <a:cubicBezTo>
                    <a:pt x="2182711" y="631447"/>
                    <a:pt x="2501048" y="645798"/>
                    <a:pt x="2614779" y="668544"/>
                  </a:cubicBezTo>
                  <a:cubicBezTo>
                    <a:pt x="2728510" y="691290"/>
                    <a:pt x="2667206" y="699687"/>
                    <a:pt x="2729553" y="705915"/>
                  </a:cubicBezTo>
                  <a:cubicBezTo>
                    <a:pt x="2791900" y="712143"/>
                    <a:pt x="2891051" y="703640"/>
                    <a:pt x="2988860" y="705915"/>
                  </a:cubicBezTo>
                </a:path>
              </a:pathLst>
            </a:cu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221840" y="4777407"/>
              <a:ext cx="7825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 smtClean="0"/>
                <a:t>possible</a:t>
              </a:r>
              <a:endParaRPr lang="en-US" sz="1400" i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01702" y="3502749"/>
            <a:ext cx="6292561" cy="1582435"/>
            <a:chOff x="1001702" y="3502749"/>
            <a:chExt cx="6292561" cy="1582435"/>
          </a:xfrm>
        </p:grpSpPr>
        <p:sp>
          <p:nvSpPr>
            <p:cNvPr id="5" name="TextBox 4"/>
            <p:cNvSpPr txBox="1"/>
            <p:nvPr/>
          </p:nvSpPr>
          <p:spPr>
            <a:xfrm>
              <a:off x="1001702" y="3502749"/>
              <a:ext cx="19141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Note on uncertainty:</a:t>
              </a:r>
              <a:endParaRPr lang="en-US" sz="1600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4125911" y="4633391"/>
              <a:ext cx="3168352" cy="0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835189" y="4777407"/>
              <a:ext cx="23290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value (observed or modelled)</a:t>
              </a:r>
              <a:endParaRPr lang="en-US" sz="1400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5782095" y="3761744"/>
              <a:ext cx="0" cy="86409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4400688" y="3356992"/>
            <a:ext cx="4210080" cy="1253658"/>
            <a:chOff x="4400688" y="3356992"/>
            <a:chExt cx="4210080" cy="1253658"/>
          </a:xfrm>
        </p:grpSpPr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4400688" y="3861048"/>
              <a:ext cx="2664296" cy="749602"/>
            </a:xfrm>
            <a:custGeom>
              <a:avLst/>
              <a:gdLst/>
              <a:ahLst/>
              <a:cxnLst>
                <a:cxn ang="0">
                  <a:pos x="0" y="879"/>
                </a:cxn>
                <a:cxn ang="0">
                  <a:pos x="457" y="872"/>
                </a:cxn>
                <a:cxn ang="0">
                  <a:pos x="659" y="812"/>
                </a:cxn>
                <a:cxn ang="0">
                  <a:pos x="846" y="648"/>
                </a:cxn>
                <a:cxn ang="0">
                  <a:pos x="1003" y="348"/>
                </a:cxn>
                <a:cxn ang="0">
                  <a:pos x="1175" y="57"/>
                </a:cxn>
                <a:cxn ang="0">
                  <a:pos x="1272" y="4"/>
                </a:cxn>
                <a:cxn ang="0">
                  <a:pos x="1354" y="49"/>
                </a:cxn>
                <a:cxn ang="0">
                  <a:pos x="1481" y="251"/>
                </a:cxn>
                <a:cxn ang="0">
                  <a:pos x="1631" y="505"/>
                </a:cxn>
                <a:cxn ang="0">
                  <a:pos x="1848" y="805"/>
                </a:cxn>
                <a:cxn ang="0">
                  <a:pos x="2080" y="879"/>
                </a:cxn>
                <a:cxn ang="0">
                  <a:pos x="2439" y="887"/>
                </a:cxn>
              </a:cxnLst>
              <a:rect l="0" t="0" r="r" b="b"/>
              <a:pathLst>
                <a:path w="2439" h="893">
                  <a:moveTo>
                    <a:pt x="0" y="879"/>
                  </a:moveTo>
                  <a:cubicBezTo>
                    <a:pt x="173" y="881"/>
                    <a:pt x="347" y="883"/>
                    <a:pt x="457" y="872"/>
                  </a:cubicBezTo>
                  <a:cubicBezTo>
                    <a:pt x="567" y="861"/>
                    <a:pt x="594" y="849"/>
                    <a:pt x="659" y="812"/>
                  </a:cubicBezTo>
                  <a:cubicBezTo>
                    <a:pt x="724" y="775"/>
                    <a:pt x="789" y="725"/>
                    <a:pt x="846" y="648"/>
                  </a:cubicBezTo>
                  <a:cubicBezTo>
                    <a:pt x="903" y="571"/>
                    <a:pt x="948" y="446"/>
                    <a:pt x="1003" y="348"/>
                  </a:cubicBezTo>
                  <a:cubicBezTo>
                    <a:pt x="1058" y="250"/>
                    <a:pt x="1130" y="114"/>
                    <a:pt x="1175" y="57"/>
                  </a:cubicBezTo>
                  <a:cubicBezTo>
                    <a:pt x="1220" y="0"/>
                    <a:pt x="1242" y="5"/>
                    <a:pt x="1272" y="4"/>
                  </a:cubicBezTo>
                  <a:cubicBezTo>
                    <a:pt x="1302" y="3"/>
                    <a:pt x="1319" y="8"/>
                    <a:pt x="1354" y="49"/>
                  </a:cubicBezTo>
                  <a:cubicBezTo>
                    <a:pt x="1389" y="90"/>
                    <a:pt x="1435" y="175"/>
                    <a:pt x="1481" y="251"/>
                  </a:cubicBezTo>
                  <a:cubicBezTo>
                    <a:pt x="1527" y="327"/>
                    <a:pt x="1570" y="413"/>
                    <a:pt x="1631" y="505"/>
                  </a:cubicBezTo>
                  <a:cubicBezTo>
                    <a:pt x="1692" y="597"/>
                    <a:pt x="1773" y="743"/>
                    <a:pt x="1848" y="805"/>
                  </a:cubicBezTo>
                  <a:cubicBezTo>
                    <a:pt x="1923" y="867"/>
                    <a:pt x="1982" y="865"/>
                    <a:pt x="2080" y="879"/>
                  </a:cubicBezTo>
                  <a:cubicBezTo>
                    <a:pt x="2178" y="893"/>
                    <a:pt x="2378" y="886"/>
                    <a:pt x="2439" y="887"/>
                  </a:cubicBezTo>
                </a:path>
              </a:pathLst>
            </a:custGeom>
            <a:gradFill>
              <a:gsLst>
                <a:gs pos="0">
                  <a:schemeClr val="accent1">
                    <a:tint val="66000"/>
                    <a:satMod val="160000"/>
                    <a:alpha val="16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 flipH="1">
              <a:off x="5918002" y="3573016"/>
              <a:ext cx="886246" cy="5472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04248" y="3356992"/>
              <a:ext cx="18065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smtClean="0"/>
                <a:t>Gaussian with std dev.</a:t>
              </a:r>
            </a:p>
            <a:p>
              <a:r>
                <a:rPr lang="el-GR" sz="1400" dirty="0" smtClean="0"/>
                <a:t>σ</a:t>
              </a:r>
              <a:r>
                <a:rPr lang="en-GB" sz="1400" dirty="0" smtClean="0"/>
                <a:t> =</a:t>
              </a:r>
              <a:r>
                <a:rPr lang="en-GB" sz="1400" baseline="30000" dirty="0" smtClean="0"/>
                <a:t> </a:t>
              </a:r>
              <a:r>
                <a:rPr lang="en-GB" sz="1400" dirty="0" smtClean="0"/>
                <a:t>√&lt;</a:t>
              </a:r>
              <a:r>
                <a:rPr lang="el-GR" sz="1400" dirty="0" smtClean="0"/>
                <a:t>ε</a:t>
              </a:r>
              <a:r>
                <a:rPr lang="en-GB" sz="1400" baseline="30000" dirty="0" smtClean="0"/>
                <a:t>2</a:t>
              </a:r>
              <a:r>
                <a:rPr lang="en-GB" sz="1400" dirty="0" smtClean="0"/>
                <a:t>&gt;</a:t>
              </a:r>
              <a:endParaRPr lang="en-US" sz="1400" dirty="0"/>
            </a:p>
          </p:txBody>
        </p:sp>
        <p:sp>
          <p:nvSpPr>
            <p:cNvPr id="43" name="Line 26"/>
            <p:cNvSpPr>
              <a:spLocks noChangeShapeType="1"/>
            </p:cNvSpPr>
            <p:nvPr/>
          </p:nvSpPr>
          <p:spPr bwMode="auto">
            <a:xfrm flipV="1">
              <a:off x="5796136" y="4221088"/>
              <a:ext cx="288032" cy="15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189074" y="5334307"/>
            <a:ext cx="6695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“All models are wrong …” </a:t>
            </a:r>
            <a:r>
              <a:rPr lang="en-GB" sz="1600" dirty="0" smtClean="0"/>
              <a:t>(George Box)</a:t>
            </a:r>
          </a:p>
          <a:p>
            <a:endParaRPr lang="en-GB" sz="1600" dirty="0" smtClean="0"/>
          </a:p>
          <a:p>
            <a:r>
              <a:rPr lang="en-GB" sz="1600" i="1" dirty="0" smtClean="0"/>
              <a:t>“All models are wrong and all observations are inaccurate”</a:t>
            </a:r>
            <a:r>
              <a:rPr lang="en-GB" sz="1600" dirty="0" smtClean="0"/>
              <a:t> (a data assimilator)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data assimilation?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569602" y="2318830"/>
            <a:ext cx="1543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start of the system</a:t>
            </a:r>
            <a:endParaRPr lang="en-US" sz="1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1619672" y="1484784"/>
            <a:ext cx="5688632" cy="2304256"/>
            <a:chOff x="4125911" y="3409255"/>
            <a:chExt cx="3168352" cy="1296144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4197919" y="3409255"/>
              <a:ext cx="0" cy="1296144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125911" y="4633391"/>
              <a:ext cx="3168352" cy="0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4211960" y="3789040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time</a:t>
            </a:r>
            <a:endParaRPr lang="en-US" sz="1400" dirty="0"/>
          </a:p>
        </p:txBody>
      </p:sp>
      <p:grpSp>
        <p:nvGrpSpPr>
          <p:cNvPr id="116" name="Group 115"/>
          <p:cNvGrpSpPr/>
          <p:nvPr/>
        </p:nvGrpSpPr>
        <p:grpSpPr>
          <a:xfrm>
            <a:off x="1672047" y="1154042"/>
            <a:ext cx="6284327" cy="2410299"/>
            <a:chOff x="1672047" y="1154042"/>
            <a:chExt cx="6284327" cy="2410299"/>
          </a:xfrm>
        </p:grpSpPr>
        <p:grpSp>
          <p:nvGrpSpPr>
            <p:cNvPr id="46" name="Group 45"/>
            <p:cNvGrpSpPr/>
            <p:nvPr/>
          </p:nvGrpSpPr>
          <p:grpSpPr>
            <a:xfrm>
              <a:off x="6478333" y="2750834"/>
              <a:ext cx="170401" cy="813507"/>
              <a:chOff x="3923928" y="4509120"/>
              <a:chExt cx="576064" cy="1728192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3923928" y="4509120"/>
                <a:ext cx="576064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3923928" y="6237312"/>
                <a:ext cx="576064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4211960" y="4509120"/>
                <a:ext cx="0" cy="1728192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49"/>
              <p:cNvSpPr/>
              <p:nvPr/>
            </p:nvSpPr>
            <p:spPr>
              <a:xfrm>
                <a:off x="4103948" y="5215552"/>
                <a:ext cx="216024" cy="216024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1672047" y="1779568"/>
              <a:ext cx="170401" cy="813507"/>
              <a:chOff x="3923928" y="4509120"/>
              <a:chExt cx="576064" cy="1728192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3923928" y="4509120"/>
                <a:ext cx="576064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923928" y="6237312"/>
                <a:ext cx="576064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211960" y="4509120"/>
                <a:ext cx="0" cy="1728192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4103948" y="5215552"/>
                <a:ext cx="216024" cy="216024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5088537" y="1511156"/>
              <a:ext cx="170401" cy="813507"/>
              <a:chOff x="3923928" y="4509120"/>
              <a:chExt cx="576064" cy="1728192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3923928" y="4509120"/>
                <a:ext cx="576064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3923928" y="6237312"/>
                <a:ext cx="576064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4211960" y="4509120"/>
                <a:ext cx="0" cy="1728192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/>
              <p:cNvSpPr/>
              <p:nvPr/>
            </p:nvSpPr>
            <p:spPr>
              <a:xfrm>
                <a:off x="4103948" y="5215552"/>
                <a:ext cx="216024" cy="216024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3384841" y="2537017"/>
              <a:ext cx="170401" cy="813507"/>
              <a:chOff x="3923928" y="4509120"/>
              <a:chExt cx="576064" cy="1728192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3923928" y="4509120"/>
                <a:ext cx="576064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3923928" y="6237312"/>
                <a:ext cx="576064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4211960" y="4509120"/>
                <a:ext cx="0" cy="1728192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val 59"/>
              <p:cNvSpPr/>
              <p:nvPr/>
            </p:nvSpPr>
            <p:spPr>
              <a:xfrm>
                <a:off x="4103948" y="5215552"/>
                <a:ext cx="216024" cy="216024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6546572" y="1154042"/>
              <a:ext cx="170401" cy="813507"/>
              <a:chOff x="3923928" y="4509120"/>
              <a:chExt cx="576064" cy="1728192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3923928" y="4509120"/>
                <a:ext cx="576064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3923928" y="6237312"/>
                <a:ext cx="576064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4211960" y="4509120"/>
                <a:ext cx="0" cy="1728192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/>
              <p:cNvSpPr/>
              <p:nvPr/>
            </p:nvSpPr>
            <p:spPr>
              <a:xfrm>
                <a:off x="4103948" y="5215552"/>
                <a:ext cx="216024" cy="216024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6632807" y="1364773"/>
              <a:ext cx="13235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rgbClr val="00B050"/>
                  </a:solidFill>
                </a:rPr>
                <a:t>= observation</a:t>
              </a:r>
              <a:endParaRPr lang="en-US" sz="16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759133" y="1928207"/>
            <a:ext cx="6749489" cy="1248156"/>
            <a:chOff x="1759133" y="1928207"/>
            <a:chExt cx="6749489" cy="1248156"/>
          </a:xfrm>
        </p:grpSpPr>
        <p:sp>
          <p:nvSpPr>
            <p:cNvPr id="29" name="Freeform 28"/>
            <p:cNvSpPr/>
            <p:nvPr/>
          </p:nvSpPr>
          <p:spPr>
            <a:xfrm>
              <a:off x="1759133" y="1928207"/>
              <a:ext cx="5405156" cy="1170746"/>
            </a:xfrm>
            <a:custGeom>
              <a:avLst/>
              <a:gdLst>
                <a:gd name="connsiteX0" fmla="*/ 0 w 6223379"/>
                <a:gd name="connsiteY0" fmla="*/ 56865 h 1107743"/>
                <a:gd name="connsiteX1" fmla="*/ 655093 w 6223379"/>
                <a:gd name="connsiteY1" fmla="*/ 166047 h 1107743"/>
                <a:gd name="connsiteX2" fmla="*/ 1255594 w 6223379"/>
                <a:gd name="connsiteY2" fmla="*/ 616424 h 1107743"/>
                <a:gd name="connsiteX3" fmla="*/ 1760561 w 6223379"/>
                <a:gd name="connsiteY3" fmla="*/ 384412 h 1107743"/>
                <a:gd name="connsiteX4" fmla="*/ 3384645 w 6223379"/>
                <a:gd name="connsiteY4" fmla="*/ 2274 h 1107743"/>
                <a:gd name="connsiteX5" fmla="*/ 4722126 w 6223379"/>
                <a:gd name="connsiteY5" fmla="*/ 398059 h 1107743"/>
                <a:gd name="connsiteX6" fmla="*/ 5322627 w 6223379"/>
                <a:gd name="connsiteY6" fmla="*/ 725606 h 1107743"/>
                <a:gd name="connsiteX7" fmla="*/ 6223379 w 6223379"/>
                <a:gd name="connsiteY7" fmla="*/ 1107743 h 1107743"/>
                <a:gd name="connsiteX0" fmla="*/ 0 w 6223379"/>
                <a:gd name="connsiteY0" fmla="*/ 56865 h 1107743"/>
                <a:gd name="connsiteX1" fmla="*/ 655093 w 6223379"/>
                <a:gd name="connsiteY1" fmla="*/ 166047 h 1107743"/>
                <a:gd name="connsiteX2" fmla="*/ 1165963 w 6223379"/>
                <a:gd name="connsiteY2" fmla="*/ 501686 h 1107743"/>
                <a:gd name="connsiteX3" fmla="*/ 1760561 w 6223379"/>
                <a:gd name="connsiteY3" fmla="*/ 384412 h 1107743"/>
                <a:gd name="connsiteX4" fmla="*/ 3384645 w 6223379"/>
                <a:gd name="connsiteY4" fmla="*/ 2274 h 1107743"/>
                <a:gd name="connsiteX5" fmla="*/ 4722126 w 6223379"/>
                <a:gd name="connsiteY5" fmla="*/ 398059 h 1107743"/>
                <a:gd name="connsiteX6" fmla="*/ 5322627 w 6223379"/>
                <a:gd name="connsiteY6" fmla="*/ 725606 h 1107743"/>
                <a:gd name="connsiteX7" fmla="*/ 6223379 w 6223379"/>
                <a:gd name="connsiteY7" fmla="*/ 1107743 h 1107743"/>
                <a:gd name="connsiteX0" fmla="*/ 0 w 6223379"/>
                <a:gd name="connsiteY0" fmla="*/ 119868 h 1170746"/>
                <a:gd name="connsiteX1" fmla="*/ 655093 w 6223379"/>
                <a:gd name="connsiteY1" fmla="*/ 229050 h 1170746"/>
                <a:gd name="connsiteX2" fmla="*/ 1165963 w 6223379"/>
                <a:gd name="connsiteY2" fmla="*/ 564689 h 1170746"/>
                <a:gd name="connsiteX3" fmla="*/ 2326681 w 6223379"/>
                <a:gd name="connsiteY3" fmla="*/ 852721 h 1170746"/>
                <a:gd name="connsiteX4" fmla="*/ 3384645 w 6223379"/>
                <a:gd name="connsiteY4" fmla="*/ 65277 h 1170746"/>
                <a:gd name="connsiteX5" fmla="*/ 4722126 w 6223379"/>
                <a:gd name="connsiteY5" fmla="*/ 461062 h 1170746"/>
                <a:gd name="connsiteX6" fmla="*/ 5322627 w 6223379"/>
                <a:gd name="connsiteY6" fmla="*/ 788609 h 1170746"/>
                <a:gd name="connsiteX7" fmla="*/ 6223379 w 6223379"/>
                <a:gd name="connsiteY7" fmla="*/ 1170746 h 117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23379" h="1170746">
                  <a:moveTo>
                    <a:pt x="0" y="119868"/>
                  </a:moveTo>
                  <a:cubicBezTo>
                    <a:pt x="222913" y="127829"/>
                    <a:pt x="460766" y="154913"/>
                    <a:pt x="655093" y="229050"/>
                  </a:cubicBezTo>
                  <a:cubicBezTo>
                    <a:pt x="849420" y="303187"/>
                    <a:pt x="887365" y="460744"/>
                    <a:pt x="1165963" y="564689"/>
                  </a:cubicBezTo>
                  <a:cubicBezTo>
                    <a:pt x="1444561" y="668634"/>
                    <a:pt x="1956901" y="935956"/>
                    <a:pt x="2326681" y="852721"/>
                  </a:cubicBezTo>
                  <a:cubicBezTo>
                    <a:pt x="2696461" y="769486"/>
                    <a:pt x="2985404" y="130554"/>
                    <a:pt x="3384645" y="65277"/>
                  </a:cubicBezTo>
                  <a:cubicBezTo>
                    <a:pt x="3783886" y="0"/>
                    <a:pt x="4399129" y="340507"/>
                    <a:pt x="4722126" y="461062"/>
                  </a:cubicBezTo>
                  <a:cubicBezTo>
                    <a:pt x="5045123" y="581617"/>
                    <a:pt x="5072418" y="670328"/>
                    <a:pt x="5322627" y="788609"/>
                  </a:cubicBezTo>
                  <a:cubicBezTo>
                    <a:pt x="5572836" y="906890"/>
                    <a:pt x="5898107" y="1038818"/>
                    <a:pt x="6223379" y="1170746"/>
                  </a:cubicBezTo>
                </a:path>
              </a:pathLst>
            </a:cu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32777" y="2622365"/>
              <a:ext cx="97584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err="1" smtClean="0"/>
                <a:t>x</a:t>
              </a:r>
              <a:r>
                <a:rPr lang="en-GB" sz="1600" baseline="-25000" dirty="0" err="1" smtClean="0"/>
                <a:t>true</a:t>
              </a:r>
              <a:r>
                <a:rPr lang="en-GB" sz="1600" dirty="0" smtClean="0"/>
                <a:t>(t)</a:t>
              </a:r>
            </a:p>
            <a:p>
              <a:r>
                <a:rPr lang="en-GB" sz="1400" dirty="0" smtClean="0"/>
                <a:t>(unknown)</a:t>
              </a:r>
              <a:endParaRPr lang="en-US" sz="1400" dirty="0"/>
            </a:p>
          </p:txBody>
        </p:sp>
        <p:sp>
          <p:nvSpPr>
            <p:cNvPr id="75" name="Line 29"/>
            <p:cNvSpPr>
              <a:spLocks noChangeShapeType="1"/>
            </p:cNvSpPr>
            <p:nvPr/>
          </p:nvSpPr>
          <p:spPr bwMode="auto">
            <a:xfrm flipH="1">
              <a:off x="7009823" y="2838734"/>
              <a:ext cx="523741" cy="135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746913" y="1569507"/>
            <a:ext cx="1924334" cy="1324108"/>
            <a:chOff x="1746913" y="764275"/>
            <a:chExt cx="1924334" cy="1324108"/>
          </a:xfrm>
        </p:grpSpPr>
        <p:sp>
          <p:nvSpPr>
            <p:cNvPr id="69" name="Freeform 68"/>
            <p:cNvSpPr/>
            <p:nvPr/>
          </p:nvSpPr>
          <p:spPr>
            <a:xfrm>
              <a:off x="1746913" y="1042769"/>
              <a:ext cx="1862919" cy="745368"/>
            </a:xfrm>
            <a:custGeom>
              <a:avLst/>
              <a:gdLst>
                <a:gd name="connsiteX0" fmla="*/ 0 w 1719618"/>
                <a:gd name="connsiteY0" fmla="*/ 29571 h 698311"/>
                <a:gd name="connsiteX1" fmla="*/ 545911 w 1719618"/>
                <a:gd name="connsiteY1" fmla="*/ 56866 h 698311"/>
                <a:gd name="connsiteX2" fmla="*/ 982639 w 1719618"/>
                <a:gd name="connsiteY2" fmla="*/ 370765 h 698311"/>
                <a:gd name="connsiteX3" fmla="*/ 1719618 w 1719618"/>
                <a:gd name="connsiteY3" fmla="*/ 698311 h 698311"/>
                <a:gd name="connsiteX4" fmla="*/ 1719618 w 1719618"/>
                <a:gd name="connsiteY4" fmla="*/ 698311 h 698311"/>
                <a:gd name="connsiteX0" fmla="*/ 0 w 1862919"/>
                <a:gd name="connsiteY0" fmla="*/ 29571 h 757451"/>
                <a:gd name="connsiteX1" fmla="*/ 545911 w 1862919"/>
                <a:gd name="connsiteY1" fmla="*/ 56866 h 757451"/>
                <a:gd name="connsiteX2" fmla="*/ 982639 w 1862919"/>
                <a:gd name="connsiteY2" fmla="*/ 370765 h 757451"/>
                <a:gd name="connsiteX3" fmla="*/ 1719618 w 1862919"/>
                <a:gd name="connsiteY3" fmla="*/ 698311 h 757451"/>
                <a:gd name="connsiteX4" fmla="*/ 1842447 w 1862919"/>
                <a:gd name="connsiteY4" fmla="*/ 725607 h 757451"/>
                <a:gd name="connsiteX0" fmla="*/ 0 w 1862919"/>
                <a:gd name="connsiteY0" fmla="*/ 17488 h 745368"/>
                <a:gd name="connsiteX1" fmla="*/ 109183 w 1862919"/>
                <a:gd name="connsiteY1" fmla="*/ 89982 h 745368"/>
                <a:gd name="connsiteX2" fmla="*/ 545911 w 1862919"/>
                <a:gd name="connsiteY2" fmla="*/ 44783 h 745368"/>
                <a:gd name="connsiteX3" fmla="*/ 982639 w 1862919"/>
                <a:gd name="connsiteY3" fmla="*/ 358682 h 745368"/>
                <a:gd name="connsiteX4" fmla="*/ 1719618 w 1862919"/>
                <a:gd name="connsiteY4" fmla="*/ 686228 h 745368"/>
                <a:gd name="connsiteX5" fmla="*/ 1842447 w 1862919"/>
                <a:gd name="connsiteY5" fmla="*/ 713524 h 74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919" h="745368">
                  <a:moveTo>
                    <a:pt x="0" y="17488"/>
                  </a:moveTo>
                  <a:cubicBezTo>
                    <a:pt x="2275" y="18197"/>
                    <a:pt x="18198" y="85433"/>
                    <a:pt x="109183" y="89982"/>
                  </a:cubicBezTo>
                  <a:cubicBezTo>
                    <a:pt x="200168" y="94531"/>
                    <a:pt x="400335" y="0"/>
                    <a:pt x="545911" y="44783"/>
                  </a:cubicBezTo>
                  <a:cubicBezTo>
                    <a:pt x="691487" y="89566"/>
                    <a:pt x="787021" y="251775"/>
                    <a:pt x="982639" y="358682"/>
                  </a:cubicBezTo>
                  <a:cubicBezTo>
                    <a:pt x="1178257" y="465590"/>
                    <a:pt x="1576317" y="627088"/>
                    <a:pt x="1719618" y="686228"/>
                  </a:cubicBezTo>
                  <a:cubicBezTo>
                    <a:pt x="1862919" y="745368"/>
                    <a:pt x="1801504" y="704425"/>
                    <a:pt x="1842447" y="713524"/>
                  </a:cubicBezTo>
                </a:path>
              </a:pathLst>
            </a:cu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45"/>
            <p:cNvGrpSpPr/>
            <p:nvPr/>
          </p:nvGrpSpPr>
          <p:grpSpPr>
            <a:xfrm>
              <a:off x="3450748" y="1446666"/>
              <a:ext cx="220499" cy="641717"/>
              <a:chOff x="3923928" y="4509120"/>
              <a:chExt cx="576064" cy="1728192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3923928" y="4509120"/>
                <a:ext cx="576064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3923928" y="6237312"/>
                <a:ext cx="576064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4211960" y="4509120"/>
                <a:ext cx="0" cy="1728192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73"/>
              <p:cNvSpPr/>
              <p:nvPr/>
            </p:nvSpPr>
            <p:spPr>
              <a:xfrm>
                <a:off x="4103948" y="5215552"/>
                <a:ext cx="216024" cy="216024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Line 29"/>
            <p:cNvSpPr>
              <a:spLocks noChangeShapeType="1"/>
            </p:cNvSpPr>
            <p:nvPr/>
          </p:nvSpPr>
          <p:spPr bwMode="auto">
            <a:xfrm>
              <a:off x="3234518" y="1183086"/>
              <a:ext cx="245661" cy="450376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826574" y="764275"/>
              <a:ext cx="577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err="1" smtClean="0">
                  <a:solidFill>
                    <a:srgbClr val="0070C0"/>
                  </a:solidFill>
                </a:rPr>
                <a:t>x</a:t>
              </a:r>
              <a:r>
                <a:rPr lang="en-GB" sz="1600" baseline="-25000" dirty="0" err="1" smtClean="0">
                  <a:solidFill>
                    <a:srgbClr val="0070C0"/>
                  </a:solidFill>
                </a:rPr>
                <a:t>f</a:t>
              </a:r>
              <a:r>
                <a:rPr lang="en-GB" sz="1600" dirty="0" smtClean="0">
                  <a:solidFill>
                    <a:srgbClr val="0070C0"/>
                  </a:solidFill>
                </a:rPr>
                <a:t>(t</a:t>
              </a:r>
              <a:r>
                <a:rPr lang="en-GB" sz="1600" baseline="-25000" dirty="0" smtClean="0">
                  <a:solidFill>
                    <a:srgbClr val="0070C0"/>
                  </a:solidFill>
                </a:rPr>
                <a:t>1</a:t>
              </a:r>
              <a:r>
                <a:rPr lang="en-GB" sz="1600" dirty="0" smtClean="0">
                  <a:solidFill>
                    <a:srgbClr val="0070C0"/>
                  </a:solidFill>
                </a:rPr>
                <a:t>)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3528045" y="1359992"/>
            <a:ext cx="1006261" cy="1462417"/>
            <a:chOff x="3568989" y="1359991"/>
            <a:chExt cx="1006261" cy="1462417"/>
          </a:xfrm>
        </p:grpSpPr>
        <p:grpSp>
          <p:nvGrpSpPr>
            <p:cNvPr id="92" name="Group 91"/>
            <p:cNvGrpSpPr/>
            <p:nvPr/>
          </p:nvGrpSpPr>
          <p:grpSpPr>
            <a:xfrm>
              <a:off x="3568989" y="2588931"/>
              <a:ext cx="204519" cy="233477"/>
              <a:chOff x="4469741" y="3312262"/>
              <a:chExt cx="204519" cy="233477"/>
            </a:xfrm>
            <a:solidFill>
              <a:srgbClr val="FF0000"/>
            </a:solidFill>
          </p:grpSpPr>
          <p:grpSp>
            <p:nvGrpSpPr>
              <p:cNvPr id="93" name="Group 28"/>
              <p:cNvGrpSpPr/>
              <p:nvPr/>
            </p:nvGrpSpPr>
            <p:grpSpPr>
              <a:xfrm>
                <a:off x="4469741" y="3312262"/>
                <a:ext cx="204519" cy="233477"/>
                <a:chOff x="3384841" y="2659849"/>
                <a:chExt cx="184048" cy="335835"/>
              </a:xfrm>
              <a:grpFill/>
            </p:grpSpPr>
            <p:cxnSp>
              <p:nvCxnSpPr>
                <p:cNvPr id="95" name="Straight Connector 94"/>
                <p:cNvCxnSpPr/>
                <p:nvPr/>
              </p:nvCxnSpPr>
              <p:spPr>
                <a:xfrm>
                  <a:off x="3384841" y="2659849"/>
                  <a:ext cx="184048" cy="0"/>
                </a:xfrm>
                <a:prstGeom prst="line">
                  <a:avLst/>
                </a:prstGeom>
                <a:grp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3384841" y="2995684"/>
                  <a:ext cx="184048" cy="0"/>
                </a:xfrm>
                <a:prstGeom prst="line">
                  <a:avLst/>
                </a:prstGeom>
                <a:grp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3476865" y="2659849"/>
                  <a:ext cx="0" cy="335835"/>
                </a:xfrm>
                <a:prstGeom prst="line">
                  <a:avLst/>
                </a:prstGeom>
                <a:grp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4" name="Oval 93"/>
              <p:cNvSpPr/>
              <p:nvPr/>
            </p:nvSpPr>
            <p:spPr>
              <a:xfrm>
                <a:off x="4537491" y="3408011"/>
                <a:ext cx="69018" cy="41979"/>
              </a:xfrm>
              <a:prstGeom prst="ellipse">
                <a:avLst/>
              </a:prstGeom>
              <a:grp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3977522" y="1359991"/>
              <a:ext cx="5977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err="1" smtClean="0">
                  <a:solidFill>
                    <a:srgbClr val="FF0000"/>
                  </a:solidFill>
                </a:rPr>
                <a:t>x</a:t>
              </a:r>
              <a:r>
                <a:rPr lang="en-GB" sz="1600" baseline="-25000" dirty="0" err="1" smtClean="0">
                  <a:solidFill>
                    <a:srgbClr val="FF0000"/>
                  </a:solidFill>
                </a:rPr>
                <a:t>a</a:t>
              </a:r>
              <a:r>
                <a:rPr lang="en-GB" sz="1600" dirty="0" smtClean="0">
                  <a:solidFill>
                    <a:srgbClr val="FF0000"/>
                  </a:solidFill>
                </a:rPr>
                <a:t>(t</a:t>
              </a:r>
              <a:r>
                <a:rPr lang="en-GB" sz="16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GB" sz="1600" dirty="0" smtClean="0">
                  <a:solidFill>
                    <a:srgbClr val="FF0000"/>
                  </a:solidFill>
                </a:rPr>
                <a:t>)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99" name="Line 29"/>
            <p:cNvSpPr>
              <a:spLocks noChangeShapeType="1"/>
            </p:cNvSpPr>
            <p:nvPr/>
          </p:nvSpPr>
          <p:spPr bwMode="auto">
            <a:xfrm flipH="1">
              <a:off x="3753132" y="1692322"/>
              <a:ext cx="450377" cy="87345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3635530" y="2060834"/>
            <a:ext cx="1837253" cy="1027504"/>
            <a:chOff x="3307984" y="4544726"/>
            <a:chExt cx="1837253" cy="1027504"/>
          </a:xfrm>
        </p:grpSpPr>
        <p:sp>
          <p:nvSpPr>
            <p:cNvPr id="80" name="Freeform 79"/>
            <p:cNvSpPr/>
            <p:nvPr/>
          </p:nvSpPr>
          <p:spPr>
            <a:xfrm>
              <a:off x="3307984" y="4653886"/>
              <a:ext cx="1728040" cy="555862"/>
            </a:xfrm>
            <a:custGeom>
              <a:avLst/>
              <a:gdLst>
                <a:gd name="connsiteX0" fmla="*/ 0 w 1787857"/>
                <a:gd name="connsiteY0" fmla="*/ 598226 h 598226"/>
                <a:gd name="connsiteX1" fmla="*/ 532263 w 1787857"/>
                <a:gd name="connsiteY1" fmla="*/ 461749 h 598226"/>
                <a:gd name="connsiteX2" fmla="*/ 928048 w 1787857"/>
                <a:gd name="connsiteY2" fmla="*/ 134203 h 598226"/>
                <a:gd name="connsiteX3" fmla="*/ 1255594 w 1787857"/>
                <a:gd name="connsiteY3" fmla="*/ 11373 h 598226"/>
                <a:gd name="connsiteX4" fmla="*/ 1610436 w 1787857"/>
                <a:gd name="connsiteY4" fmla="*/ 65964 h 598226"/>
                <a:gd name="connsiteX5" fmla="*/ 1787857 w 1787857"/>
                <a:gd name="connsiteY5" fmla="*/ 188794 h 598226"/>
                <a:gd name="connsiteX0" fmla="*/ 0 w 1787857"/>
                <a:gd name="connsiteY0" fmla="*/ 607325 h 607325"/>
                <a:gd name="connsiteX1" fmla="*/ 532263 w 1787857"/>
                <a:gd name="connsiteY1" fmla="*/ 470848 h 607325"/>
                <a:gd name="connsiteX2" fmla="*/ 887104 w 1787857"/>
                <a:gd name="connsiteY2" fmla="*/ 75063 h 607325"/>
                <a:gd name="connsiteX3" fmla="*/ 1255594 w 1787857"/>
                <a:gd name="connsiteY3" fmla="*/ 20472 h 607325"/>
                <a:gd name="connsiteX4" fmla="*/ 1610436 w 1787857"/>
                <a:gd name="connsiteY4" fmla="*/ 75063 h 607325"/>
                <a:gd name="connsiteX5" fmla="*/ 1787857 w 1787857"/>
                <a:gd name="connsiteY5" fmla="*/ 197893 h 607325"/>
                <a:gd name="connsiteX0" fmla="*/ 0 w 1787857"/>
                <a:gd name="connsiteY0" fmla="*/ 627796 h 627796"/>
                <a:gd name="connsiteX1" fmla="*/ 532263 w 1787857"/>
                <a:gd name="connsiteY1" fmla="*/ 491319 h 627796"/>
                <a:gd name="connsiteX2" fmla="*/ 887104 w 1787857"/>
                <a:gd name="connsiteY2" fmla="*/ 95534 h 627796"/>
                <a:gd name="connsiteX3" fmla="*/ 1269242 w 1787857"/>
                <a:gd name="connsiteY3" fmla="*/ 0 h 627796"/>
                <a:gd name="connsiteX4" fmla="*/ 1610436 w 1787857"/>
                <a:gd name="connsiteY4" fmla="*/ 95534 h 627796"/>
                <a:gd name="connsiteX5" fmla="*/ 1787857 w 1787857"/>
                <a:gd name="connsiteY5" fmla="*/ 218364 h 627796"/>
                <a:gd name="connsiteX0" fmla="*/ 0 w 1787857"/>
                <a:gd name="connsiteY0" fmla="*/ 627796 h 627796"/>
                <a:gd name="connsiteX1" fmla="*/ 504968 w 1787857"/>
                <a:gd name="connsiteY1" fmla="*/ 436728 h 627796"/>
                <a:gd name="connsiteX2" fmla="*/ 887104 w 1787857"/>
                <a:gd name="connsiteY2" fmla="*/ 95534 h 627796"/>
                <a:gd name="connsiteX3" fmla="*/ 1269242 w 1787857"/>
                <a:gd name="connsiteY3" fmla="*/ 0 h 627796"/>
                <a:gd name="connsiteX4" fmla="*/ 1610436 w 1787857"/>
                <a:gd name="connsiteY4" fmla="*/ 95534 h 627796"/>
                <a:gd name="connsiteX5" fmla="*/ 1787857 w 1787857"/>
                <a:gd name="connsiteY5" fmla="*/ 218364 h 627796"/>
                <a:gd name="connsiteX0" fmla="*/ 0 w 1787857"/>
                <a:gd name="connsiteY0" fmla="*/ 630071 h 630071"/>
                <a:gd name="connsiteX1" fmla="*/ 504968 w 1787857"/>
                <a:gd name="connsiteY1" fmla="*/ 439003 h 630071"/>
                <a:gd name="connsiteX2" fmla="*/ 887104 w 1787857"/>
                <a:gd name="connsiteY2" fmla="*/ 97809 h 630071"/>
                <a:gd name="connsiteX3" fmla="*/ 1269242 w 1787857"/>
                <a:gd name="connsiteY3" fmla="*/ 2275 h 630071"/>
                <a:gd name="connsiteX4" fmla="*/ 1501254 w 1787857"/>
                <a:gd name="connsiteY4" fmla="*/ 84161 h 630071"/>
                <a:gd name="connsiteX5" fmla="*/ 1787857 w 1787857"/>
                <a:gd name="connsiteY5" fmla="*/ 220639 h 630071"/>
                <a:gd name="connsiteX0" fmla="*/ 0 w 1787857"/>
                <a:gd name="connsiteY0" fmla="*/ 643718 h 643718"/>
                <a:gd name="connsiteX1" fmla="*/ 504968 w 1787857"/>
                <a:gd name="connsiteY1" fmla="*/ 452650 h 643718"/>
                <a:gd name="connsiteX2" fmla="*/ 887104 w 1787857"/>
                <a:gd name="connsiteY2" fmla="*/ 111456 h 643718"/>
                <a:gd name="connsiteX3" fmla="*/ 1214651 w 1787857"/>
                <a:gd name="connsiteY3" fmla="*/ 2275 h 643718"/>
                <a:gd name="connsiteX4" fmla="*/ 1501254 w 1787857"/>
                <a:gd name="connsiteY4" fmla="*/ 97808 h 643718"/>
                <a:gd name="connsiteX5" fmla="*/ 1787857 w 1787857"/>
                <a:gd name="connsiteY5" fmla="*/ 234286 h 643718"/>
                <a:gd name="connsiteX0" fmla="*/ 0 w 1501254"/>
                <a:gd name="connsiteY0" fmla="*/ 643718 h 643718"/>
                <a:gd name="connsiteX1" fmla="*/ 504968 w 1501254"/>
                <a:gd name="connsiteY1" fmla="*/ 452650 h 643718"/>
                <a:gd name="connsiteX2" fmla="*/ 887104 w 1501254"/>
                <a:gd name="connsiteY2" fmla="*/ 111456 h 643718"/>
                <a:gd name="connsiteX3" fmla="*/ 1214651 w 1501254"/>
                <a:gd name="connsiteY3" fmla="*/ 2275 h 643718"/>
                <a:gd name="connsiteX4" fmla="*/ 1501254 w 1501254"/>
                <a:gd name="connsiteY4" fmla="*/ 97808 h 643718"/>
                <a:gd name="connsiteX0" fmla="*/ 0 w 1624084"/>
                <a:gd name="connsiteY0" fmla="*/ 650541 h 650541"/>
                <a:gd name="connsiteX1" fmla="*/ 504968 w 1624084"/>
                <a:gd name="connsiteY1" fmla="*/ 459473 h 650541"/>
                <a:gd name="connsiteX2" fmla="*/ 887104 w 1624084"/>
                <a:gd name="connsiteY2" fmla="*/ 118279 h 650541"/>
                <a:gd name="connsiteX3" fmla="*/ 1214651 w 1624084"/>
                <a:gd name="connsiteY3" fmla="*/ 9098 h 650541"/>
                <a:gd name="connsiteX4" fmla="*/ 1624084 w 1624084"/>
                <a:gd name="connsiteY4" fmla="*/ 172869 h 650541"/>
                <a:gd name="connsiteX0" fmla="*/ 0 w 1760561"/>
                <a:gd name="connsiteY0" fmla="*/ 661915 h 661915"/>
                <a:gd name="connsiteX1" fmla="*/ 504968 w 1760561"/>
                <a:gd name="connsiteY1" fmla="*/ 470847 h 661915"/>
                <a:gd name="connsiteX2" fmla="*/ 887104 w 1760561"/>
                <a:gd name="connsiteY2" fmla="*/ 129653 h 661915"/>
                <a:gd name="connsiteX3" fmla="*/ 1214651 w 1760561"/>
                <a:gd name="connsiteY3" fmla="*/ 20472 h 661915"/>
                <a:gd name="connsiteX4" fmla="*/ 1760561 w 1760561"/>
                <a:gd name="connsiteY4" fmla="*/ 252482 h 661915"/>
                <a:gd name="connsiteX0" fmla="*/ 0 w 1733266"/>
                <a:gd name="connsiteY0" fmla="*/ 661914 h 661914"/>
                <a:gd name="connsiteX1" fmla="*/ 504968 w 1733266"/>
                <a:gd name="connsiteY1" fmla="*/ 470846 h 661914"/>
                <a:gd name="connsiteX2" fmla="*/ 887104 w 1733266"/>
                <a:gd name="connsiteY2" fmla="*/ 129652 h 661914"/>
                <a:gd name="connsiteX3" fmla="*/ 1214651 w 1733266"/>
                <a:gd name="connsiteY3" fmla="*/ 20471 h 661914"/>
                <a:gd name="connsiteX4" fmla="*/ 1733266 w 1733266"/>
                <a:gd name="connsiteY4" fmla="*/ 252481 h 661914"/>
                <a:gd name="connsiteX0" fmla="*/ 0 w 1692322"/>
                <a:gd name="connsiteY0" fmla="*/ 655090 h 655090"/>
                <a:gd name="connsiteX1" fmla="*/ 504968 w 1692322"/>
                <a:gd name="connsiteY1" fmla="*/ 464022 h 655090"/>
                <a:gd name="connsiteX2" fmla="*/ 887104 w 1692322"/>
                <a:gd name="connsiteY2" fmla="*/ 122828 h 655090"/>
                <a:gd name="connsiteX3" fmla="*/ 1214651 w 1692322"/>
                <a:gd name="connsiteY3" fmla="*/ 13647 h 655090"/>
                <a:gd name="connsiteX4" fmla="*/ 1692322 w 1692322"/>
                <a:gd name="connsiteY4" fmla="*/ 204713 h 655090"/>
                <a:gd name="connsiteX0" fmla="*/ 29570 w 1721892"/>
                <a:gd name="connsiteY0" fmla="*/ 655090 h 655090"/>
                <a:gd name="connsiteX1" fmla="*/ 84161 w 1721892"/>
                <a:gd name="connsiteY1" fmla="*/ 518615 h 655090"/>
                <a:gd name="connsiteX2" fmla="*/ 534538 w 1721892"/>
                <a:gd name="connsiteY2" fmla="*/ 464022 h 655090"/>
                <a:gd name="connsiteX3" fmla="*/ 916674 w 1721892"/>
                <a:gd name="connsiteY3" fmla="*/ 122828 h 655090"/>
                <a:gd name="connsiteX4" fmla="*/ 1244221 w 1721892"/>
                <a:gd name="connsiteY4" fmla="*/ 13647 h 655090"/>
                <a:gd name="connsiteX5" fmla="*/ 1721892 w 1721892"/>
                <a:gd name="connsiteY5" fmla="*/ 204713 h 655090"/>
                <a:gd name="connsiteX0" fmla="*/ 0 w 1692322"/>
                <a:gd name="connsiteY0" fmla="*/ 655090 h 726921"/>
                <a:gd name="connsiteX1" fmla="*/ 562615 w 1692322"/>
                <a:gd name="connsiteY1" fmla="*/ 704175 h 726921"/>
                <a:gd name="connsiteX2" fmla="*/ 54591 w 1692322"/>
                <a:gd name="connsiteY2" fmla="*/ 518615 h 726921"/>
                <a:gd name="connsiteX3" fmla="*/ 504968 w 1692322"/>
                <a:gd name="connsiteY3" fmla="*/ 464022 h 726921"/>
                <a:gd name="connsiteX4" fmla="*/ 887104 w 1692322"/>
                <a:gd name="connsiteY4" fmla="*/ 122828 h 726921"/>
                <a:gd name="connsiteX5" fmla="*/ 1214651 w 1692322"/>
                <a:gd name="connsiteY5" fmla="*/ 13647 h 726921"/>
                <a:gd name="connsiteX6" fmla="*/ 1692322 w 1692322"/>
                <a:gd name="connsiteY6" fmla="*/ 204713 h 726921"/>
                <a:gd name="connsiteX0" fmla="*/ 0 w 1728040"/>
                <a:gd name="connsiteY0" fmla="*/ 533646 h 706680"/>
                <a:gd name="connsiteX1" fmla="*/ 598333 w 1728040"/>
                <a:gd name="connsiteY1" fmla="*/ 704175 h 706680"/>
                <a:gd name="connsiteX2" fmla="*/ 90309 w 1728040"/>
                <a:gd name="connsiteY2" fmla="*/ 518615 h 706680"/>
                <a:gd name="connsiteX3" fmla="*/ 540686 w 1728040"/>
                <a:gd name="connsiteY3" fmla="*/ 464022 h 706680"/>
                <a:gd name="connsiteX4" fmla="*/ 922822 w 1728040"/>
                <a:gd name="connsiteY4" fmla="*/ 122828 h 706680"/>
                <a:gd name="connsiteX5" fmla="*/ 1250369 w 1728040"/>
                <a:gd name="connsiteY5" fmla="*/ 13647 h 706680"/>
                <a:gd name="connsiteX6" fmla="*/ 1728040 w 1728040"/>
                <a:gd name="connsiteY6" fmla="*/ 204713 h 706680"/>
                <a:gd name="connsiteX0" fmla="*/ 0 w 1728040"/>
                <a:gd name="connsiteY0" fmla="*/ 533646 h 706680"/>
                <a:gd name="connsiteX1" fmla="*/ 598333 w 1728040"/>
                <a:gd name="connsiteY1" fmla="*/ 704175 h 706680"/>
                <a:gd name="connsiteX2" fmla="*/ 373678 w 1728040"/>
                <a:gd name="connsiteY2" fmla="*/ 518615 h 706680"/>
                <a:gd name="connsiteX3" fmla="*/ 540686 w 1728040"/>
                <a:gd name="connsiteY3" fmla="*/ 464022 h 706680"/>
                <a:gd name="connsiteX4" fmla="*/ 922822 w 1728040"/>
                <a:gd name="connsiteY4" fmla="*/ 122828 h 706680"/>
                <a:gd name="connsiteX5" fmla="*/ 1250369 w 1728040"/>
                <a:gd name="connsiteY5" fmla="*/ 13647 h 706680"/>
                <a:gd name="connsiteX6" fmla="*/ 1728040 w 1728040"/>
                <a:gd name="connsiteY6" fmla="*/ 204713 h 706680"/>
                <a:gd name="connsiteX0" fmla="*/ 0 w 1728040"/>
                <a:gd name="connsiteY0" fmla="*/ 533646 h 547136"/>
                <a:gd name="connsiteX1" fmla="*/ 217333 w 1728040"/>
                <a:gd name="connsiteY1" fmla="*/ 544631 h 547136"/>
                <a:gd name="connsiteX2" fmla="*/ 373678 w 1728040"/>
                <a:gd name="connsiteY2" fmla="*/ 518615 h 547136"/>
                <a:gd name="connsiteX3" fmla="*/ 540686 w 1728040"/>
                <a:gd name="connsiteY3" fmla="*/ 464022 h 547136"/>
                <a:gd name="connsiteX4" fmla="*/ 922822 w 1728040"/>
                <a:gd name="connsiteY4" fmla="*/ 122828 h 547136"/>
                <a:gd name="connsiteX5" fmla="*/ 1250369 w 1728040"/>
                <a:gd name="connsiteY5" fmla="*/ 13647 h 547136"/>
                <a:gd name="connsiteX6" fmla="*/ 1728040 w 1728040"/>
                <a:gd name="connsiteY6" fmla="*/ 204713 h 547136"/>
                <a:gd name="connsiteX0" fmla="*/ 0 w 1728040"/>
                <a:gd name="connsiteY0" fmla="*/ 533646 h 555862"/>
                <a:gd name="connsiteX1" fmla="*/ 217333 w 1728040"/>
                <a:gd name="connsiteY1" fmla="*/ 544631 h 555862"/>
                <a:gd name="connsiteX2" fmla="*/ 378441 w 1728040"/>
                <a:gd name="connsiteY2" fmla="*/ 542427 h 555862"/>
                <a:gd name="connsiteX3" fmla="*/ 540686 w 1728040"/>
                <a:gd name="connsiteY3" fmla="*/ 464022 h 555862"/>
                <a:gd name="connsiteX4" fmla="*/ 922822 w 1728040"/>
                <a:gd name="connsiteY4" fmla="*/ 122828 h 555862"/>
                <a:gd name="connsiteX5" fmla="*/ 1250369 w 1728040"/>
                <a:gd name="connsiteY5" fmla="*/ 13647 h 555862"/>
                <a:gd name="connsiteX6" fmla="*/ 1728040 w 1728040"/>
                <a:gd name="connsiteY6" fmla="*/ 204713 h 555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8040" h="555862">
                  <a:moveTo>
                    <a:pt x="0" y="533646"/>
                  </a:moveTo>
                  <a:cubicBezTo>
                    <a:pt x="503" y="532699"/>
                    <a:pt x="154260" y="543168"/>
                    <a:pt x="217333" y="544631"/>
                  </a:cubicBezTo>
                  <a:cubicBezTo>
                    <a:pt x="280407" y="546095"/>
                    <a:pt x="324549" y="555862"/>
                    <a:pt x="378441" y="542427"/>
                  </a:cubicBezTo>
                  <a:cubicBezTo>
                    <a:pt x="432333" y="528992"/>
                    <a:pt x="449956" y="533955"/>
                    <a:pt x="540686" y="464022"/>
                  </a:cubicBezTo>
                  <a:cubicBezTo>
                    <a:pt x="631416" y="394089"/>
                    <a:pt x="804542" y="197891"/>
                    <a:pt x="922822" y="122828"/>
                  </a:cubicBezTo>
                  <a:cubicBezTo>
                    <a:pt x="1041103" y="47766"/>
                    <a:pt x="1116166" y="0"/>
                    <a:pt x="1250369" y="13647"/>
                  </a:cubicBezTo>
                  <a:cubicBezTo>
                    <a:pt x="1384572" y="27294"/>
                    <a:pt x="1632506" y="166045"/>
                    <a:pt x="1728040" y="204713"/>
                  </a:cubicBezTo>
                </a:path>
              </a:pathLst>
            </a:custGeom>
            <a:ln w="25400">
              <a:gradFill flip="none" rotWithShape="1">
                <a:gsLst>
                  <a:gs pos="0">
                    <a:srgbClr val="FF0000"/>
                  </a:gs>
                  <a:gs pos="100000">
                    <a:srgbClr val="0070C0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Line 29"/>
            <p:cNvSpPr>
              <a:spLocks noChangeShapeType="1"/>
            </p:cNvSpPr>
            <p:nvPr/>
          </p:nvSpPr>
          <p:spPr bwMode="auto">
            <a:xfrm flipV="1">
              <a:off x="4612944" y="4981431"/>
              <a:ext cx="313898" cy="300251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193626" y="5233676"/>
              <a:ext cx="577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err="1" smtClean="0">
                  <a:solidFill>
                    <a:srgbClr val="0070C0"/>
                  </a:solidFill>
                </a:rPr>
                <a:t>x</a:t>
              </a:r>
              <a:r>
                <a:rPr lang="en-GB" sz="1600" baseline="-25000" dirty="0" err="1" smtClean="0">
                  <a:solidFill>
                    <a:srgbClr val="0070C0"/>
                  </a:solidFill>
                </a:rPr>
                <a:t>f</a:t>
              </a:r>
              <a:r>
                <a:rPr lang="en-GB" sz="1600" dirty="0" smtClean="0">
                  <a:solidFill>
                    <a:srgbClr val="0070C0"/>
                  </a:solidFill>
                </a:rPr>
                <a:t>(t</a:t>
              </a:r>
              <a:r>
                <a:rPr lang="en-GB" sz="1600" baseline="-25000" dirty="0" smtClean="0">
                  <a:solidFill>
                    <a:srgbClr val="0070C0"/>
                  </a:solidFill>
                </a:rPr>
                <a:t>2</a:t>
              </a:r>
              <a:r>
                <a:rPr lang="en-GB" sz="1600" dirty="0" smtClean="0">
                  <a:solidFill>
                    <a:srgbClr val="0070C0"/>
                  </a:solidFill>
                </a:rPr>
                <a:t>)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  <p:grpSp>
          <p:nvGrpSpPr>
            <p:cNvPr id="103" name="Group 45"/>
            <p:cNvGrpSpPr/>
            <p:nvPr/>
          </p:nvGrpSpPr>
          <p:grpSpPr>
            <a:xfrm>
              <a:off x="4924738" y="4544726"/>
              <a:ext cx="220499" cy="641717"/>
              <a:chOff x="3923928" y="4509120"/>
              <a:chExt cx="576064" cy="1728192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>
                <a:off x="3923928" y="4509120"/>
                <a:ext cx="576064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3923928" y="6237312"/>
                <a:ext cx="576064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4211960" y="4509120"/>
                <a:ext cx="0" cy="1728192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Oval 106"/>
              <p:cNvSpPr/>
              <p:nvPr/>
            </p:nvSpPr>
            <p:spPr>
              <a:xfrm>
                <a:off x="4103948" y="5215552"/>
                <a:ext cx="216024" cy="216024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0" name="Group 119"/>
          <p:cNvGrpSpPr/>
          <p:nvPr/>
        </p:nvGrpSpPr>
        <p:grpSpPr>
          <a:xfrm>
            <a:off x="5359149" y="1334960"/>
            <a:ext cx="856136" cy="1066633"/>
            <a:chOff x="5359149" y="1334960"/>
            <a:chExt cx="856136" cy="1066633"/>
          </a:xfrm>
        </p:grpSpPr>
        <p:grpSp>
          <p:nvGrpSpPr>
            <p:cNvPr id="109" name="Group 91"/>
            <p:cNvGrpSpPr/>
            <p:nvPr/>
          </p:nvGrpSpPr>
          <p:grpSpPr>
            <a:xfrm>
              <a:off x="5359149" y="2168116"/>
              <a:ext cx="204519" cy="233477"/>
              <a:chOff x="4469741" y="3312262"/>
              <a:chExt cx="204519" cy="233477"/>
            </a:xfrm>
            <a:solidFill>
              <a:srgbClr val="FF0000"/>
            </a:solidFill>
          </p:grpSpPr>
          <p:grpSp>
            <p:nvGrpSpPr>
              <p:cNvPr id="110" name="Group 28"/>
              <p:cNvGrpSpPr/>
              <p:nvPr/>
            </p:nvGrpSpPr>
            <p:grpSpPr>
              <a:xfrm>
                <a:off x="4469741" y="3312262"/>
                <a:ext cx="204519" cy="233477"/>
                <a:chOff x="3384841" y="2659849"/>
                <a:chExt cx="184048" cy="335835"/>
              </a:xfrm>
              <a:grpFill/>
            </p:grpSpPr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3384841" y="2659849"/>
                  <a:ext cx="184048" cy="0"/>
                </a:xfrm>
                <a:prstGeom prst="line">
                  <a:avLst/>
                </a:prstGeom>
                <a:grp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3384841" y="2995684"/>
                  <a:ext cx="184048" cy="0"/>
                </a:xfrm>
                <a:prstGeom prst="line">
                  <a:avLst/>
                </a:prstGeom>
                <a:grp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3476865" y="2659849"/>
                  <a:ext cx="0" cy="335835"/>
                </a:xfrm>
                <a:prstGeom prst="line">
                  <a:avLst/>
                </a:prstGeom>
                <a:grp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1" name="Oval 110"/>
              <p:cNvSpPr/>
              <p:nvPr/>
            </p:nvSpPr>
            <p:spPr>
              <a:xfrm>
                <a:off x="4537491" y="3408011"/>
                <a:ext cx="69018" cy="41979"/>
              </a:xfrm>
              <a:prstGeom prst="ellipse">
                <a:avLst/>
              </a:prstGeom>
              <a:grp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5617557" y="1334960"/>
              <a:ext cx="5977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err="1" smtClean="0">
                  <a:solidFill>
                    <a:srgbClr val="FF0000"/>
                  </a:solidFill>
                </a:rPr>
                <a:t>x</a:t>
              </a:r>
              <a:r>
                <a:rPr lang="en-GB" sz="1600" baseline="-25000" dirty="0" err="1" smtClean="0">
                  <a:solidFill>
                    <a:srgbClr val="FF0000"/>
                  </a:solidFill>
                </a:rPr>
                <a:t>a</a:t>
              </a:r>
              <a:r>
                <a:rPr lang="en-GB" sz="1600" dirty="0" smtClean="0">
                  <a:solidFill>
                    <a:srgbClr val="FF0000"/>
                  </a:solidFill>
                </a:rPr>
                <a:t>(t</a:t>
              </a:r>
              <a:r>
                <a:rPr lang="en-GB" sz="1600" baseline="-25000" dirty="0" smtClean="0">
                  <a:solidFill>
                    <a:srgbClr val="FF0000"/>
                  </a:solidFill>
                </a:rPr>
                <a:t>2</a:t>
              </a:r>
              <a:r>
                <a:rPr lang="en-GB" sz="1600" dirty="0" smtClean="0">
                  <a:solidFill>
                    <a:srgbClr val="FF0000"/>
                  </a:solidFill>
                </a:rPr>
                <a:t>)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19" name="Line 29"/>
            <p:cNvSpPr>
              <a:spLocks noChangeShapeType="1"/>
            </p:cNvSpPr>
            <p:nvPr/>
          </p:nvSpPr>
          <p:spPr bwMode="auto">
            <a:xfrm flipH="1">
              <a:off x="5543292" y="1678675"/>
              <a:ext cx="297950" cy="4389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472752" y="2279176"/>
            <a:ext cx="2748884" cy="1594163"/>
            <a:chOff x="5472752" y="2279176"/>
            <a:chExt cx="2748884" cy="1594163"/>
          </a:xfrm>
        </p:grpSpPr>
        <p:sp>
          <p:nvSpPr>
            <p:cNvPr id="117" name="Freeform 116"/>
            <p:cNvSpPr/>
            <p:nvPr/>
          </p:nvSpPr>
          <p:spPr>
            <a:xfrm>
              <a:off x="5472752" y="2279176"/>
              <a:ext cx="1301087" cy="1087271"/>
            </a:xfrm>
            <a:custGeom>
              <a:avLst/>
              <a:gdLst>
                <a:gd name="connsiteX0" fmla="*/ 0 w 1301087"/>
                <a:gd name="connsiteY0" fmla="*/ 0 h 1087271"/>
                <a:gd name="connsiteX1" fmla="*/ 423081 w 1301087"/>
                <a:gd name="connsiteY1" fmla="*/ 259308 h 1087271"/>
                <a:gd name="connsiteX2" fmla="*/ 723332 w 1301087"/>
                <a:gd name="connsiteY2" fmla="*/ 559558 h 1087271"/>
                <a:gd name="connsiteX3" fmla="*/ 1214651 w 1301087"/>
                <a:gd name="connsiteY3" fmla="*/ 1009934 h 1087271"/>
                <a:gd name="connsiteX4" fmla="*/ 1241947 w 1301087"/>
                <a:gd name="connsiteY4" fmla="*/ 1023582 h 1087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087" h="1087271">
                  <a:moveTo>
                    <a:pt x="0" y="0"/>
                  </a:moveTo>
                  <a:cubicBezTo>
                    <a:pt x="151263" y="83024"/>
                    <a:pt x="302526" y="166048"/>
                    <a:pt x="423081" y="259308"/>
                  </a:cubicBezTo>
                  <a:cubicBezTo>
                    <a:pt x="543636" y="352568"/>
                    <a:pt x="591404" y="434454"/>
                    <a:pt x="723332" y="559558"/>
                  </a:cubicBezTo>
                  <a:cubicBezTo>
                    <a:pt x="855260" y="684662"/>
                    <a:pt x="1128215" y="932597"/>
                    <a:pt x="1214651" y="1009934"/>
                  </a:cubicBezTo>
                  <a:cubicBezTo>
                    <a:pt x="1301087" y="1087271"/>
                    <a:pt x="1271517" y="1055426"/>
                    <a:pt x="1241947" y="1023582"/>
                  </a:cubicBezTo>
                </a:path>
              </a:pathLst>
            </a:custGeom>
            <a:ln w="25400">
              <a:gradFill flip="none" rotWithShape="1">
                <a:gsLst>
                  <a:gs pos="0">
                    <a:srgbClr val="FF0000"/>
                  </a:gs>
                  <a:gs pos="100000">
                    <a:srgbClr val="0070C0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1" name="Group 45"/>
            <p:cNvGrpSpPr/>
            <p:nvPr/>
          </p:nvGrpSpPr>
          <p:grpSpPr>
            <a:xfrm>
              <a:off x="6562438" y="2975231"/>
              <a:ext cx="220499" cy="641717"/>
              <a:chOff x="3923928" y="4509120"/>
              <a:chExt cx="576064" cy="1728192"/>
            </a:xfrm>
          </p:grpSpPr>
          <p:cxnSp>
            <p:nvCxnSpPr>
              <p:cNvPr id="122" name="Straight Connector 121"/>
              <p:cNvCxnSpPr/>
              <p:nvPr/>
            </p:nvCxnSpPr>
            <p:spPr>
              <a:xfrm>
                <a:off x="3923928" y="4509120"/>
                <a:ext cx="576064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3923928" y="6237312"/>
                <a:ext cx="576064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4211960" y="4509120"/>
                <a:ext cx="0" cy="1728192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Oval 124"/>
              <p:cNvSpPr/>
              <p:nvPr/>
            </p:nvSpPr>
            <p:spPr>
              <a:xfrm>
                <a:off x="4103948" y="5215552"/>
                <a:ext cx="216024" cy="216024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6" name="Line 29"/>
            <p:cNvSpPr>
              <a:spLocks noChangeShapeType="1"/>
            </p:cNvSpPr>
            <p:nvPr/>
          </p:nvSpPr>
          <p:spPr bwMode="auto">
            <a:xfrm flipH="1" flipV="1">
              <a:off x="6810232" y="3302758"/>
              <a:ext cx="941695" cy="286603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644234" y="3534785"/>
              <a:ext cx="577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err="1" smtClean="0">
                  <a:solidFill>
                    <a:srgbClr val="0070C0"/>
                  </a:solidFill>
                </a:rPr>
                <a:t>x</a:t>
              </a:r>
              <a:r>
                <a:rPr lang="en-GB" sz="1600" baseline="-25000" dirty="0" err="1" smtClean="0">
                  <a:solidFill>
                    <a:srgbClr val="0070C0"/>
                  </a:solidFill>
                </a:rPr>
                <a:t>f</a:t>
              </a:r>
              <a:r>
                <a:rPr lang="en-GB" sz="1600" dirty="0" smtClean="0">
                  <a:solidFill>
                    <a:srgbClr val="0070C0"/>
                  </a:solidFill>
                </a:rPr>
                <a:t>(t</a:t>
              </a:r>
              <a:r>
                <a:rPr lang="en-GB" sz="1600" baseline="-25000" dirty="0" smtClean="0">
                  <a:solidFill>
                    <a:srgbClr val="0070C0"/>
                  </a:solidFill>
                </a:rPr>
                <a:t>3</a:t>
              </a:r>
              <a:r>
                <a:rPr lang="en-GB" sz="1600" dirty="0" smtClean="0">
                  <a:solidFill>
                    <a:srgbClr val="0070C0"/>
                  </a:solidFill>
                </a:rPr>
                <a:t>)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3152676" y="4162563"/>
            <a:ext cx="2608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This is an example of a ‘filter’</a:t>
            </a:r>
            <a:endParaRPr lang="en-US" sz="1600" dirty="0"/>
          </a:p>
        </p:txBody>
      </p:sp>
      <p:grpSp>
        <p:nvGrpSpPr>
          <p:cNvPr id="132" name="Group 131"/>
          <p:cNvGrpSpPr/>
          <p:nvPr/>
        </p:nvGrpSpPr>
        <p:grpSpPr>
          <a:xfrm>
            <a:off x="736979" y="4913194"/>
            <a:ext cx="6854951" cy="861774"/>
            <a:chOff x="736979" y="4913194"/>
            <a:chExt cx="6854951" cy="861774"/>
          </a:xfrm>
        </p:grpSpPr>
        <p:sp>
          <p:nvSpPr>
            <p:cNvPr id="130" name="TextBox 129"/>
            <p:cNvSpPr txBox="1"/>
            <p:nvPr/>
          </p:nvSpPr>
          <p:spPr>
            <a:xfrm>
              <a:off x="736979" y="4913194"/>
              <a:ext cx="481522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Data assimilation has:</a:t>
              </a:r>
            </a:p>
            <a:p>
              <a:pPr marL="177800" indent="-177800">
                <a:buFont typeface="Arial" pitchFamily="34" charset="0"/>
                <a:buChar char="•"/>
              </a:pPr>
              <a:r>
                <a:rPr lang="en-GB" sz="1600" dirty="0" smtClean="0">
                  <a:solidFill>
                    <a:srgbClr val="0070C0"/>
                  </a:solidFill>
                </a:rPr>
                <a:t>prediction stages </a:t>
              </a:r>
              <a:r>
                <a:rPr lang="en-GB" sz="1600" dirty="0" smtClean="0"/>
                <a:t>(</a:t>
              </a:r>
              <a:r>
                <a:rPr lang="en-GB" sz="1600" dirty="0" err="1" smtClean="0"/>
                <a:t>x</a:t>
              </a:r>
              <a:r>
                <a:rPr lang="en-GB" sz="1600" baseline="-25000" dirty="0" err="1" smtClean="0"/>
                <a:t>f</a:t>
              </a:r>
              <a:r>
                <a:rPr lang="en-GB" sz="1600" dirty="0" smtClean="0"/>
                <a:t> = ‘forecast’, ‘prior’, ‘background’)</a:t>
              </a:r>
            </a:p>
            <a:p>
              <a:pPr marL="177800" indent="-177800">
                <a:buFont typeface="Arial" pitchFamily="34" charset="0"/>
                <a:buChar char="•"/>
              </a:pPr>
              <a:r>
                <a:rPr lang="en-GB" sz="1600" dirty="0" smtClean="0">
                  <a:solidFill>
                    <a:srgbClr val="FF0000"/>
                  </a:solidFill>
                </a:rPr>
                <a:t>analysis stages </a:t>
              </a:r>
              <a:r>
                <a:rPr lang="en-GB" sz="1600" dirty="0" smtClean="0"/>
                <a:t>(</a:t>
              </a:r>
              <a:r>
                <a:rPr lang="en-GB" sz="1600" dirty="0" err="1" smtClean="0"/>
                <a:t>x</a:t>
              </a:r>
              <a:r>
                <a:rPr lang="en-GB" sz="1600" baseline="-25000" dirty="0" err="1" smtClean="0"/>
                <a:t>a</a:t>
              </a:r>
              <a:r>
                <a:rPr lang="en-GB" sz="1600" dirty="0" smtClean="0"/>
                <a:t>)</a:t>
              </a:r>
              <a:endParaRPr lang="en-US" sz="1600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168783" y="5186150"/>
              <a:ext cx="14231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rgbClr val="0070C0"/>
                  </a:solidFill>
                </a:rPr>
                <a:t>(extrapolation)</a:t>
              </a:r>
            </a:p>
            <a:p>
              <a:r>
                <a:rPr lang="en-GB" sz="1600" dirty="0" smtClean="0">
                  <a:solidFill>
                    <a:srgbClr val="FF0000"/>
                  </a:solidFill>
                </a:rPr>
                <a:t>(interpolation)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data assimilation?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8040" y="2361063"/>
            <a:ext cx="76603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“[The atmosphere] is a chaotic system in which errors introduced into the system can grow with time …  As a consequence, data assimilation is a struggle between chaotic destruction of knowledge and its restoration by new observations.”</a:t>
            </a:r>
          </a:p>
          <a:p>
            <a:endParaRPr lang="en-GB" dirty="0" smtClean="0"/>
          </a:p>
          <a:p>
            <a:r>
              <a:rPr lang="en-GB" dirty="0" smtClean="0"/>
              <a:t>Leith (1993)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 and references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33232" y="1371739"/>
            <a:ext cx="4528291" cy="30469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marL="85725" indent="-85725" algn="ctr">
              <a:lnSpc>
                <a:spcPct val="150000"/>
              </a:lnSpc>
              <a:tabLst>
                <a:tab pos="85725" algn="l"/>
              </a:tabLst>
            </a:pPr>
            <a:r>
              <a:rPr lang="en-GB" sz="1600" dirty="0" smtClean="0"/>
              <a:t>What is data assimilation?</a:t>
            </a:r>
          </a:p>
          <a:p>
            <a:pPr marL="85725" indent="-85725" algn="ctr">
              <a:lnSpc>
                <a:spcPct val="150000"/>
              </a:lnSpc>
              <a:tabLst>
                <a:tab pos="85725" algn="l"/>
              </a:tabLst>
            </a:pPr>
            <a:r>
              <a:rPr lang="en-GB" sz="1600" dirty="0" smtClean="0"/>
              <a:t>Applications of data assimilation in the geosciences</a:t>
            </a:r>
          </a:p>
          <a:p>
            <a:pPr marL="85725" indent="-85725" algn="ctr">
              <a:lnSpc>
                <a:spcPct val="150000"/>
              </a:lnSpc>
              <a:tabLst>
                <a:tab pos="85725" algn="l"/>
              </a:tabLst>
            </a:pPr>
            <a:r>
              <a:rPr lang="en-GB" sz="1600" dirty="0" smtClean="0"/>
              <a:t>A prototype data assimilation system</a:t>
            </a:r>
          </a:p>
          <a:p>
            <a:pPr marL="85725" indent="-85725" algn="ctr">
              <a:lnSpc>
                <a:spcPct val="150000"/>
              </a:lnSpc>
              <a:tabLst>
                <a:tab pos="85725" algn="l"/>
              </a:tabLst>
            </a:pPr>
            <a:r>
              <a:rPr lang="en-GB" sz="1600" dirty="0" smtClean="0"/>
              <a:t>Indirect observations and prior knowledge</a:t>
            </a:r>
          </a:p>
          <a:p>
            <a:pPr marL="85725" indent="-85725" algn="ctr">
              <a:lnSpc>
                <a:spcPct val="150000"/>
              </a:lnSpc>
              <a:tabLst>
                <a:tab pos="85725" algn="l"/>
              </a:tabLst>
            </a:pPr>
            <a:r>
              <a:rPr lang="en-GB" sz="1600" dirty="0" smtClean="0"/>
              <a:t>Errors</a:t>
            </a:r>
          </a:p>
          <a:p>
            <a:pPr marL="85725" indent="-85725" algn="ctr">
              <a:lnSpc>
                <a:spcPct val="150000"/>
              </a:lnSpc>
              <a:tabLst>
                <a:tab pos="85725" algn="l"/>
              </a:tabLst>
            </a:pPr>
            <a:r>
              <a:rPr lang="en-GB" sz="1600" dirty="0" smtClean="0"/>
              <a:t>Leading data assimilation methods</a:t>
            </a:r>
          </a:p>
          <a:p>
            <a:pPr marL="85725" indent="-85725" algn="ctr">
              <a:lnSpc>
                <a:spcPct val="150000"/>
              </a:lnSpc>
              <a:tabLst>
                <a:tab pos="85725" algn="l"/>
              </a:tabLst>
            </a:pPr>
            <a:r>
              <a:rPr lang="en-GB" sz="1600" dirty="0" smtClean="0"/>
              <a:t>Essential mathematics</a:t>
            </a:r>
          </a:p>
          <a:p>
            <a:pPr marL="85725" indent="-85725" algn="ctr">
              <a:lnSpc>
                <a:spcPct val="150000"/>
              </a:lnSpc>
              <a:tabLst>
                <a:tab pos="85725" algn="l"/>
              </a:tabLst>
            </a:pPr>
            <a:r>
              <a:rPr lang="en-GB" sz="1600" dirty="0" smtClean="0"/>
              <a:t>Challenges, subtleties, </a:t>
            </a:r>
            <a:r>
              <a:rPr lang="en-GB" sz="1600" dirty="0" smtClean="0"/>
              <a:t>caveats, </a:t>
            </a:r>
            <a:r>
              <a:rPr lang="en-GB" sz="1600" dirty="0" smtClean="0"/>
              <a:t>…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28800" y="4825763"/>
            <a:ext cx="86151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/>
              <a:t>References</a:t>
            </a:r>
            <a:r>
              <a:rPr lang="en-GB" sz="1400" dirty="0" smtClean="0"/>
              <a:t>: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en-GB" sz="1200" dirty="0" err="1" smtClean="0"/>
              <a:t>Kalnay</a:t>
            </a:r>
            <a:r>
              <a:rPr lang="en-GB" sz="1200" dirty="0" smtClean="0"/>
              <a:t>, 2003, </a:t>
            </a:r>
            <a:r>
              <a:rPr lang="en-GB" sz="1200" i="1" dirty="0" smtClean="0"/>
              <a:t>Atmospheric </a:t>
            </a:r>
            <a:r>
              <a:rPr lang="en-GB" sz="1200" i="1" dirty="0" err="1" smtClean="0"/>
              <a:t>Modeling</a:t>
            </a:r>
            <a:r>
              <a:rPr lang="en-GB" sz="1200" i="1" dirty="0" smtClean="0"/>
              <a:t>, Data Assimilation and Predictability</a:t>
            </a:r>
            <a:r>
              <a:rPr lang="en-GB" sz="1200" dirty="0" smtClean="0"/>
              <a:t>.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en-GB" sz="1200" dirty="0" smtClean="0"/>
              <a:t>Daley, 1991, </a:t>
            </a:r>
            <a:r>
              <a:rPr lang="en-GB" sz="1200" i="1" dirty="0" smtClean="0"/>
              <a:t>Atmospheric Data Analysis</a:t>
            </a:r>
            <a:r>
              <a:rPr lang="en-GB" sz="1200" dirty="0" smtClean="0"/>
              <a:t>.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en-GB" sz="1200" dirty="0" err="1" smtClean="0"/>
              <a:t>Lorenc</a:t>
            </a:r>
            <a:r>
              <a:rPr lang="en-GB" sz="1200" dirty="0" smtClean="0"/>
              <a:t>, 2003, </a:t>
            </a:r>
            <a:r>
              <a:rPr lang="en-GB" sz="1200" i="1" dirty="0" smtClean="0"/>
              <a:t>The potential of the ensemble Kalman Filter for NWP – a comparison with 4d-Var</a:t>
            </a:r>
            <a:r>
              <a:rPr lang="en-GB" sz="1200" dirty="0" smtClean="0"/>
              <a:t>, QJRMS 129, 3183-3203.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en-GB" sz="1200" dirty="0" smtClean="0"/>
              <a:t>van </a:t>
            </a:r>
            <a:r>
              <a:rPr lang="en-GB" sz="1200" dirty="0" err="1" smtClean="0"/>
              <a:t>Leeuwen</a:t>
            </a:r>
            <a:r>
              <a:rPr lang="en-GB" sz="1200" dirty="0" smtClean="0"/>
              <a:t>, </a:t>
            </a:r>
            <a:r>
              <a:rPr lang="en-US" sz="1200" i="1" dirty="0" smtClean="0"/>
              <a:t>Particle filtering in geophysical </a:t>
            </a:r>
            <a:r>
              <a:rPr lang="en-US" sz="1200" i="1" dirty="0" smtClean="0"/>
              <a:t>systems.</a:t>
            </a:r>
            <a:endParaRPr lang="en-GB" sz="1200" i="1" dirty="0" smtClean="0"/>
          </a:p>
          <a:p>
            <a:pPr marL="95250" indent="-95250">
              <a:buFont typeface="Arial" pitchFamily="34" charset="0"/>
              <a:buChar char="•"/>
            </a:pPr>
            <a:r>
              <a:rPr lang="en-GB" sz="1200" dirty="0" smtClean="0"/>
              <a:t>Rodgers , 2000, </a:t>
            </a:r>
            <a:r>
              <a:rPr lang="en-GB" sz="1200" i="1" dirty="0" smtClean="0"/>
              <a:t>Inverse methods for atmospheric sounding, theory and practice</a:t>
            </a:r>
            <a:r>
              <a:rPr lang="en-GB" sz="1200" dirty="0" smtClean="0"/>
              <a:t>, World Scientific, </a:t>
            </a:r>
            <a:r>
              <a:rPr lang="en-GB" sz="1200" dirty="0" smtClean="0"/>
              <a:t>Singapore.</a:t>
            </a:r>
            <a:endParaRPr lang="en-GB" sz="1200" dirty="0" smtClean="0"/>
          </a:p>
          <a:p>
            <a:pPr marL="95250" indent="-95250">
              <a:buFont typeface="Arial" pitchFamily="34" charset="0"/>
              <a:buChar char="•"/>
            </a:pPr>
            <a:r>
              <a:rPr lang="en-US" sz="1200" dirty="0" smtClean="0"/>
              <a:t>Wang X., Snyder C., </a:t>
            </a:r>
            <a:r>
              <a:rPr lang="en-US" sz="1200" dirty="0" err="1" smtClean="0"/>
              <a:t>Hamill</a:t>
            </a:r>
            <a:r>
              <a:rPr lang="en-US" sz="1200" dirty="0" smtClean="0"/>
              <a:t> T.M</a:t>
            </a:r>
            <a:r>
              <a:rPr lang="en-US" sz="1200" dirty="0" smtClean="0"/>
              <a:t>., 2007, </a:t>
            </a:r>
            <a:r>
              <a:rPr lang="en-US" sz="1200" i="1" dirty="0" smtClean="0"/>
              <a:t>On the theoretical equivalence of differently proposed ensemble-3D-Var hybrid analysis </a:t>
            </a:r>
            <a:r>
              <a:rPr lang="en-US" sz="1200" i="1" dirty="0" smtClean="0"/>
              <a:t>schemes</a:t>
            </a:r>
            <a:r>
              <a:rPr lang="en-US" sz="1200" dirty="0" smtClean="0"/>
              <a:t>, Mon</a:t>
            </a:r>
            <a:r>
              <a:rPr lang="en-US" sz="1200" dirty="0" smtClean="0"/>
              <a:t>. </a:t>
            </a:r>
            <a:r>
              <a:rPr lang="en-US" sz="1200" dirty="0" err="1" smtClean="0"/>
              <a:t>Wea</a:t>
            </a:r>
            <a:r>
              <a:rPr lang="en-US" sz="1200" dirty="0" smtClean="0"/>
              <a:t>. Rev. 135. pp. </a:t>
            </a:r>
            <a:r>
              <a:rPr lang="en-US" sz="1200" dirty="0" smtClean="0"/>
              <a:t>222-227.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/>
          <p:cNvCxnSpPr/>
          <p:nvPr/>
        </p:nvCxnSpPr>
        <p:spPr>
          <a:xfrm flipH="1" flipV="1">
            <a:off x="-251791" y="2385391"/>
            <a:ext cx="4625008" cy="124570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2716696" y="914400"/>
            <a:ext cx="1696279" cy="269019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359965" y="914400"/>
            <a:ext cx="2213113" cy="267693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412974" y="2372139"/>
            <a:ext cx="4969565" cy="124570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386470" y="3604591"/>
            <a:ext cx="4943060" cy="164327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359965" y="3631096"/>
            <a:ext cx="3286539" cy="275645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386470" y="3617843"/>
            <a:ext cx="185530" cy="276970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020417" y="3604591"/>
            <a:ext cx="3379305" cy="278295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0" y="3617843"/>
            <a:ext cx="4386470" cy="76862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Applications of data assimilation in the geosciences</a:t>
            </a:r>
            <a:endParaRPr lang="en-GB" dirty="0"/>
          </a:p>
        </p:txBody>
      </p:sp>
      <p:pic>
        <p:nvPicPr>
          <p:cNvPr id="3" name="Picture 20" descr="Pic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1432" y="2559878"/>
            <a:ext cx="2152650" cy="2160588"/>
          </a:xfrm>
          <a:prstGeom prst="rect">
            <a:avLst/>
          </a:prstGeom>
          <a:noFill/>
        </p:spPr>
      </p:pic>
      <p:grpSp>
        <p:nvGrpSpPr>
          <p:cNvPr id="29" name="Group 28"/>
          <p:cNvGrpSpPr/>
          <p:nvPr/>
        </p:nvGrpSpPr>
        <p:grpSpPr>
          <a:xfrm>
            <a:off x="662609" y="993913"/>
            <a:ext cx="1832361" cy="1727198"/>
            <a:chOff x="159026" y="1007165"/>
            <a:chExt cx="1832361" cy="172719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6329" t="17771" r="20776" b="6315"/>
            <a:stretch>
              <a:fillRect/>
            </a:stretch>
          </p:blipFill>
          <p:spPr bwMode="auto">
            <a:xfrm>
              <a:off x="808385" y="1298713"/>
              <a:ext cx="516834" cy="143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59026" y="1007165"/>
              <a:ext cx="18323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Atmospheric retrievals</a:t>
              </a:r>
              <a:endParaRPr lang="en-US" sz="1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129131" y="987285"/>
            <a:ext cx="2356992" cy="1941444"/>
            <a:chOff x="6473687" y="1080051"/>
            <a:chExt cx="2356992" cy="1941444"/>
          </a:xfrm>
        </p:grpSpPr>
        <p:grpSp>
          <p:nvGrpSpPr>
            <p:cNvPr id="11" name="Group 10"/>
            <p:cNvGrpSpPr/>
            <p:nvPr/>
          </p:nvGrpSpPr>
          <p:grpSpPr>
            <a:xfrm>
              <a:off x="6506817" y="1364973"/>
              <a:ext cx="2319131" cy="1656522"/>
              <a:chOff x="2239617" y="1497496"/>
              <a:chExt cx="5632174" cy="3551582"/>
            </a:xfrm>
          </p:grpSpPr>
          <p:pic>
            <p:nvPicPr>
              <p:cNvPr id="12" name="Picture 10" descr="Geo_midlat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3945" t="3310" r="3720" b="13615"/>
              <a:stretch>
                <a:fillRect/>
              </a:stretch>
            </p:blipFill>
            <p:spPr bwMode="auto">
              <a:xfrm>
                <a:off x="2239617" y="1497496"/>
                <a:ext cx="5632174" cy="3551582"/>
              </a:xfrm>
              <a:prstGeom prst="rect">
                <a:avLst/>
              </a:prstGeom>
              <a:noFill/>
            </p:spPr>
          </p:pic>
          <p:sp>
            <p:nvSpPr>
              <p:cNvPr id="13" name="Text Box 14"/>
              <p:cNvSpPr txBox="1">
                <a:spLocks noChangeArrowheads="1"/>
              </p:cNvSpPr>
              <p:nvPr/>
            </p:nvSpPr>
            <p:spPr bwMode="auto">
              <a:xfrm>
                <a:off x="3960675" y="4019826"/>
                <a:ext cx="3492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H</a:t>
                </a:r>
              </a:p>
            </p:txBody>
          </p:sp>
          <p:sp>
            <p:nvSpPr>
              <p:cNvPr id="14" name="Text Box 15"/>
              <p:cNvSpPr txBox="1">
                <a:spLocks noChangeArrowheads="1"/>
              </p:cNvSpPr>
              <p:nvPr/>
            </p:nvSpPr>
            <p:spPr bwMode="auto">
              <a:xfrm>
                <a:off x="2269987" y="1951314"/>
                <a:ext cx="3111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L</a:t>
                </a:r>
              </a:p>
            </p:txBody>
          </p:sp>
          <p:sp>
            <p:nvSpPr>
              <p:cNvPr id="15" name="Text Box 16"/>
              <p:cNvSpPr txBox="1">
                <a:spLocks noChangeArrowheads="1"/>
              </p:cNvSpPr>
              <p:nvPr/>
            </p:nvSpPr>
            <p:spPr bwMode="auto">
              <a:xfrm>
                <a:off x="5822812" y="1781451"/>
                <a:ext cx="3111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L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473687" y="1080051"/>
              <a:ext cx="2356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Atmospheric dynamics / NWP</a:t>
              </a:r>
              <a:endParaRPr lang="en-US" sz="14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102625" y="3041370"/>
            <a:ext cx="2743059" cy="1530630"/>
            <a:chOff x="5612295" y="3041370"/>
            <a:chExt cx="2743059" cy="153063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94747" y="3309524"/>
              <a:ext cx="1903549" cy="1112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5612295" y="3041370"/>
              <a:ext cx="2743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Inverse modelling for sources/sinks</a:t>
              </a:r>
              <a:endParaRPr lang="en-US" sz="1400" dirty="0"/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484580" y="4103620"/>
              <a:ext cx="830653" cy="468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Group 27"/>
          <p:cNvGrpSpPr/>
          <p:nvPr/>
        </p:nvGrpSpPr>
        <p:grpSpPr>
          <a:xfrm>
            <a:off x="3578088" y="1199322"/>
            <a:ext cx="1956274" cy="987288"/>
            <a:chOff x="1974575" y="1371600"/>
            <a:chExt cx="1956274" cy="98728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 l="47382" t="16553" r="8533" b="47025"/>
            <a:stretch>
              <a:fillRect/>
            </a:stretch>
          </p:blipFill>
          <p:spPr bwMode="auto">
            <a:xfrm>
              <a:off x="1974575" y="1696280"/>
              <a:ext cx="1956274" cy="66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2484783" y="1371600"/>
              <a:ext cx="9412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Reanalysis</a:t>
              </a:r>
              <a:endParaRPr lang="en-US" sz="14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103166" y="4863548"/>
            <a:ext cx="1870192" cy="1404729"/>
            <a:chOff x="6427305" y="5194853"/>
            <a:chExt cx="1870192" cy="1404729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813069" y="5526156"/>
              <a:ext cx="1172462" cy="1073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6427305" y="5194853"/>
              <a:ext cx="18701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Atmospheric chemistry</a:t>
              </a:r>
              <a:endParaRPr lang="en-US" sz="14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46859" y="4174436"/>
            <a:ext cx="1586741" cy="1596086"/>
            <a:chOff x="692633" y="3896140"/>
            <a:chExt cx="1586741" cy="1596086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92633" y="4173605"/>
              <a:ext cx="1586741" cy="1318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735495" y="3896140"/>
              <a:ext cx="14919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Hydrological cycle</a:t>
              </a:r>
              <a:endParaRPr lang="en-US" sz="14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504661" y="4777412"/>
            <a:ext cx="1717270" cy="1414930"/>
            <a:chOff x="2676939" y="4883429"/>
            <a:chExt cx="1717270" cy="141493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676939" y="5148469"/>
              <a:ext cx="1717270" cy="1149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Box 34"/>
            <p:cNvSpPr txBox="1"/>
            <p:nvPr/>
          </p:nvSpPr>
          <p:spPr>
            <a:xfrm>
              <a:off x="3008242" y="4883429"/>
              <a:ext cx="11153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Carbon cycle</a:t>
              </a:r>
              <a:endParaRPr lang="en-US" sz="14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518991" y="4823792"/>
            <a:ext cx="1945170" cy="1497495"/>
            <a:chOff x="4876800" y="4797288"/>
            <a:chExt cx="1945170" cy="149749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876800" y="5083659"/>
              <a:ext cx="1945170" cy="1211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Box 35"/>
            <p:cNvSpPr txBox="1"/>
            <p:nvPr/>
          </p:nvSpPr>
          <p:spPr>
            <a:xfrm>
              <a:off x="5280991" y="4797288"/>
              <a:ext cx="1242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Oceanography</a:t>
              </a:r>
              <a:endParaRPr lang="en-US" sz="14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71060" y="2922106"/>
            <a:ext cx="1861584" cy="947528"/>
            <a:chOff x="371060" y="2922106"/>
            <a:chExt cx="1861584" cy="947528"/>
          </a:xfrm>
        </p:grpSpPr>
        <p:sp>
          <p:nvSpPr>
            <p:cNvPr id="31" name="TextBox 30"/>
            <p:cNvSpPr txBox="1"/>
            <p:nvPr/>
          </p:nvSpPr>
          <p:spPr>
            <a:xfrm>
              <a:off x="463826" y="2922106"/>
              <a:ext cx="1768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Parameter estimation</a:t>
              </a:r>
              <a:endParaRPr lang="en-US" sz="14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68626" y="3260034"/>
              <a:ext cx="1033670" cy="609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Autofit/>
            </a:bodyPr>
            <a:lstStyle/>
            <a:p>
              <a:pPr algn="ctr"/>
              <a:r>
                <a:rPr lang="el-GR" dirty="0" smtClean="0">
                  <a:solidFill>
                    <a:srgbClr val="FF0000"/>
                  </a:solidFill>
                </a:rPr>
                <a:t>α</a:t>
              </a:r>
              <a:r>
                <a:rPr lang="en-GB" dirty="0" smtClean="0">
                  <a:solidFill>
                    <a:srgbClr val="FF0000"/>
                  </a:solidFill>
                </a:rPr>
                <a:t>, </a:t>
              </a:r>
              <a:r>
                <a:rPr lang="el-GR" dirty="0" smtClean="0">
                  <a:solidFill>
                    <a:srgbClr val="FF0000"/>
                  </a:solidFill>
                </a:rPr>
                <a:t>β</a:t>
              </a:r>
              <a:r>
                <a:rPr lang="en-GB" dirty="0" smtClean="0">
                  <a:solidFill>
                    <a:srgbClr val="FF0000"/>
                  </a:solidFill>
                </a:rPr>
                <a:t>, </a:t>
              </a:r>
              <a:r>
                <a:rPr lang="el-GR" dirty="0" smtClean="0">
                  <a:solidFill>
                    <a:srgbClr val="FF0000"/>
                  </a:solidFill>
                </a:rPr>
                <a:t>γ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2" name="Striped Right Arrow 41"/>
            <p:cNvSpPr/>
            <p:nvPr/>
          </p:nvSpPr>
          <p:spPr>
            <a:xfrm>
              <a:off x="371060" y="3419061"/>
              <a:ext cx="357809" cy="291548"/>
            </a:xfrm>
            <a:prstGeom prst="stripedRightArrow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0070C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triped Right Arrow 42"/>
            <p:cNvSpPr/>
            <p:nvPr/>
          </p:nvSpPr>
          <p:spPr>
            <a:xfrm>
              <a:off x="1861912" y="3425689"/>
              <a:ext cx="357809" cy="291548"/>
            </a:xfrm>
            <a:prstGeom prst="stripedRightArrow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0070C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prototype data assimilation problem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72278" y="1099930"/>
            <a:ext cx="8733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Consider </a:t>
            </a:r>
            <a:r>
              <a:rPr lang="en-GB" sz="1600" dirty="0" smtClean="0">
                <a:solidFill>
                  <a:srgbClr val="0070C0"/>
                </a:solidFill>
              </a:rPr>
              <a:t>two</a:t>
            </a:r>
            <a:r>
              <a:rPr lang="en-GB" sz="1600" dirty="0" smtClean="0"/>
              <a:t> sources of information (e.g. measurements), </a:t>
            </a:r>
            <a:r>
              <a:rPr lang="en-GB" sz="1600" i="1" dirty="0" smtClean="0">
                <a:solidFill>
                  <a:srgbClr val="0070C0"/>
                </a:solidFill>
              </a:rPr>
              <a:t>x</a:t>
            </a:r>
            <a:r>
              <a:rPr lang="en-GB" sz="1600" baseline="-25000" dirty="0" smtClean="0">
                <a:solidFill>
                  <a:srgbClr val="0070C0"/>
                </a:solidFill>
              </a:rPr>
              <a:t>1</a:t>
            </a:r>
            <a:r>
              <a:rPr lang="en-GB" sz="1600" dirty="0" smtClean="0">
                <a:solidFill>
                  <a:srgbClr val="0070C0"/>
                </a:solidFill>
              </a:rPr>
              <a:t> ± </a:t>
            </a:r>
            <a:r>
              <a:rPr lang="el-GR" sz="1600" dirty="0" smtClean="0">
                <a:solidFill>
                  <a:srgbClr val="0070C0"/>
                </a:solidFill>
              </a:rPr>
              <a:t>σ</a:t>
            </a:r>
            <a:r>
              <a:rPr lang="en-GB" sz="1600" baseline="-25000" dirty="0" smtClean="0">
                <a:solidFill>
                  <a:srgbClr val="0070C0"/>
                </a:solidFill>
              </a:rPr>
              <a:t>1</a:t>
            </a:r>
            <a:r>
              <a:rPr lang="en-GB" sz="1600" dirty="0" smtClean="0">
                <a:solidFill>
                  <a:srgbClr val="0070C0"/>
                </a:solidFill>
              </a:rPr>
              <a:t> </a:t>
            </a:r>
            <a:r>
              <a:rPr lang="en-GB" sz="1600" dirty="0" smtClean="0"/>
              <a:t>and </a:t>
            </a:r>
            <a:r>
              <a:rPr lang="en-GB" sz="1600" i="1" dirty="0" smtClean="0">
                <a:solidFill>
                  <a:srgbClr val="0070C0"/>
                </a:solidFill>
              </a:rPr>
              <a:t>x</a:t>
            </a:r>
            <a:r>
              <a:rPr lang="en-GB" sz="1600" baseline="-25000" dirty="0" smtClean="0">
                <a:solidFill>
                  <a:srgbClr val="0070C0"/>
                </a:solidFill>
              </a:rPr>
              <a:t>2</a:t>
            </a:r>
            <a:r>
              <a:rPr lang="en-GB" sz="1600" dirty="0" smtClean="0">
                <a:solidFill>
                  <a:srgbClr val="0070C0"/>
                </a:solidFill>
              </a:rPr>
              <a:t> ± </a:t>
            </a:r>
            <a:r>
              <a:rPr lang="el-GR" sz="1600" dirty="0" smtClean="0">
                <a:solidFill>
                  <a:srgbClr val="0070C0"/>
                </a:solidFill>
              </a:rPr>
              <a:t>σ</a:t>
            </a:r>
            <a:r>
              <a:rPr lang="en-GB" sz="1600" baseline="-25000" dirty="0" smtClean="0">
                <a:solidFill>
                  <a:srgbClr val="0070C0"/>
                </a:solidFill>
              </a:rPr>
              <a:t>2</a:t>
            </a:r>
            <a:r>
              <a:rPr lang="en-GB" sz="1600" dirty="0" smtClean="0">
                <a:solidFill>
                  <a:srgbClr val="0070C0"/>
                </a:solidFill>
              </a:rPr>
              <a:t> </a:t>
            </a:r>
            <a:r>
              <a:rPr lang="en-GB" sz="1600" dirty="0" smtClean="0"/>
              <a:t>that each estimate </a:t>
            </a:r>
            <a:r>
              <a:rPr lang="en-GB" sz="1600" i="1" dirty="0" smtClean="0"/>
              <a:t>x</a:t>
            </a:r>
            <a:r>
              <a:rPr lang="en-GB" sz="1600" dirty="0" smtClean="0"/>
              <a:t> (assume Gaussian statistics)</a:t>
            </a:r>
            <a:endParaRPr lang="en-US" sz="1600" i="1" baseline="-25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30300" y="1790700"/>
          <a:ext cx="2613025" cy="587375"/>
        </p:xfrm>
        <a:graphic>
          <a:graphicData uri="http://schemas.openxmlformats.org/presentationml/2006/ole">
            <p:oleObj spid="_x0000_s1044" name="Equation" r:id="rId4" imgW="2070100" imgH="46990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016500" y="1803400"/>
          <a:ext cx="2706688" cy="587375"/>
        </p:xfrm>
        <a:graphic>
          <a:graphicData uri="http://schemas.openxmlformats.org/presentationml/2006/ole">
            <p:oleObj spid="_x0000_s1045" name="Equation" r:id="rId5" imgW="2146300" imgH="4699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9027" y="2504662"/>
            <a:ext cx="7665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err="1" smtClean="0"/>
              <a:t>p</a:t>
            </a:r>
            <a:r>
              <a:rPr lang="en-GB" sz="1600" baseline="-25000" dirty="0" err="1" smtClean="0"/>
              <a:t>n</a:t>
            </a:r>
            <a:r>
              <a:rPr lang="en-GB" sz="1600" dirty="0" smtClean="0"/>
              <a:t>(</a:t>
            </a:r>
            <a:r>
              <a:rPr lang="en-GB" sz="1600" i="1" dirty="0" err="1" smtClean="0"/>
              <a:t>x</a:t>
            </a:r>
            <a:r>
              <a:rPr lang="en-GB" sz="1600" baseline="-25000" dirty="0" err="1" smtClean="0"/>
              <a:t>n</a:t>
            </a:r>
            <a:r>
              <a:rPr lang="en-GB" sz="1600" dirty="0" err="1" smtClean="0"/>
              <a:t>|</a:t>
            </a:r>
            <a:r>
              <a:rPr lang="en-GB" sz="1600" i="1" dirty="0" err="1" smtClean="0"/>
              <a:t>x</a:t>
            </a:r>
            <a:r>
              <a:rPr lang="en-GB" sz="1600" dirty="0" smtClean="0"/>
              <a:t>)</a:t>
            </a:r>
            <a:r>
              <a:rPr lang="el-GR" sz="1600" dirty="0" smtClean="0"/>
              <a:t> δ</a:t>
            </a:r>
            <a:r>
              <a:rPr lang="en-GB" sz="1600" i="1" dirty="0" err="1" smtClean="0"/>
              <a:t>x</a:t>
            </a:r>
            <a:r>
              <a:rPr lang="en-GB" sz="1600" baseline="-25000" dirty="0" err="1" smtClean="0"/>
              <a:t>n</a:t>
            </a:r>
            <a:r>
              <a:rPr lang="en-GB" sz="1600" dirty="0" smtClean="0"/>
              <a:t> :</a:t>
            </a:r>
          </a:p>
          <a:p>
            <a:r>
              <a:rPr lang="en-GB" sz="1600" dirty="0" smtClean="0"/>
              <a:t>“</a:t>
            </a:r>
            <a:r>
              <a:rPr lang="en-GB" sz="1600" dirty="0" smtClean="0">
                <a:solidFill>
                  <a:srgbClr val="FF0000"/>
                </a:solidFill>
              </a:rPr>
              <a:t>the probability that the data </a:t>
            </a:r>
            <a:r>
              <a:rPr lang="en-GB" sz="1600" i="1" dirty="0" err="1" smtClean="0">
                <a:solidFill>
                  <a:srgbClr val="FF0000"/>
                </a:solidFill>
              </a:rPr>
              <a:t>x</a:t>
            </a:r>
            <a:r>
              <a:rPr lang="en-GB" sz="1600" baseline="-25000" dirty="0" err="1" smtClean="0">
                <a:solidFill>
                  <a:srgbClr val="FF0000"/>
                </a:solidFill>
              </a:rPr>
              <a:t>n</a:t>
            </a:r>
            <a:r>
              <a:rPr lang="en-GB" sz="1600" dirty="0" smtClean="0">
                <a:solidFill>
                  <a:srgbClr val="FF0000"/>
                </a:solidFill>
              </a:rPr>
              <a:t> lies between </a:t>
            </a:r>
            <a:r>
              <a:rPr lang="en-GB" sz="1600" i="1" dirty="0" err="1" smtClean="0">
                <a:solidFill>
                  <a:srgbClr val="FF0000"/>
                </a:solidFill>
              </a:rPr>
              <a:t>x</a:t>
            </a:r>
            <a:r>
              <a:rPr lang="en-GB" sz="1600" baseline="-25000" dirty="0" err="1" smtClean="0">
                <a:solidFill>
                  <a:srgbClr val="FF0000"/>
                </a:solidFill>
              </a:rPr>
              <a:t>n</a:t>
            </a:r>
            <a:r>
              <a:rPr lang="en-GB" sz="1600" dirty="0" smtClean="0">
                <a:solidFill>
                  <a:srgbClr val="FF0000"/>
                </a:solidFill>
              </a:rPr>
              <a:t> and </a:t>
            </a:r>
            <a:r>
              <a:rPr lang="en-GB" sz="1600" i="1" dirty="0" err="1" smtClean="0">
                <a:solidFill>
                  <a:srgbClr val="FF0000"/>
                </a:solidFill>
              </a:rPr>
              <a:t>x</a:t>
            </a:r>
            <a:r>
              <a:rPr lang="en-GB" sz="1600" baseline="-25000" dirty="0" err="1" smtClean="0">
                <a:solidFill>
                  <a:srgbClr val="FF0000"/>
                </a:solidFill>
              </a:rPr>
              <a:t>n</a:t>
            </a:r>
            <a:r>
              <a:rPr lang="en-GB" sz="1600" dirty="0" smtClean="0">
                <a:solidFill>
                  <a:srgbClr val="FF0000"/>
                </a:solidFill>
              </a:rPr>
              <a:t>+</a:t>
            </a:r>
            <a:r>
              <a:rPr lang="el-GR" sz="1600" dirty="0" smtClean="0">
                <a:solidFill>
                  <a:srgbClr val="FF0000"/>
                </a:solidFill>
              </a:rPr>
              <a:t>δ</a:t>
            </a:r>
            <a:r>
              <a:rPr lang="en-GB" sz="1600" i="1" dirty="0" err="1" smtClean="0">
                <a:solidFill>
                  <a:srgbClr val="FF0000"/>
                </a:solidFill>
              </a:rPr>
              <a:t>x</a:t>
            </a:r>
            <a:r>
              <a:rPr lang="en-GB" sz="1600" baseline="-25000" dirty="0" err="1" smtClean="0">
                <a:solidFill>
                  <a:srgbClr val="FF0000"/>
                </a:solidFill>
              </a:rPr>
              <a:t>n</a:t>
            </a:r>
            <a:r>
              <a:rPr lang="en-GB" sz="1600" dirty="0" smtClean="0">
                <a:solidFill>
                  <a:srgbClr val="FF0000"/>
                </a:solidFill>
              </a:rPr>
              <a:t> given that the ‘true’ value is </a:t>
            </a:r>
            <a:r>
              <a:rPr lang="en-GB" sz="1600" i="1" dirty="0" smtClean="0">
                <a:solidFill>
                  <a:srgbClr val="FF0000"/>
                </a:solidFill>
              </a:rPr>
              <a:t>x</a:t>
            </a:r>
            <a:r>
              <a:rPr lang="en-GB" sz="1600" dirty="0" smtClean="0"/>
              <a:t>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534" y="3233532"/>
            <a:ext cx="810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The joint probability is </a:t>
            </a:r>
            <a:r>
              <a:rPr lang="en-GB" sz="1600" i="1" dirty="0" smtClean="0"/>
              <a:t>p</a:t>
            </a:r>
            <a:r>
              <a:rPr lang="en-GB" sz="1600" baseline="-25000" dirty="0" smtClean="0"/>
              <a:t>1</a:t>
            </a:r>
            <a:r>
              <a:rPr lang="en-GB" sz="1600" dirty="0" smtClean="0"/>
              <a:t>(</a:t>
            </a:r>
            <a:r>
              <a:rPr lang="en-GB" sz="1600" i="1" dirty="0" smtClean="0"/>
              <a:t>x</a:t>
            </a:r>
            <a:r>
              <a:rPr lang="en-GB" sz="1600" baseline="-25000" dirty="0" smtClean="0"/>
              <a:t>1</a:t>
            </a:r>
            <a:r>
              <a:rPr lang="en-GB" sz="1600" dirty="0" smtClean="0"/>
              <a:t>|</a:t>
            </a:r>
            <a:r>
              <a:rPr lang="en-GB" sz="1600" i="1" dirty="0" smtClean="0"/>
              <a:t>x</a:t>
            </a:r>
            <a:r>
              <a:rPr lang="en-GB" sz="1600" dirty="0" smtClean="0"/>
              <a:t>)</a:t>
            </a:r>
            <a:r>
              <a:rPr lang="el-GR" sz="1600" dirty="0" smtClean="0"/>
              <a:t> δ</a:t>
            </a:r>
            <a:r>
              <a:rPr lang="en-GB" sz="1600" i="1" dirty="0" smtClean="0"/>
              <a:t>x</a:t>
            </a:r>
            <a:r>
              <a:rPr lang="en-GB" sz="1600" baseline="-25000" dirty="0" smtClean="0"/>
              <a:t>1</a:t>
            </a:r>
            <a:r>
              <a:rPr lang="en-GB" sz="1600" i="1" dirty="0" smtClean="0"/>
              <a:t>  p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(</a:t>
            </a:r>
            <a:r>
              <a:rPr lang="en-GB" sz="1600" i="1" dirty="0" smtClean="0"/>
              <a:t>x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|</a:t>
            </a:r>
            <a:r>
              <a:rPr lang="en-GB" sz="1600" i="1" dirty="0" smtClean="0"/>
              <a:t>x</a:t>
            </a:r>
            <a:r>
              <a:rPr lang="en-GB" sz="1600" dirty="0" smtClean="0"/>
              <a:t>)</a:t>
            </a:r>
            <a:r>
              <a:rPr lang="el-GR" sz="1600" dirty="0" smtClean="0"/>
              <a:t> δ</a:t>
            </a:r>
            <a:r>
              <a:rPr lang="en-GB" sz="1600" i="1" dirty="0" smtClean="0"/>
              <a:t>x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(“</a:t>
            </a:r>
            <a:r>
              <a:rPr lang="en-GB" sz="1600" dirty="0" smtClean="0">
                <a:solidFill>
                  <a:srgbClr val="FF0000"/>
                </a:solidFill>
              </a:rPr>
              <a:t>the probability that </a:t>
            </a:r>
            <a:r>
              <a:rPr lang="en-GB" sz="1600" i="1" dirty="0" smtClean="0">
                <a:solidFill>
                  <a:srgbClr val="FF0000"/>
                </a:solidFill>
              </a:rPr>
              <a:t>x</a:t>
            </a:r>
            <a:r>
              <a:rPr lang="en-GB" sz="1600" baseline="-25000" dirty="0" smtClean="0">
                <a:solidFill>
                  <a:srgbClr val="FF0000"/>
                </a:solidFill>
              </a:rPr>
              <a:t>1</a:t>
            </a:r>
            <a:r>
              <a:rPr lang="en-GB" sz="1600" dirty="0" smtClean="0">
                <a:solidFill>
                  <a:srgbClr val="FF0000"/>
                </a:solidFill>
              </a:rPr>
              <a:t> is … and </a:t>
            </a:r>
            <a:r>
              <a:rPr lang="en-GB" sz="1600" i="1" dirty="0" smtClean="0">
                <a:solidFill>
                  <a:srgbClr val="FF0000"/>
                </a:solidFill>
              </a:rPr>
              <a:t>x</a:t>
            </a:r>
            <a:r>
              <a:rPr lang="en-GB" sz="1600" baseline="-25000" dirty="0" smtClean="0">
                <a:solidFill>
                  <a:srgbClr val="FF0000"/>
                </a:solidFill>
              </a:rPr>
              <a:t>2</a:t>
            </a:r>
            <a:r>
              <a:rPr lang="en-GB" sz="1600" dirty="0" smtClean="0">
                <a:solidFill>
                  <a:srgbClr val="FF0000"/>
                </a:solidFill>
              </a:rPr>
              <a:t> is … given </a:t>
            </a:r>
            <a:r>
              <a:rPr lang="en-GB" sz="1600" i="1" dirty="0" smtClean="0">
                <a:solidFill>
                  <a:srgbClr val="FF0000"/>
                </a:solidFill>
              </a:rPr>
              <a:t>x</a:t>
            </a:r>
            <a:r>
              <a:rPr lang="en-GB" sz="1600" dirty="0" smtClean="0"/>
              <a:t>”)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689100" y="3797300"/>
          <a:ext cx="5373688" cy="604838"/>
        </p:xfrm>
        <a:graphic>
          <a:graphicData uri="http://schemas.openxmlformats.org/presentationml/2006/ole">
            <p:oleObj spid="_x0000_s1046" name="Equation" r:id="rId6" imgW="4229100" imgH="4826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8785" y="4731009"/>
            <a:ext cx="8799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In the above theory, </a:t>
            </a:r>
            <a:r>
              <a:rPr lang="en-GB" sz="1600" dirty="0" smtClean="0">
                <a:solidFill>
                  <a:srgbClr val="FF0000"/>
                </a:solidFill>
              </a:rPr>
              <a:t>x is known </a:t>
            </a:r>
            <a:r>
              <a:rPr lang="en-GB" sz="1600" dirty="0" smtClean="0"/>
              <a:t>and </a:t>
            </a:r>
            <a:r>
              <a:rPr lang="en-GB" sz="1600" i="1" dirty="0" smtClean="0">
                <a:solidFill>
                  <a:srgbClr val="0070C0"/>
                </a:solidFill>
              </a:rPr>
              <a:t>x</a:t>
            </a:r>
            <a:r>
              <a:rPr lang="en-GB" sz="1600" baseline="-25000" dirty="0" smtClean="0">
                <a:solidFill>
                  <a:srgbClr val="0070C0"/>
                </a:solidFill>
              </a:rPr>
              <a:t>1</a:t>
            </a:r>
            <a:r>
              <a:rPr lang="en-GB" sz="1600" dirty="0" smtClean="0">
                <a:solidFill>
                  <a:srgbClr val="0070C0"/>
                </a:solidFill>
              </a:rPr>
              <a:t> and </a:t>
            </a:r>
            <a:r>
              <a:rPr lang="en-GB" sz="1600" i="1" dirty="0" smtClean="0">
                <a:solidFill>
                  <a:srgbClr val="0070C0"/>
                </a:solidFill>
              </a:rPr>
              <a:t>x</a:t>
            </a:r>
            <a:r>
              <a:rPr lang="en-GB" sz="1600" baseline="-25000" dirty="0" smtClean="0">
                <a:solidFill>
                  <a:srgbClr val="0070C0"/>
                </a:solidFill>
              </a:rPr>
              <a:t>2</a:t>
            </a:r>
            <a:r>
              <a:rPr lang="en-GB" sz="1600" dirty="0" smtClean="0">
                <a:solidFill>
                  <a:srgbClr val="0070C0"/>
                </a:solidFill>
              </a:rPr>
              <a:t> are unknown</a:t>
            </a:r>
            <a:r>
              <a:rPr lang="en-GB" sz="1600" dirty="0" smtClean="0"/>
              <a:t>.</a:t>
            </a:r>
          </a:p>
          <a:p>
            <a:r>
              <a:rPr lang="en-GB" sz="1600" dirty="0" smtClean="0"/>
              <a:t>Now introduce actual information </a:t>
            </a:r>
            <a:r>
              <a:rPr lang="en-GB" sz="1600" i="1" dirty="0" smtClean="0"/>
              <a:t>x</a:t>
            </a:r>
            <a:r>
              <a:rPr lang="en-GB" sz="1600" baseline="-25000" dirty="0" smtClean="0"/>
              <a:t>1</a:t>
            </a:r>
            <a:r>
              <a:rPr lang="en-GB" sz="1600" dirty="0" smtClean="0"/>
              <a:t> and </a:t>
            </a:r>
            <a:r>
              <a:rPr lang="en-GB" sz="1600" i="1" dirty="0" smtClean="0"/>
              <a:t>x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: now </a:t>
            </a:r>
            <a:r>
              <a:rPr lang="en-GB" sz="1600" i="1" dirty="0" smtClean="0">
                <a:solidFill>
                  <a:srgbClr val="0070C0"/>
                </a:solidFill>
              </a:rPr>
              <a:t>x</a:t>
            </a:r>
            <a:r>
              <a:rPr lang="en-GB" sz="1600" baseline="-25000" dirty="0" smtClean="0">
                <a:solidFill>
                  <a:srgbClr val="0070C0"/>
                </a:solidFill>
              </a:rPr>
              <a:t>1</a:t>
            </a:r>
            <a:r>
              <a:rPr lang="en-GB" sz="1600" dirty="0" smtClean="0">
                <a:solidFill>
                  <a:srgbClr val="0070C0"/>
                </a:solidFill>
              </a:rPr>
              <a:t> and </a:t>
            </a:r>
            <a:r>
              <a:rPr lang="en-GB" sz="1600" i="1" dirty="0" smtClean="0">
                <a:solidFill>
                  <a:srgbClr val="0070C0"/>
                </a:solidFill>
              </a:rPr>
              <a:t>x</a:t>
            </a:r>
            <a:r>
              <a:rPr lang="en-GB" sz="1600" baseline="-25000" dirty="0" smtClean="0">
                <a:solidFill>
                  <a:srgbClr val="0070C0"/>
                </a:solidFill>
              </a:rPr>
              <a:t>2</a:t>
            </a:r>
            <a:r>
              <a:rPr lang="en-GB" sz="1600" dirty="0" smtClean="0">
                <a:solidFill>
                  <a:srgbClr val="0070C0"/>
                </a:solidFill>
              </a:rPr>
              <a:t> are known </a:t>
            </a:r>
            <a:r>
              <a:rPr lang="en-GB" sz="1600" dirty="0" smtClean="0"/>
              <a:t>and </a:t>
            </a:r>
            <a:r>
              <a:rPr lang="en-GB" sz="1600" i="1" dirty="0" smtClean="0">
                <a:solidFill>
                  <a:srgbClr val="FF0000"/>
                </a:solidFill>
              </a:rPr>
              <a:t>x</a:t>
            </a:r>
            <a:r>
              <a:rPr lang="en-GB" sz="1600" dirty="0" smtClean="0">
                <a:solidFill>
                  <a:srgbClr val="FF0000"/>
                </a:solidFill>
              </a:rPr>
              <a:t> is unknown</a:t>
            </a:r>
            <a:r>
              <a:rPr lang="en-GB" sz="1600" dirty="0" smtClean="0"/>
              <a:t>.</a:t>
            </a:r>
          </a:p>
          <a:p>
            <a:endParaRPr lang="en-GB" sz="1600" dirty="0" smtClean="0"/>
          </a:p>
          <a:p>
            <a:r>
              <a:rPr lang="en-GB" sz="1600" dirty="0" smtClean="0"/>
              <a:t>What </a:t>
            </a:r>
            <a:r>
              <a:rPr lang="en-GB" sz="1600" i="1" dirty="0" smtClean="0"/>
              <a:t>x</a:t>
            </a:r>
            <a:r>
              <a:rPr lang="en-GB" sz="1600" dirty="0" smtClean="0"/>
              <a:t> maximizes </a:t>
            </a:r>
            <a:r>
              <a:rPr lang="en-GB" sz="1600" i="1" dirty="0" smtClean="0"/>
              <a:t>p</a:t>
            </a:r>
            <a:r>
              <a:rPr lang="en-GB" sz="1600" dirty="0" smtClean="0"/>
              <a:t>(</a:t>
            </a:r>
            <a:r>
              <a:rPr lang="en-GB" sz="1600" i="1" dirty="0" smtClean="0"/>
              <a:t>x</a:t>
            </a:r>
            <a:r>
              <a:rPr lang="en-GB" sz="1600" baseline="-25000" dirty="0" smtClean="0"/>
              <a:t>1</a:t>
            </a:r>
            <a:r>
              <a:rPr lang="en-GB" sz="1600" dirty="0" smtClean="0"/>
              <a:t>,</a:t>
            </a:r>
            <a:r>
              <a:rPr lang="en-GB" sz="1600" i="1" dirty="0" smtClean="0"/>
              <a:t> x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|</a:t>
            </a:r>
            <a:r>
              <a:rPr lang="en-GB" sz="1600" i="1" dirty="0" smtClean="0"/>
              <a:t>x</a:t>
            </a:r>
            <a:r>
              <a:rPr lang="en-GB" sz="1600" dirty="0" smtClean="0"/>
              <a:t>)?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281530" y="569843"/>
            <a:ext cx="2624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Combining imperfect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prototype data assimilation problem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78632" y="569843"/>
            <a:ext cx="2624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Combining imperfect data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752600" y="1181100"/>
          <a:ext cx="5373688" cy="604838"/>
        </p:xfrm>
        <a:graphic>
          <a:graphicData uri="http://schemas.openxmlformats.org/presentationml/2006/ole">
            <p:oleObj spid="_x0000_s2080" name="Equation" r:id="rId4" imgW="4229100" imgH="482600" progId="Equation.3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265438" y="1932383"/>
            <a:ext cx="64901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What </a:t>
            </a:r>
            <a:r>
              <a:rPr lang="en-GB" sz="1600" i="1" dirty="0" smtClean="0">
                <a:solidFill>
                  <a:srgbClr val="FF0000"/>
                </a:solidFill>
              </a:rPr>
              <a:t>x</a:t>
            </a:r>
            <a:r>
              <a:rPr lang="en-GB" sz="1600" dirty="0" smtClean="0">
                <a:solidFill>
                  <a:srgbClr val="FF0000"/>
                </a:solidFill>
              </a:rPr>
              <a:t> </a:t>
            </a:r>
            <a:r>
              <a:rPr lang="en-GB" sz="1600" i="1" dirty="0" smtClean="0">
                <a:solidFill>
                  <a:srgbClr val="FF0000"/>
                </a:solidFill>
              </a:rPr>
              <a:t>maximizes</a:t>
            </a:r>
            <a:r>
              <a:rPr lang="en-GB" sz="1600" dirty="0" smtClean="0">
                <a:solidFill>
                  <a:srgbClr val="FF0000"/>
                </a:solidFill>
              </a:rPr>
              <a:t> </a:t>
            </a:r>
            <a:r>
              <a:rPr lang="en-GB" sz="1600" i="1" dirty="0" smtClean="0">
                <a:solidFill>
                  <a:srgbClr val="FF0000"/>
                </a:solidFill>
              </a:rPr>
              <a:t>p</a:t>
            </a:r>
            <a:r>
              <a:rPr lang="en-GB" sz="1600" dirty="0" smtClean="0">
                <a:solidFill>
                  <a:srgbClr val="FF0000"/>
                </a:solidFill>
              </a:rPr>
              <a:t>(</a:t>
            </a:r>
            <a:r>
              <a:rPr lang="en-GB" sz="1600" i="1" dirty="0" smtClean="0">
                <a:solidFill>
                  <a:srgbClr val="FF0000"/>
                </a:solidFill>
              </a:rPr>
              <a:t>x</a:t>
            </a:r>
            <a:r>
              <a:rPr lang="en-GB" sz="1600" baseline="-25000" dirty="0" smtClean="0">
                <a:solidFill>
                  <a:srgbClr val="FF0000"/>
                </a:solidFill>
              </a:rPr>
              <a:t>1</a:t>
            </a:r>
            <a:r>
              <a:rPr lang="en-GB" sz="1600" dirty="0" smtClean="0">
                <a:solidFill>
                  <a:srgbClr val="FF0000"/>
                </a:solidFill>
              </a:rPr>
              <a:t>,</a:t>
            </a:r>
            <a:r>
              <a:rPr lang="en-GB" sz="1600" i="1" dirty="0" smtClean="0">
                <a:solidFill>
                  <a:srgbClr val="FF0000"/>
                </a:solidFill>
              </a:rPr>
              <a:t> x</a:t>
            </a:r>
            <a:r>
              <a:rPr lang="en-GB" sz="1600" baseline="-25000" dirty="0" smtClean="0">
                <a:solidFill>
                  <a:srgbClr val="FF0000"/>
                </a:solidFill>
              </a:rPr>
              <a:t>2</a:t>
            </a:r>
            <a:r>
              <a:rPr lang="en-GB" sz="1600" dirty="0" smtClean="0">
                <a:solidFill>
                  <a:srgbClr val="FF0000"/>
                </a:solidFill>
              </a:rPr>
              <a:t>|</a:t>
            </a:r>
            <a:r>
              <a:rPr lang="en-GB" sz="1600" i="1" dirty="0" smtClean="0">
                <a:solidFill>
                  <a:srgbClr val="FF0000"/>
                </a:solidFill>
              </a:rPr>
              <a:t>x</a:t>
            </a:r>
            <a:r>
              <a:rPr lang="en-GB" sz="1600" dirty="0" smtClean="0">
                <a:solidFill>
                  <a:srgbClr val="FF0000"/>
                </a:solidFill>
              </a:rPr>
              <a:t>)?  </a:t>
            </a:r>
            <a:r>
              <a:rPr lang="en-GB" sz="1600" dirty="0" smtClean="0">
                <a:solidFill>
                  <a:srgbClr val="0070C0"/>
                </a:solidFill>
              </a:rPr>
              <a:t>The same x that </a:t>
            </a:r>
            <a:r>
              <a:rPr lang="en-GB" sz="1600" i="1" dirty="0" smtClean="0">
                <a:solidFill>
                  <a:srgbClr val="0070C0"/>
                </a:solidFill>
              </a:rPr>
              <a:t>minimizes</a:t>
            </a:r>
            <a:r>
              <a:rPr lang="en-GB" sz="1600" dirty="0" smtClean="0">
                <a:solidFill>
                  <a:srgbClr val="0070C0"/>
                </a:solidFill>
              </a:rPr>
              <a:t> the ‘cost function’</a:t>
            </a:r>
            <a:endParaRPr lang="en-US" sz="1600" dirty="0">
              <a:solidFill>
                <a:srgbClr val="0070C0"/>
              </a:solidFill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187700" y="2514600"/>
          <a:ext cx="2457450" cy="601663"/>
        </p:xfrm>
        <a:graphic>
          <a:graphicData uri="http://schemas.openxmlformats.org/presentationml/2006/ole">
            <p:oleObj spid="_x0000_s2081" name="Equation" r:id="rId5" imgW="1942920" imgH="4824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798" y="3233536"/>
            <a:ext cx="3739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To minimize, look for stationary values of </a:t>
            </a:r>
            <a:r>
              <a:rPr lang="en-GB" sz="1600" i="1" dirty="0" smtClean="0"/>
              <a:t>I</a:t>
            </a:r>
            <a:r>
              <a:rPr lang="en-GB" sz="1600" dirty="0" smtClean="0"/>
              <a:t>:</a:t>
            </a:r>
            <a:endParaRPr lang="en-US" sz="1600" dirty="0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5661053"/>
              </p:ext>
            </p:extLst>
          </p:nvPr>
        </p:nvGraphicFramePr>
        <p:xfrm>
          <a:off x="2667000" y="3644900"/>
          <a:ext cx="3548063" cy="604838"/>
        </p:xfrm>
        <a:graphic>
          <a:graphicData uri="http://schemas.openxmlformats.org/presentationml/2006/ole">
            <p:oleObj spid="_x0000_s2082" name="Equation" r:id="rId6" imgW="2794000" imgH="48260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2605" y="4439485"/>
            <a:ext cx="3379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If information source 1 is much more accurate than information source 2, then </a:t>
            </a:r>
            <a:r>
              <a:rPr lang="el-GR" sz="1600" dirty="0" smtClean="0"/>
              <a:t>σ</a:t>
            </a:r>
            <a:r>
              <a:rPr lang="en-GB" sz="1600" baseline="-25000" dirty="0" smtClean="0"/>
              <a:t>1</a:t>
            </a:r>
            <a:r>
              <a:rPr lang="en-GB" sz="1600" dirty="0" smtClean="0"/>
              <a:t> &lt;&lt; </a:t>
            </a:r>
            <a:r>
              <a:rPr lang="el-GR" sz="1600" dirty="0" smtClean="0"/>
              <a:t>σ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:</a:t>
            </a:r>
            <a:endParaRPr lang="en-US" sz="1600" dirty="0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901700" y="5384800"/>
          <a:ext cx="1809750" cy="571500"/>
        </p:xfrm>
        <a:graphic>
          <a:graphicData uri="http://schemas.openxmlformats.org/presentationml/2006/ole">
            <p:oleObj spid="_x0000_s2083" name="Equation" r:id="rId7" imgW="1435100" imgH="4572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055645" y="4432861"/>
            <a:ext cx="3379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If information source 2 is much more accurate than information source 1, then </a:t>
            </a:r>
            <a:r>
              <a:rPr lang="el-GR" sz="1600" dirty="0" smtClean="0"/>
              <a:t>σ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&lt;&lt; </a:t>
            </a:r>
            <a:r>
              <a:rPr lang="el-GR" sz="1600" dirty="0" smtClean="0"/>
              <a:t>σ</a:t>
            </a:r>
            <a:r>
              <a:rPr lang="en-GB" sz="1600" baseline="-25000" dirty="0" smtClean="0"/>
              <a:t>1</a:t>
            </a:r>
            <a:r>
              <a:rPr lang="en-GB" sz="1600" dirty="0" smtClean="0"/>
              <a:t>:</a:t>
            </a:r>
            <a:endParaRPr lang="en-US" sz="1600" dirty="0"/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5295900" y="5384800"/>
          <a:ext cx="1824038" cy="573088"/>
        </p:xfrm>
        <a:graphic>
          <a:graphicData uri="http://schemas.openxmlformats.org/presentationml/2006/ole">
            <p:oleObj spid="_x0000_s2084" name="Equation" r:id="rId8" imgW="14478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2143</Words>
  <Application>Microsoft Office PowerPoint</Application>
  <PresentationFormat>On-screen Show (4:3)</PresentationFormat>
  <Paragraphs>338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An introduction to data assimilation for the geosciences</vt:lpstr>
      <vt:lpstr>What is data assimilation?</vt:lpstr>
      <vt:lpstr>What is data assimilation?</vt:lpstr>
      <vt:lpstr>What is data assimilation?</vt:lpstr>
      <vt:lpstr>What is data assimilation?</vt:lpstr>
      <vt:lpstr>Outline and references</vt:lpstr>
      <vt:lpstr>Applications of data assimilation in the geosciences</vt:lpstr>
      <vt:lpstr>A prototype data assimilation problem</vt:lpstr>
      <vt:lpstr>A prototype data assimilation problem</vt:lpstr>
      <vt:lpstr>Indirect observations and prior information</vt:lpstr>
      <vt:lpstr>Indirect observations and prior information</vt:lpstr>
      <vt:lpstr>Indirect observations and prior information</vt:lpstr>
      <vt:lpstr>Indirect observations and prior information</vt:lpstr>
      <vt:lpstr>Errrors everywhere</vt:lpstr>
      <vt:lpstr>Leading methods of solving the DA problem</vt:lpstr>
      <vt:lpstr>Leading methods of solving the da problem</vt:lpstr>
      <vt:lpstr>Leading methods of solving the da problem</vt:lpstr>
      <vt:lpstr>Mathematics required</vt:lpstr>
      <vt:lpstr>Summary of basic principles</vt:lpstr>
      <vt:lpstr>Some subtleties and caveats of DA</vt:lpstr>
    </vt:vector>
  </TitlesOfParts>
  <Company>University of Reading Meteorlogy Dept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 introduction to data assimilation for geosciences</dc:title>
  <dc:creator>Met User</dc:creator>
  <cp:lastModifiedBy>Ross</cp:lastModifiedBy>
  <cp:revision>73</cp:revision>
  <dcterms:created xsi:type="dcterms:W3CDTF">2012-02-19T16:08:52Z</dcterms:created>
  <dcterms:modified xsi:type="dcterms:W3CDTF">2012-04-08T19:09:53Z</dcterms:modified>
</cp:coreProperties>
</file>