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7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9144000" cy="6858000" type="screen4x3"/>
  <p:notesSz cx="6858000" cy="9144000"/>
  <p:custShowLst>
    <p:custShow name="Custom Show 1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custShow id="0"/>
    <p:penClr>
      <a:srgbClr val="FF0000"/>
    </p:penClr>
  </p:showPr>
  <p:clrMru>
    <a:srgbClr val="0033CC"/>
    <a:srgbClr val="D5FFFF"/>
    <a:srgbClr val="DDFFFF"/>
    <a:srgbClr val="CCFFFF"/>
    <a:srgbClr val="A8FEF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5855E-4C58-4CB6-9A0D-4CBDA164A078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096A1-2CB0-4E28-BE04-2ABD0B2F6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096A1-2CB0-4E28-BE04-2ABD0B2F628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096A1-2CB0-4E28-BE04-2ABD0B2F628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096A1-2CB0-4E28-BE04-2ABD0B2F628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096A1-2CB0-4E28-BE04-2ABD0B2F628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096A1-2CB0-4E28-BE04-2ABD0B2F628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096A1-2CB0-4E28-BE04-2ABD0B2F628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096A1-2CB0-4E28-BE04-2ABD0B2F628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096A1-2CB0-4E28-BE04-2ABD0B2F628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096A1-2CB0-4E28-BE04-2ABD0B2F628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096A1-2CB0-4E28-BE04-2ABD0B2F628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096A1-2CB0-4E28-BE04-2ABD0B2F628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FC83-5344-41E8-86F4-A70F82C2A489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FDDD0-4122-4BDE-8749-08FD6B406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FC83-5344-41E8-86F4-A70F82C2A489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FDDD0-4122-4BDE-8749-08FD6B406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FC83-5344-41E8-86F4-A70F82C2A489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FDDD0-4122-4BDE-8749-08FD6B406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FC83-5344-41E8-86F4-A70F82C2A489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FDDD0-4122-4BDE-8749-08FD6B406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FC83-5344-41E8-86F4-A70F82C2A489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FDDD0-4122-4BDE-8749-08FD6B406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FC83-5344-41E8-86F4-A70F82C2A489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FDDD0-4122-4BDE-8749-08FD6B406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FC83-5344-41E8-86F4-A70F82C2A489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FDDD0-4122-4BDE-8749-08FD6B406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85786" y="1500174"/>
            <a:ext cx="7715304" cy="0"/>
          </a:xfrm>
          <a:prstGeom prst="line">
            <a:avLst/>
          </a:prstGeom>
          <a:ln w="19050">
            <a:solidFill>
              <a:srgbClr val="FF0000">
                <a:alpha val="7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363255" y="6613742"/>
            <a:ext cx="84501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</a:schemeClr>
                </a:solidFill>
              </a:rPr>
              <a:t>ES4 Spring School, April 2010</a:t>
            </a:r>
            <a:r>
              <a:rPr lang="en-GB" sz="1200" baseline="0" dirty="0" smtClean="0">
                <a:solidFill>
                  <a:schemeClr val="tx1">
                    <a:lumMod val="75000"/>
                  </a:schemeClr>
                </a:solidFill>
              </a:rPr>
              <a:t>                       </a:t>
            </a:r>
            <a:r>
              <a:rPr lang="en-GB" sz="1200" dirty="0" smtClean="0">
                <a:solidFill>
                  <a:schemeClr val="tx1">
                    <a:lumMod val="75000"/>
                  </a:schemeClr>
                </a:solidFill>
              </a:rPr>
              <a:t>Satellites for Meteorology</a:t>
            </a:r>
            <a:r>
              <a:rPr lang="en-GB" sz="1200" baseline="0" dirty="0" smtClean="0">
                <a:solidFill>
                  <a:schemeClr val="tx1">
                    <a:lumMod val="75000"/>
                  </a:schemeClr>
                </a:solidFill>
              </a:rPr>
              <a:t> and Weather Forecasting                                                Page </a:t>
            </a:r>
            <a:fld id="{69FAB8D3-6F66-4093-8591-6685CBB859E9}" type="slidenum">
              <a:rPr lang="en-GB" sz="1200" baseline="0" smtClean="0">
                <a:solidFill>
                  <a:schemeClr val="tx1">
                    <a:lumMod val="75000"/>
                  </a:schemeClr>
                </a:solidFill>
              </a:rPr>
              <a:pPr/>
              <a:t>‹#›</a:t>
            </a:fld>
            <a:r>
              <a:rPr lang="en-GB" sz="1200" baseline="0" dirty="0" smtClean="0">
                <a:solidFill>
                  <a:schemeClr val="tx1">
                    <a:lumMod val="75000"/>
                  </a:schemeClr>
                </a:solidFill>
              </a:rPr>
              <a:t>/22</a:t>
            </a:r>
            <a:endParaRPr lang="en-US" sz="12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FC83-5344-41E8-86F4-A70F82C2A489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FDDD0-4122-4BDE-8749-08FD6B406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FC83-5344-41E8-86F4-A70F82C2A489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FDDD0-4122-4BDE-8749-08FD6B406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FC83-5344-41E8-86F4-A70F82C2A489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FDDD0-4122-4BDE-8749-08FD6B406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4FC83-5344-41E8-86F4-A70F82C2A489}" type="datetimeFigureOut">
              <a:rPr lang="en-US" smtClean="0"/>
              <a:pPr/>
              <a:t>3/31/2010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FDDD0-4122-4BDE-8749-08FD6B406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2010_3_14_0_MSG2_1_S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2643182"/>
            <a:ext cx="2571768" cy="2571768"/>
          </a:xfrm>
          <a:prstGeom prst="rect">
            <a:avLst/>
          </a:prstGeom>
        </p:spPr>
      </p:pic>
      <p:sp>
        <p:nvSpPr>
          <p:cNvPr id="57" name="TextBox 56"/>
          <p:cNvSpPr txBox="1"/>
          <p:nvPr/>
        </p:nvSpPr>
        <p:spPr>
          <a:xfrm>
            <a:off x="3214678" y="2143116"/>
            <a:ext cx="2528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FF00"/>
                </a:solidFill>
              </a:rPr>
              <a:t>SEVIRI channel 6, 6.85 –7.85 </a:t>
            </a:r>
            <a:r>
              <a:rPr lang="el-GR" sz="1400" dirty="0" smtClean="0">
                <a:solidFill>
                  <a:srgbClr val="FFFF00"/>
                </a:solidFill>
              </a:rPr>
              <a:t>μ</a:t>
            </a:r>
            <a:r>
              <a:rPr lang="en-GB" sz="1400" dirty="0" smtClean="0">
                <a:solidFill>
                  <a:srgbClr val="FFFF00"/>
                </a:solidFill>
              </a:rPr>
              <a:t>m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715919" y="723328"/>
            <a:ext cx="417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Courtesy NERC Satellite Receiving Station, University of Dundee 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419560" y="5643578"/>
            <a:ext cx="8438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Ref: From Sputnik to </a:t>
            </a:r>
            <a:r>
              <a:rPr lang="en-GB" sz="1400" dirty="0" err="1" smtClean="0"/>
              <a:t>EnviSat</a:t>
            </a:r>
            <a:r>
              <a:rPr lang="en-GB" sz="1400" dirty="0" smtClean="0"/>
              <a:t>, and beyond: The use of satellite measurements in weather forecasting and research</a:t>
            </a:r>
          </a:p>
          <a:p>
            <a:r>
              <a:rPr lang="en-GB" sz="1400" dirty="0" err="1" smtClean="0"/>
              <a:t>Brugge</a:t>
            </a:r>
            <a:r>
              <a:rPr lang="en-GB" sz="1400" dirty="0" smtClean="0"/>
              <a:t> &amp; </a:t>
            </a:r>
            <a:r>
              <a:rPr lang="en-GB" sz="1400" dirty="0" err="1" smtClean="0"/>
              <a:t>Stuttard</a:t>
            </a:r>
            <a:r>
              <a:rPr lang="en-GB" sz="1400" dirty="0" smtClean="0"/>
              <a:t>, Weather 58 (March 2003), 107-112; Weather 58 (April 2003), 140-143.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7500958" y="6500834"/>
            <a:ext cx="1428760" cy="357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010_3_14_0_MSG2_1_S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2643182"/>
            <a:ext cx="2571768" cy="25717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14678" y="2143116"/>
            <a:ext cx="2528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FF00"/>
                </a:solidFill>
              </a:rPr>
              <a:t>SEVIRI channel 6, 6.85 –7.85 </a:t>
            </a:r>
            <a:r>
              <a:rPr lang="el-GR" sz="1400" dirty="0" smtClean="0">
                <a:solidFill>
                  <a:srgbClr val="FFFF00"/>
                </a:solidFill>
              </a:rPr>
              <a:t>μ</a:t>
            </a:r>
            <a:r>
              <a:rPr lang="en-GB" sz="1400" dirty="0" smtClean="0">
                <a:solidFill>
                  <a:srgbClr val="FFFF00"/>
                </a:solidFill>
              </a:rPr>
              <a:t>m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15919" y="723328"/>
            <a:ext cx="417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Courtesy NERC Satellite Receiving Station, University of Dundee 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19560" y="5643578"/>
            <a:ext cx="8438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Ref: From Sputnik to </a:t>
            </a:r>
            <a:r>
              <a:rPr lang="en-GB" sz="1400" dirty="0" err="1" smtClean="0"/>
              <a:t>EnviSat</a:t>
            </a:r>
            <a:r>
              <a:rPr lang="en-GB" sz="1400" dirty="0" smtClean="0"/>
              <a:t>, and beyond: The use of satellite measurements in weather forecasting and research</a:t>
            </a:r>
          </a:p>
          <a:p>
            <a:r>
              <a:rPr lang="en-GB" sz="1400" dirty="0" err="1" smtClean="0"/>
              <a:t>Brugge</a:t>
            </a:r>
            <a:r>
              <a:rPr lang="en-GB" sz="1400" dirty="0" smtClean="0"/>
              <a:t> &amp; </a:t>
            </a:r>
            <a:r>
              <a:rPr lang="en-GB" sz="1400" dirty="0" err="1" smtClean="0"/>
              <a:t>Stuttard</a:t>
            </a:r>
            <a:r>
              <a:rPr lang="en-GB" sz="1400" dirty="0" smtClean="0"/>
              <a:t>, Weather 58 (March 2003), 107-112; Weather 58 (April 2003), 140-143.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7500958" y="6500834"/>
            <a:ext cx="1428760" cy="357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010_3_14_0_MSG2_1_S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2643182"/>
            <a:ext cx="2571768" cy="25717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14678" y="2143116"/>
            <a:ext cx="2528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FF00"/>
                </a:solidFill>
              </a:rPr>
              <a:t>SEVIRI channel 6, 6.85 –7.85 </a:t>
            </a:r>
            <a:r>
              <a:rPr lang="el-GR" sz="1400" dirty="0" smtClean="0">
                <a:solidFill>
                  <a:srgbClr val="FFFF00"/>
                </a:solidFill>
              </a:rPr>
              <a:t>μ</a:t>
            </a:r>
            <a:r>
              <a:rPr lang="en-GB" sz="1400" dirty="0" smtClean="0">
                <a:solidFill>
                  <a:srgbClr val="FFFF00"/>
                </a:solidFill>
              </a:rPr>
              <a:t>m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15919" y="723328"/>
            <a:ext cx="417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Courtesy NERC Satellite Receiving Station, University of Dundee 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19560" y="5643578"/>
            <a:ext cx="8438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Ref: From Sputnik to </a:t>
            </a:r>
            <a:r>
              <a:rPr lang="en-GB" sz="1400" dirty="0" err="1" smtClean="0"/>
              <a:t>EnviSat</a:t>
            </a:r>
            <a:r>
              <a:rPr lang="en-GB" sz="1400" dirty="0" smtClean="0"/>
              <a:t>, and beyond: The use of satellite measurements in weather forecasting and research</a:t>
            </a:r>
          </a:p>
          <a:p>
            <a:r>
              <a:rPr lang="en-GB" sz="1400" dirty="0" err="1" smtClean="0"/>
              <a:t>Brugge</a:t>
            </a:r>
            <a:r>
              <a:rPr lang="en-GB" sz="1400" dirty="0" smtClean="0"/>
              <a:t> &amp; </a:t>
            </a:r>
            <a:r>
              <a:rPr lang="en-GB" sz="1400" dirty="0" err="1" smtClean="0"/>
              <a:t>Stuttard</a:t>
            </a:r>
            <a:r>
              <a:rPr lang="en-GB" sz="1400" dirty="0" smtClean="0"/>
              <a:t>, Weather 58 (March 2003), 107-112; Weather 58 (April 2003), 140-143.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7500958" y="6500834"/>
            <a:ext cx="1428760" cy="357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010_3_14_0_MSG2_1_S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2643182"/>
            <a:ext cx="2571768" cy="25717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14678" y="2143116"/>
            <a:ext cx="2528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FF00"/>
                </a:solidFill>
              </a:rPr>
              <a:t>SEVIRI channel 6, 6.85 –7.85 </a:t>
            </a:r>
            <a:r>
              <a:rPr lang="el-GR" sz="1400" dirty="0" smtClean="0">
                <a:solidFill>
                  <a:srgbClr val="FFFF00"/>
                </a:solidFill>
              </a:rPr>
              <a:t>μ</a:t>
            </a:r>
            <a:r>
              <a:rPr lang="en-GB" sz="1400" dirty="0" smtClean="0">
                <a:solidFill>
                  <a:srgbClr val="FFFF00"/>
                </a:solidFill>
              </a:rPr>
              <a:t>m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15919" y="723328"/>
            <a:ext cx="417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Courtesy NERC Satellite Receiving Station, University of Dundee 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19560" y="5643578"/>
            <a:ext cx="8438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Ref: From Sputnik to </a:t>
            </a:r>
            <a:r>
              <a:rPr lang="en-GB" sz="1400" dirty="0" err="1" smtClean="0"/>
              <a:t>EnviSat</a:t>
            </a:r>
            <a:r>
              <a:rPr lang="en-GB" sz="1400" dirty="0" smtClean="0"/>
              <a:t>, and beyond: The use of satellite measurements in weather forecasting and research</a:t>
            </a:r>
          </a:p>
          <a:p>
            <a:r>
              <a:rPr lang="en-GB" sz="1400" dirty="0" err="1" smtClean="0"/>
              <a:t>Brugge</a:t>
            </a:r>
            <a:r>
              <a:rPr lang="en-GB" sz="1400" dirty="0" smtClean="0"/>
              <a:t> &amp; </a:t>
            </a:r>
            <a:r>
              <a:rPr lang="en-GB" sz="1400" dirty="0" err="1" smtClean="0"/>
              <a:t>Stuttard</a:t>
            </a:r>
            <a:r>
              <a:rPr lang="en-GB" sz="1400" dirty="0" smtClean="0"/>
              <a:t>, Weather 58 (March 2003), 107-112; Weather 58 (April 2003), 140-143.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7500958" y="6500834"/>
            <a:ext cx="1428760" cy="357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010_3_14_0_MSG2_1_S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2643182"/>
            <a:ext cx="2571768" cy="25717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19560" y="5643578"/>
            <a:ext cx="8438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Ref: From Sputnik to </a:t>
            </a:r>
            <a:r>
              <a:rPr lang="en-GB" sz="1400" dirty="0" err="1" smtClean="0"/>
              <a:t>EnviSat</a:t>
            </a:r>
            <a:r>
              <a:rPr lang="en-GB" sz="1400" dirty="0" smtClean="0"/>
              <a:t>, and beyond: The use of satellite measurements in weather forecasting and research</a:t>
            </a:r>
          </a:p>
          <a:p>
            <a:r>
              <a:rPr lang="en-GB" sz="1400" dirty="0" err="1" smtClean="0"/>
              <a:t>Brugge</a:t>
            </a:r>
            <a:r>
              <a:rPr lang="en-GB" sz="1400" dirty="0" smtClean="0"/>
              <a:t> &amp; </a:t>
            </a:r>
            <a:r>
              <a:rPr lang="en-GB" sz="1400" dirty="0" err="1" smtClean="0"/>
              <a:t>Stuttard</a:t>
            </a:r>
            <a:r>
              <a:rPr lang="en-GB" sz="1400" dirty="0" smtClean="0"/>
              <a:t>, Weather 58 (March 2003), 107-112; Weather 58 (April 2003), 140-143.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7500958" y="6500834"/>
            <a:ext cx="1428760" cy="357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15919" y="723328"/>
            <a:ext cx="417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Courtesy NERC Satellite Receiving Station, University of Dundee 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214678" y="2143116"/>
            <a:ext cx="2528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FF00"/>
                </a:solidFill>
              </a:rPr>
              <a:t>SEVIRI channel 6, 6.85 –7.85 </a:t>
            </a:r>
            <a:r>
              <a:rPr lang="el-GR" sz="1400" dirty="0" smtClean="0">
                <a:solidFill>
                  <a:srgbClr val="FFFF00"/>
                </a:solidFill>
              </a:rPr>
              <a:t>μ</a:t>
            </a:r>
            <a:r>
              <a:rPr lang="en-GB" sz="1400" dirty="0" smtClean="0">
                <a:solidFill>
                  <a:srgbClr val="FFFF00"/>
                </a:solidFill>
              </a:rPr>
              <a:t>m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010_3_14_0_MSG2_1_S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2643182"/>
            <a:ext cx="2571768" cy="25717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14678" y="2143116"/>
            <a:ext cx="2528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FF00"/>
                </a:solidFill>
              </a:rPr>
              <a:t>SEVIRI channel 6, 6.85 –7.85 </a:t>
            </a:r>
            <a:r>
              <a:rPr lang="el-GR" sz="1400" dirty="0" smtClean="0">
                <a:solidFill>
                  <a:srgbClr val="FFFF00"/>
                </a:solidFill>
              </a:rPr>
              <a:t>μ</a:t>
            </a:r>
            <a:r>
              <a:rPr lang="en-GB" sz="1400" dirty="0" smtClean="0">
                <a:solidFill>
                  <a:srgbClr val="FFFF00"/>
                </a:solidFill>
              </a:rPr>
              <a:t>m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15919" y="723328"/>
            <a:ext cx="417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Courtesy NERC Satellite Receiving Station, University of Dundee 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19560" y="5643578"/>
            <a:ext cx="8438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Ref: From Sputnik to </a:t>
            </a:r>
            <a:r>
              <a:rPr lang="en-GB" sz="1400" dirty="0" err="1" smtClean="0"/>
              <a:t>EnviSat</a:t>
            </a:r>
            <a:r>
              <a:rPr lang="en-GB" sz="1400" dirty="0" smtClean="0"/>
              <a:t>, and beyond: The use of satellite measurements in weather forecasting and research</a:t>
            </a:r>
          </a:p>
          <a:p>
            <a:r>
              <a:rPr lang="en-GB" sz="1400" dirty="0" err="1" smtClean="0"/>
              <a:t>Brugge</a:t>
            </a:r>
            <a:r>
              <a:rPr lang="en-GB" sz="1400" dirty="0" smtClean="0"/>
              <a:t> &amp; </a:t>
            </a:r>
            <a:r>
              <a:rPr lang="en-GB" sz="1400" dirty="0" err="1" smtClean="0"/>
              <a:t>Stuttard</a:t>
            </a:r>
            <a:r>
              <a:rPr lang="en-GB" sz="1400" dirty="0" smtClean="0"/>
              <a:t>, Weather 58 (March 2003), 107-112; Weather 58 (April 2003), 140-143.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7500958" y="6500834"/>
            <a:ext cx="1428760" cy="357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010_3_14_0_MSG2_1_S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2643182"/>
            <a:ext cx="2571768" cy="25717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14678" y="2143116"/>
            <a:ext cx="2528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FF00"/>
                </a:solidFill>
              </a:rPr>
              <a:t>SEVIRI channel 6, 6.85 –7.85 </a:t>
            </a:r>
            <a:r>
              <a:rPr lang="el-GR" sz="1400" dirty="0" smtClean="0">
                <a:solidFill>
                  <a:srgbClr val="FFFF00"/>
                </a:solidFill>
              </a:rPr>
              <a:t>μ</a:t>
            </a:r>
            <a:r>
              <a:rPr lang="en-GB" sz="1400" dirty="0" smtClean="0">
                <a:solidFill>
                  <a:srgbClr val="FFFF00"/>
                </a:solidFill>
              </a:rPr>
              <a:t>m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15919" y="723328"/>
            <a:ext cx="417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Courtesy NERC Satellite Receiving Station, University of Dundee 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19560" y="5643578"/>
            <a:ext cx="8438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Ref: From Sputnik to </a:t>
            </a:r>
            <a:r>
              <a:rPr lang="en-GB" sz="1400" dirty="0" err="1" smtClean="0"/>
              <a:t>EnviSat</a:t>
            </a:r>
            <a:r>
              <a:rPr lang="en-GB" sz="1400" dirty="0" smtClean="0"/>
              <a:t>, and beyond: The use of satellite measurements in weather forecasting and research</a:t>
            </a:r>
          </a:p>
          <a:p>
            <a:r>
              <a:rPr lang="en-GB" sz="1400" dirty="0" err="1" smtClean="0"/>
              <a:t>Brugge</a:t>
            </a:r>
            <a:r>
              <a:rPr lang="en-GB" sz="1400" dirty="0" smtClean="0"/>
              <a:t> &amp; </a:t>
            </a:r>
            <a:r>
              <a:rPr lang="en-GB" sz="1400" dirty="0" err="1" smtClean="0"/>
              <a:t>Stuttard</a:t>
            </a:r>
            <a:r>
              <a:rPr lang="en-GB" sz="1400" dirty="0" smtClean="0"/>
              <a:t>, Weather 58 (March 2003), 107-112; Weather 58 (April 2003), 140-143.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7500958" y="6500834"/>
            <a:ext cx="1428760" cy="357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010_3_14_0_MSG2_1_S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2643182"/>
            <a:ext cx="2571768" cy="25717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14678" y="2143116"/>
            <a:ext cx="2528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FF00"/>
                </a:solidFill>
              </a:rPr>
              <a:t>SEVIRI channel 6, 6.85 –7.85 </a:t>
            </a:r>
            <a:r>
              <a:rPr lang="el-GR" sz="1400" dirty="0" smtClean="0">
                <a:solidFill>
                  <a:srgbClr val="FFFF00"/>
                </a:solidFill>
              </a:rPr>
              <a:t>μ</a:t>
            </a:r>
            <a:r>
              <a:rPr lang="en-GB" sz="1400" dirty="0" smtClean="0">
                <a:solidFill>
                  <a:srgbClr val="FFFF00"/>
                </a:solidFill>
              </a:rPr>
              <a:t>m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15919" y="723328"/>
            <a:ext cx="417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Courtesy NERC Satellite Receiving Station, University of Dundee 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19560" y="5643578"/>
            <a:ext cx="8438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Ref: From Sputnik to </a:t>
            </a:r>
            <a:r>
              <a:rPr lang="en-GB" sz="1400" dirty="0" err="1" smtClean="0"/>
              <a:t>EnviSat</a:t>
            </a:r>
            <a:r>
              <a:rPr lang="en-GB" sz="1400" dirty="0" smtClean="0"/>
              <a:t>, and beyond: The use of satellite measurements in weather forecasting and research</a:t>
            </a:r>
          </a:p>
          <a:p>
            <a:r>
              <a:rPr lang="en-GB" sz="1400" dirty="0" err="1" smtClean="0"/>
              <a:t>Brugge</a:t>
            </a:r>
            <a:r>
              <a:rPr lang="en-GB" sz="1400" dirty="0" smtClean="0"/>
              <a:t> &amp; </a:t>
            </a:r>
            <a:r>
              <a:rPr lang="en-GB" sz="1400" dirty="0" err="1" smtClean="0"/>
              <a:t>Stuttard</a:t>
            </a:r>
            <a:r>
              <a:rPr lang="en-GB" sz="1400" dirty="0" smtClean="0"/>
              <a:t>, Weather 58 (March 2003), 107-112; Weather 58 (April 2003), 140-143.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7500958" y="6500834"/>
            <a:ext cx="1428760" cy="357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010_3_14_0_MSG2_1_S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2643182"/>
            <a:ext cx="2571768" cy="25717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14678" y="2143116"/>
            <a:ext cx="2528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FF00"/>
                </a:solidFill>
              </a:rPr>
              <a:t>SEVIRI channel 6, 6.85 –7.85 </a:t>
            </a:r>
            <a:r>
              <a:rPr lang="el-GR" sz="1400" dirty="0" smtClean="0">
                <a:solidFill>
                  <a:srgbClr val="FFFF00"/>
                </a:solidFill>
              </a:rPr>
              <a:t>μ</a:t>
            </a:r>
            <a:r>
              <a:rPr lang="en-GB" sz="1400" dirty="0" smtClean="0">
                <a:solidFill>
                  <a:srgbClr val="FFFF00"/>
                </a:solidFill>
              </a:rPr>
              <a:t>m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15919" y="723328"/>
            <a:ext cx="417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Courtesy NERC Satellite Receiving Station, University of Dundee 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19560" y="5643578"/>
            <a:ext cx="8438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Ref: From Sputnik to </a:t>
            </a:r>
            <a:r>
              <a:rPr lang="en-GB" sz="1400" dirty="0" err="1" smtClean="0"/>
              <a:t>EnviSat</a:t>
            </a:r>
            <a:r>
              <a:rPr lang="en-GB" sz="1400" dirty="0" smtClean="0"/>
              <a:t>, and beyond: The use of satellite measurements in weather forecasting and research</a:t>
            </a:r>
          </a:p>
          <a:p>
            <a:r>
              <a:rPr lang="en-GB" sz="1400" dirty="0" err="1" smtClean="0"/>
              <a:t>Brugge</a:t>
            </a:r>
            <a:r>
              <a:rPr lang="en-GB" sz="1400" dirty="0" smtClean="0"/>
              <a:t> &amp; </a:t>
            </a:r>
            <a:r>
              <a:rPr lang="en-GB" sz="1400" dirty="0" err="1" smtClean="0"/>
              <a:t>Stuttard</a:t>
            </a:r>
            <a:r>
              <a:rPr lang="en-GB" sz="1400" dirty="0" smtClean="0"/>
              <a:t>, Weather 58 (March 2003), 107-112; Weather 58 (April 2003), 140-143.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7500958" y="6500834"/>
            <a:ext cx="1428760" cy="357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010_3_14_0_MSG2_1_S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2643182"/>
            <a:ext cx="2571768" cy="25717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14678" y="2143116"/>
            <a:ext cx="2528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FF00"/>
                </a:solidFill>
              </a:rPr>
              <a:t>SEVIRI channel 6, 6.85 –7.85 </a:t>
            </a:r>
            <a:r>
              <a:rPr lang="el-GR" sz="1400" dirty="0" smtClean="0">
                <a:solidFill>
                  <a:srgbClr val="FFFF00"/>
                </a:solidFill>
              </a:rPr>
              <a:t>μ</a:t>
            </a:r>
            <a:r>
              <a:rPr lang="en-GB" sz="1400" dirty="0" smtClean="0">
                <a:solidFill>
                  <a:srgbClr val="FFFF00"/>
                </a:solidFill>
              </a:rPr>
              <a:t>m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15919" y="723328"/>
            <a:ext cx="417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Courtesy NERC Satellite Receiving Station, University of Dundee 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19560" y="5643578"/>
            <a:ext cx="8438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Ref: From Sputnik to </a:t>
            </a:r>
            <a:r>
              <a:rPr lang="en-GB" sz="1400" dirty="0" err="1" smtClean="0"/>
              <a:t>EnviSat</a:t>
            </a:r>
            <a:r>
              <a:rPr lang="en-GB" sz="1400" dirty="0" smtClean="0"/>
              <a:t>, and beyond: The use of satellite measurements in weather forecasting and research</a:t>
            </a:r>
          </a:p>
          <a:p>
            <a:r>
              <a:rPr lang="en-GB" sz="1400" dirty="0" err="1" smtClean="0"/>
              <a:t>Brugge</a:t>
            </a:r>
            <a:r>
              <a:rPr lang="en-GB" sz="1400" dirty="0" smtClean="0"/>
              <a:t> &amp; </a:t>
            </a:r>
            <a:r>
              <a:rPr lang="en-GB" sz="1400" dirty="0" err="1" smtClean="0"/>
              <a:t>Stuttard</a:t>
            </a:r>
            <a:r>
              <a:rPr lang="en-GB" sz="1400" dirty="0" smtClean="0"/>
              <a:t>, Weather 58 (March 2003), 107-112; Weather 58 (April 2003), 140-143.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7500958" y="6500834"/>
            <a:ext cx="1428760" cy="357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010_3_14_0_MSG2_1_S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2643182"/>
            <a:ext cx="2571768" cy="25717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14678" y="2143116"/>
            <a:ext cx="2528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FF00"/>
                </a:solidFill>
              </a:rPr>
              <a:t>SEVIRI channel 6, 6.85 –7.85 </a:t>
            </a:r>
            <a:r>
              <a:rPr lang="el-GR" sz="1400" dirty="0" smtClean="0">
                <a:solidFill>
                  <a:srgbClr val="FFFF00"/>
                </a:solidFill>
              </a:rPr>
              <a:t>μ</a:t>
            </a:r>
            <a:r>
              <a:rPr lang="en-GB" sz="1400" dirty="0" smtClean="0">
                <a:solidFill>
                  <a:srgbClr val="FFFF00"/>
                </a:solidFill>
              </a:rPr>
              <a:t>m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15919" y="723328"/>
            <a:ext cx="417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Courtesy NERC Satellite Receiving Station, University of Dundee 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19560" y="5643578"/>
            <a:ext cx="8438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Ref: From Sputnik to </a:t>
            </a:r>
            <a:r>
              <a:rPr lang="en-GB" sz="1400" dirty="0" err="1" smtClean="0"/>
              <a:t>EnviSat</a:t>
            </a:r>
            <a:r>
              <a:rPr lang="en-GB" sz="1400" dirty="0" smtClean="0"/>
              <a:t>, and beyond: The use of satellite measurements in weather forecasting and research</a:t>
            </a:r>
          </a:p>
          <a:p>
            <a:r>
              <a:rPr lang="en-GB" sz="1400" dirty="0" err="1" smtClean="0"/>
              <a:t>Brugge</a:t>
            </a:r>
            <a:r>
              <a:rPr lang="en-GB" sz="1400" dirty="0" smtClean="0"/>
              <a:t> &amp; </a:t>
            </a:r>
            <a:r>
              <a:rPr lang="en-GB" sz="1400" dirty="0" err="1" smtClean="0"/>
              <a:t>Stuttard</a:t>
            </a:r>
            <a:r>
              <a:rPr lang="en-GB" sz="1400" dirty="0" smtClean="0"/>
              <a:t>, Weather 58 (March 2003), 107-112; Weather 58 (April 2003), 140-143.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7500958" y="6500834"/>
            <a:ext cx="1428760" cy="357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1180</TotalTime>
  <Words>649</Words>
  <Application>Microsoft Office PowerPoint</Application>
  <PresentationFormat>On-screen Show (4:3)</PresentationFormat>
  <Paragraphs>55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  <vt:variant>
        <vt:lpstr>Custom Shows</vt:lpstr>
      </vt:variant>
      <vt:variant>
        <vt:i4>1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Custom Show 1</vt:lpstr>
    </vt:vector>
  </TitlesOfParts>
  <Company>University of Reading Meteorlogy Dept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Met User</dc:creator>
  <cp:lastModifiedBy>Ross</cp:lastModifiedBy>
  <cp:revision>45</cp:revision>
  <dcterms:created xsi:type="dcterms:W3CDTF">2010-03-13T18:33:21Z</dcterms:created>
  <dcterms:modified xsi:type="dcterms:W3CDTF">2010-03-31T14:21:02Z</dcterms:modified>
</cp:coreProperties>
</file>