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35C92-EBB2-4D75-9254-C7E1FDC799AC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33550-E0CD-46EB-912C-FF35B39C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E33550-E0CD-46EB-912C-FF35B39CA17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36512" y="-962"/>
            <a:ext cx="9180512" cy="2616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</a:rPr>
              <a:t>30</a:t>
            </a:r>
            <a:r>
              <a:rPr lang="en-GB" sz="1100" baseline="30000" dirty="0" smtClean="0">
                <a:solidFill>
                  <a:schemeClr val="bg1"/>
                </a:solidFill>
              </a:rPr>
              <a:t>th</a:t>
            </a:r>
            <a:r>
              <a:rPr lang="en-GB" sz="1100" dirty="0" smtClean="0">
                <a:solidFill>
                  <a:schemeClr val="bg1"/>
                </a:solidFill>
              </a:rPr>
              <a:t> September 2010                                                                                    Bannister &amp; </a:t>
            </a:r>
            <a:r>
              <a:rPr lang="en-GB" sz="1100" dirty="0" err="1" smtClean="0">
                <a:solidFill>
                  <a:schemeClr val="bg1"/>
                </a:solidFill>
              </a:rPr>
              <a:t>Migliorini</a:t>
            </a:r>
            <a:r>
              <a:rPr lang="en-GB" sz="1100" baseline="0" dirty="0" smtClean="0">
                <a:solidFill>
                  <a:schemeClr val="bg1"/>
                </a:solidFill>
              </a:rPr>
              <a:t>                                                                                                Slide </a:t>
            </a:r>
            <a:fld id="{9EE18022-E2FE-4535-A817-2E8C199ECA28}" type="slidenum">
              <a:rPr lang="en-GB" sz="1100" baseline="0" smtClean="0">
                <a:solidFill>
                  <a:schemeClr val="bg1"/>
                </a:solidFill>
              </a:rPr>
              <a:pPr/>
              <a:t>‹#›</a:t>
            </a:fld>
            <a:r>
              <a:rPr lang="en-GB" sz="1100" baseline="0" dirty="0" smtClean="0">
                <a:solidFill>
                  <a:schemeClr val="bg1"/>
                </a:solidFill>
              </a:rPr>
              <a:t> of 9</a:t>
            </a:r>
            <a:endParaRPr lang="en-GB" sz="11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849CC-BF16-4B92-BFF8-3F9DEF64D88C}" type="datetimeFigureOut">
              <a:rPr lang="en-GB" smtClean="0"/>
              <a:pPr/>
              <a:t>29/09/2010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D6D5-0E25-405F-8A1F-C6DE7E3E1B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High-resolution assimilation and weather forecasting</a:t>
            </a:r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67744" y="1052736"/>
            <a:ext cx="4536504" cy="12961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4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4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Ross Bannister and Stefano </a:t>
            </a:r>
            <a:r>
              <a:rPr kumimoji="0" lang="en-GB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Migliorini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(NCEO, Reading)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4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400" dirty="0" smtClean="0">
                <a:solidFill>
                  <a:srgbClr val="00B0F0"/>
                </a:solidFill>
              </a:rPr>
              <a:t>Mark Dixon (ex </a:t>
            </a:r>
            <a:r>
              <a:rPr lang="en-GB" sz="1400" dirty="0" err="1" smtClean="0">
                <a:solidFill>
                  <a:srgbClr val="00B0F0"/>
                </a:solidFill>
              </a:rPr>
              <a:t>MetO</a:t>
            </a:r>
            <a:r>
              <a:rPr lang="en-GB" sz="1400" dirty="0" smtClean="0">
                <a:solidFill>
                  <a:srgbClr val="00B0F0"/>
                </a:solidFill>
              </a:rPr>
              <a:t>, JCMM, Reading)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4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>
              <a:lnSpc>
                <a:spcPct val="40000"/>
              </a:lnSpc>
              <a:spcBef>
                <a:spcPts val="1200"/>
              </a:spcBef>
              <a:defRPr/>
            </a:pPr>
            <a:r>
              <a:rPr lang="en-GB" sz="1400" dirty="0" smtClean="0">
                <a:solidFill>
                  <a:srgbClr val="FF0000"/>
                </a:solidFill>
              </a:rPr>
              <a:t>NCEO Annual Conference, September 2010, Leicester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4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173283" y="2852936"/>
            <a:ext cx="4610417" cy="2592288"/>
            <a:chOff x="2193831" y="2492896"/>
            <a:chExt cx="4610417" cy="2592288"/>
          </a:xfrm>
        </p:grpSpPr>
        <p:pic>
          <p:nvPicPr>
            <p:cNvPr id="6" name="Picture 5" descr="07-07-07-NOAA18-ch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52588" y="2564904"/>
              <a:ext cx="1851660" cy="19773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7" name="Picture 6" descr="07-07-07-NOAA18-ch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16284" y="2550859"/>
              <a:ext cx="1808201" cy="19773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8" name="TextBox 7"/>
            <p:cNvSpPr txBox="1"/>
            <p:nvPr/>
          </p:nvSpPr>
          <p:spPr>
            <a:xfrm>
              <a:off x="2193831" y="2492896"/>
              <a:ext cx="347883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smtClean="0">
                  <a:solidFill>
                    <a:schemeClr val="bg1"/>
                  </a:solidFill>
                </a:rPr>
                <a:t>Oct 29 2008                                       </a:t>
              </a:r>
              <a:r>
                <a:rPr lang="en-GB" sz="1000" dirty="0" smtClean="0">
                  <a:solidFill>
                    <a:schemeClr val="bg1"/>
                  </a:solidFill>
                </a:rPr>
                <a:t>                                   </a:t>
              </a:r>
              <a:r>
                <a:rPr lang="en-GB" sz="1000" dirty="0" smtClean="0">
                  <a:solidFill>
                    <a:schemeClr val="bg1"/>
                  </a:solidFill>
                </a:rPr>
                <a:t>Jul 7 2007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78132" y="4777407"/>
              <a:ext cx="44369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‘Large scale’ </a:t>
              </a:r>
              <a:r>
                <a:rPr lang="en-GB" sz="1400" dirty="0" err="1" smtClean="0"/>
                <a:t>precip</a:t>
              </a:r>
              <a:r>
                <a:rPr lang="en-GB" sz="1400" dirty="0" smtClean="0"/>
                <a:t>                                     ‘Convective’ </a:t>
              </a:r>
              <a:r>
                <a:rPr lang="en-GB" sz="1400" dirty="0" err="1" smtClean="0"/>
                <a:t>precip</a:t>
              </a:r>
              <a:endParaRPr lang="en-US" sz="1400" dirty="0"/>
            </a:p>
          </p:txBody>
        </p:sp>
      </p:grpSp>
      <p:pic>
        <p:nvPicPr>
          <p:cNvPr id="10" name="Picture 8" descr="UnivReadi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6309320"/>
            <a:ext cx="1054100" cy="373063"/>
          </a:xfrm>
          <a:prstGeom prst="rect">
            <a:avLst/>
          </a:prstGeom>
          <a:noFill/>
        </p:spPr>
      </p:pic>
      <p:pic>
        <p:nvPicPr>
          <p:cNvPr id="11" name="Picture 9" descr="NCEO_logo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179512" y="6237312"/>
            <a:ext cx="1554956" cy="397669"/>
          </a:xfrm>
          <a:prstGeom prst="rect">
            <a:avLst/>
          </a:prstGeom>
          <a:noFill/>
        </p:spPr>
      </p:pic>
      <p:pic>
        <p:nvPicPr>
          <p:cNvPr id="12" name="Picture 12" descr="nerc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6309320"/>
            <a:ext cx="1052226" cy="35719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558466" y="5641503"/>
            <a:ext cx="6109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00B0F0"/>
                </a:solidFill>
              </a:rPr>
              <a:t>Thanks to: Roger </a:t>
            </a:r>
            <a:r>
              <a:rPr lang="en-GB" sz="1400" dirty="0" err="1" smtClean="0">
                <a:solidFill>
                  <a:srgbClr val="00B0F0"/>
                </a:solidFill>
              </a:rPr>
              <a:t>Brugge</a:t>
            </a:r>
            <a:r>
              <a:rPr lang="en-GB" sz="1400" dirty="0" smtClean="0">
                <a:solidFill>
                  <a:srgbClr val="00B0F0"/>
                </a:solidFill>
              </a:rPr>
              <a:t> (NCEO), Sue Ballard (</a:t>
            </a:r>
            <a:r>
              <a:rPr lang="en-GB" sz="1400" dirty="0" err="1" smtClean="0">
                <a:solidFill>
                  <a:srgbClr val="00B0F0"/>
                </a:solidFill>
              </a:rPr>
              <a:t>MetO</a:t>
            </a:r>
            <a:r>
              <a:rPr lang="en-GB" sz="1400" dirty="0" smtClean="0">
                <a:solidFill>
                  <a:srgbClr val="00B0F0"/>
                </a:solidFill>
              </a:rPr>
              <a:t>), Jean-Francois Caron (</a:t>
            </a:r>
            <a:r>
              <a:rPr lang="en-GB" sz="1400" dirty="0" err="1" smtClean="0">
                <a:solidFill>
                  <a:srgbClr val="00B0F0"/>
                </a:solidFill>
              </a:rPr>
              <a:t>MetO</a:t>
            </a:r>
            <a:r>
              <a:rPr lang="en-GB" sz="1400" dirty="0" smtClean="0">
                <a:solidFill>
                  <a:srgbClr val="00B0F0"/>
                </a:solidFill>
              </a:rPr>
              <a:t>)</a:t>
            </a:r>
            <a:endParaRPr lang="en-GB" sz="1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What’s new about the high resolution assimilation problem?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58" y="1714488"/>
          <a:ext cx="8358246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5"/>
                <a:gridCol w="2857520"/>
                <a:gridCol w="314327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Global/synoptic/</a:t>
                      </a:r>
                      <a:r>
                        <a:rPr lang="en-GB" dirty="0" err="1" smtClean="0"/>
                        <a:t>mesoscale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Convective scale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Error growth timescale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~ 3 days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smtClean="0"/>
                        <a:t>~ Few </a:t>
                      </a:r>
                      <a:r>
                        <a:rPr lang="en-GB" sz="1400" dirty="0" smtClean="0"/>
                        <a:t>hours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Features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Cyclones, fronts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Convective storms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Diagnostic</a:t>
                      </a:r>
                      <a:r>
                        <a:rPr lang="en-GB" sz="1400" b="1" baseline="0" dirty="0" smtClean="0">
                          <a:solidFill>
                            <a:schemeClr val="bg1"/>
                          </a:solidFill>
                        </a:rPr>
                        <a:t> relationships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Hydrostatic balance, near</a:t>
                      </a:r>
                      <a:r>
                        <a:rPr lang="en-GB" sz="1400" baseline="0" dirty="0" smtClean="0"/>
                        <a:t> g</a:t>
                      </a:r>
                      <a:r>
                        <a:rPr lang="en-GB" sz="1400" dirty="0" smtClean="0"/>
                        <a:t>eostrophic balance (except in tropics)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aseline="0" dirty="0" smtClean="0"/>
                        <a:t>Near hydrostatic balance for non-</a:t>
                      </a:r>
                      <a:r>
                        <a:rPr lang="en-GB" sz="1400" baseline="0" dirty="0" err="1" smtClean="0"/>
                        <a:t>convecting</a:t>
                      </a:r>
                      <a:r>
                        <a:rPr lang="en-GB" sz="1400" baseline="0" dirty="0" smtClean="0"/>
                        <a:t> regions, non </a:t>
                      </a:r>
                      <a:r>
                        <a:rPr lang="en-GB" sz="1400" baseline="0" dirty="0" err="1" smtClean="0"/>
                        <a:t>geostrophic</a:t>
                      </a:r>
                      <a:r>
                        <a:rPr lang="en-GB" sz="1400" baseline="0" dirty="0" smtClean="0"/>
                        <a:t> on smaller scales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Important quantities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Vorticity, pressure, </a:t>
                      </a:r>
                      <a:r>
                        <a:rPr lang="en-GB" sz="1400" dirty="0" smtClean="0"/>
                        <a:t>temperature, divergence, </a:t>
                      </a:r>
                      <a:r>
                        <a:rPr lang="en-GB" sz="1400" dirty="0" smtClean="0"/>
                        <a:t>humidity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+ </a:t>
                      </a:r>
                      <a:r>
                        <a:rPr lang="en-GB" sz="1400" dirty="0" smtClean="0"/>
                        <a:t>vertical </a:t>
                      </a:r>
                      <a:r>
                        <a:rPr lang="en-GB" sz="1400" dirty="0" smtClean="0"/>
                        <a:t>velocity, cloud water and ice, surface quantities ...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Observations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Aircraft, </a:t>
                      </a:r>
                      <a:r>
                        <a:rPr lang="en-GB" sz="1400" dirty="0" err="1" smtClean="0"/>
                        <a:t>sonde</a:t>
                      </a:r>
                      <a:r>
                        <a:rPr lang="en-GB" sz="1400" dirty="0" smtClean="0"/>
                        <a:t>, buoys, IR</a:t>
                      </a:r>
                      <a:r>
                        <a:rPr lang="en-GB" sz="1400" baseline="0" dirty="0" smtClean="0"/>
                        <a:t> sounders, </a:t>
                      </a:r>
                      <a:r>
                        <a:rPr lang="en-GB" sz="1400" baseline="0" dirty="0" err="1" smtClean="0"/>
                        <a:t>scatterometer</a:t>
                      </a:r>
                      <a:r>
                        <a:rPr lang="en-GB" sz="1400" baseline="0" dirty="0" smtClean="0"/>
                        <a:t>, etc.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indent="-112713">
                        <a:buFont typeface="Arial" pitchFamily="34" charset="0"/>
                        <a:buNone/>
                      </a:pPr>
                      <a:r>
                        <a:rPr lang="en-GB" sz="1400" dirty="0" smtClean="0"/>
                        <a:t>+ radar, cloud affected</a:t>
                      </a:r>
                      <a:r>
                        <a:rPr lang="en-GB" sz="1400" baseline="0" dirty="0" smtClean="0"/>
                        <a:t> satellite data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  <a:p>
                      <a:pPr algn="ctr"/>
                      <a:r>
                        <a:rPr lang="en-GB" sz="1400" b="1" dirty="0" smtClean="0">
                          <a:solidFill>
                            <a:schemeClr val="bg1"/>
                          </a:solidFill>
                        </a:rPr>
                        <a:t>Complications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Simultaneous ‘large’ and ‘small’ scale </a:t>
                      </a:r>
                    </a:p>
                    <a:p>
                      <a:r>
                        <a:rPr lang="en-GB" sz="1400" dirty="0" smtClean="0"/>
                        <a:t>                                                           features</a:t>
                      </a:r>
                    </a:p>
                    <a:p>
                      <a:r>
                        <a:rPr lang="en-GB" sz="1400" dirty="0" smtClean="0"/>
                        <a:t>Limited</a:t>
                      </a:r>
                      <a:r>
                        <a:rPr lang="en-GB" sz="1400" baseline="0" dirty="0" smtClean="0"/>
                        <a:t> area model</a:t>
                      </a:r>
                    </a:p>
                    <a:p>
                      <a:pPr marL="182563" indent="-112713">
                        <a:buFont typeface="Arial" pitchFamily="34" charset="0"/>
                        <a:buChar char="•"/>
                      </a:pPr>
                      <a:r>
                        <a:rPr lang="en-GB" sz="1400" baseline="0" dirty="0" smtClean="0"/>
                        <a:t>Lateral boundary conditions</a:t>
                      </a:r>
                    </a:p>
                    <a:p>
                      <a:pPr marL="182563" indent="-112713">
                        <a:buFont typeface="Arial" pitchFamily="34" charset="0"/>
                        <a:buChar char="•"/>
                      </a:pPr>
                      <a:r>
                        <a:rPr lang="en-GB" sz="1400" dirty="0" smtClean="0"/>
                        <a:t>Inadequate representation of large-scale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apezoid 10"/>
          <p:cNvSpPr/>
          <p:nvPr/>
        </p:nvSpPr>
        <p:spPr>
          <a:xfrm flipH="1">
            <a:off x="2411760" y="693700"/>
            <a:ext cx="4714908" cy="7500966"/>
          </a:xfrm>
          <a:prstGeom prst="trapezoid">
            <a:avLst>
              <a:gd name="adj" fmla="val 47505"/>
            </a:avLst>
          </a:prstGeom>
          <a:gradFill>
            <a:gsLst>
              <a:gs pos="100000">
                <a:schemeClr val="tx2">
                  <a:lumMod val="20000"/>
                  <a:lumOff val="80000"/>
                  <a:alpha val="12000"/>
                </a:schemeClr>
              </a:gs>
              <a:gs pos="8000">
                <a:schemeClr val="tx2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698500" dist="736600" dir="4980000" sx="97000" sy="97000" algn="t" rotWithShape="0">
              <a:prstClr val="black">
                <a:alpha val="55000"/>
              </a:prstClr>
            </a:outerShdw>
          </a:effectLst>
          <a:scene3d>
            <a:camera prst="orthographicFront">
              <a:rot lat="18708770" lon="2886647" rev="18989543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Resolution of atmospheric models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2357422" y="1610522"/>
            <a:ext cx="1857388" cy="2286016"/>
            <a:chOff x="971550" y="1989138"/>
            <a:chExt cx="2781300" cy="3571875"/>
          </a:xfrm>
        </p:grpSpPr>
        <p:pic>
          <p:nvPicPr>
            <p:cNvPr id="4" name="Picture 3" descr="HRTM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71550" y="1989138"/>
              <a:ext cx="2781300" cy="3571875"/>
            </a:xfrm>
            <a:prstGeom prst="rect">
              <a:avLst/>
            </a:prstGeom>
            <a:noFill/>
          </p:spPr>
        </p:pic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1734391" y="2610334"/>
              <a:ext cx="936842" cy="40144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600" b="1" dirty="0">
                  <a:solidFill>
                    <a:srgbClr val="0000FF"/>
                  </a:solidFill>
                </a:rPr>
                <a:t>/ 1.5km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2182018" y="2898760"/>
            <a:ext cx="5143536" cy="33227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                                 1.5 km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                             4 km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                       12km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          20 km (N640)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   25 km (N512)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40km (N320)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60 km (N216)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90 km (N144)</a:t>
            </a:r>
            <a:endParaRPr lang="en-GB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120 km (N108)</a:t>
            </a: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135 km (N96)</a:t>
            </a:r>
            <a:endParaRPr lang="en-GB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lnSpc>
                <a:spcPct val="120000"/>
              </a:lnSpc>
            </a:pPr>
            <a:r>
              <a:rPr lang="en-GB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270 km (N48)</a:t>
            </a:r>
            <a:endParaRPr lang="en-US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21736" y="2721002"/>
            <a:ext cx="244676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                           convective scale</a:t>
            </a:r>
          </a:p>
          <a:p>
            <a:r>
              <a:rPr lang="en-GB" sz="1400" dirty="0" smtClean="0"/>
              <a:t>                                  1-10 km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                   </a:t>
            </a:r>
            <a:r>
              <a:rPr lang="en-GB" sz="1400" dirty="0" err="1" smtClean="0"/>
              <a:t>meso</a:t>
            </a:r>
            <a:r>
              <a:rPr lang="en-GB" sz="1400" dirty="0" smtClean="0"/>
              <a:t>-scale</a:t>
            </a:r>
          </a:p>
          <a:p>
            <a:r>
              <a:rPr lang="en-GB" sz="1400" dirty="0" smtClean="0"/>
              <a:t>                      100 km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synoptic scale</a:t>
            </a:r>
          </a:p>
          <a:p>
            <a:r>
              <a:rPr lang="en-GB" sz="1400" dirty="0" smtClean="0"/>
              <a:t>    1000 km</a:t>
            </a:r>
          </a:p>
        </p:txBody>
      </p:sp>
      <p:pic>
        <p:nvPicPr>
          <p:cNvPr id="8" name="Picture 7" descr="Arpege2.jpg"/>
          <p:cNvPicPr>
            <a:picLocks noChangeAspect="1"/>
          </p:cNvPicPr>
          <p:nvPr/>
        </p:nvPicPr>
        <p:blipFill>
          <a:blip r:embed="rId4" cstate="print"/>
          <a:srcRect l="16303" t="17773" r="34783" b="28909"/>
          <a:stretch>
            <a:fillRect/>
          </a:stretch>
        </p:blipFill>
        <p:spPr>
          <a:xfrm>
            <a:off x="142844" y="2039150"/>
            <a:ext cx="2166953" cy="15478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0837" y="3577128"/>
            <a:ext cx="8707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(c) </a:t>
            </a:r>
            <a:r>
              <a:rPr lang="en-GB" sz="800" dirty="0" err="1" smtClean="0"/>
              <a:t>MeteoFrance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2404787" y="1731872"/>
            <a:ext cx="6303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 smtClean="0"/>
              <a:t>Met Office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5220072" y="1556792"/>
            <a:ext cx="756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SUK-1.5</a:t>
            </a:r>
            <a:endParaRPr lang="en-US" sz="1400" dirty="0" smtClean="0"/>
          </a:p>
        </p:txBody>
      </p:sp>
      <p:cxnSp>
        <p:nvCxnSpPr>
          <p:cNvPr id="14" name="Straight Arrow Connector 13"/>
          <p:cNvCxnSpPr>
            <a:stCxn id="12" idx="1"/>
          </p:cNvCxnSpPr>
          <p:nvPr/>
        </p:nvCxnSpPr>
        <p:spPr>
          <a:xfrm rot="10800000" flipV="1">
            <a:off x="3491880" y="1710680"/>
            <a:ext cx="1728192" cy="1142255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346572"/>
            <a:ext cx="763284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To develop a system to</a:t>
            </a:r>
            <a:endParaRPr lang="en-GB" sz="1600" dirty="0" smtClean="0"/>
          </a:p>
          <a:p>
            <a:pPr marL="95250" indent="-95250">
              <a:buFont typeface="Arial" pitchFamily="34" charset="0"/>
              <a:buChar char="•"/>
            </a:pPr>
            <a:r>
              <a:rPr lang="en-GB" sz="1600" dirty="0" smtClean="0"/>
              <a:t>deal appropriately with convective dynamics in a variational data assimilation system,</a:t>
            </a:r>
          </a:p>
          <a:p>
            <a:pPr marL="95250" indent="-95250">
              <a:buFont typeface="Arial" pitchFamily="34" charset="0"/>
              <a:buChar char="•"/>
            </a:pPr>
            <a:r>
              <a:rPr lang="en-GB" sz="1600" dirty="0" smtClean="0"/>
              <a:t>use available high-resolution observations,</a:t>
            </a:r>
          </a:p>
          <a:p>
            <a:pPr marL="95250" indent="-95250">
              <a:buFont typeface="Arial" pitchFamily="34" charset="0"/>
              <a:buChar char="•"/>
            </a:pPr>
            <a:r>
              <a:rPr lang="en-GB" sz="1600" dirty="0" smtClean="0"/>
              <a:t>make probabilistic forecasts.</a:t>
            </a:r>
          </a:p>
          <a:p>
            <a:endParaRPr lang="en-GB" dirty="0" smtClean="0"/>
          </a:p>
          <a:p>
            <a:r>
              <a:rPr lang="en-GB" b="1" dirty="0" smtClean="0"/>
              <a:t>Background</a:t>
            </a:r>
            <a:endParaRPr lang="en-GB" sz="1600" dirty="0" smtClean="0"/>
          </a:p>
          <a:p>
            <a:pPr marL="95250" indent="-95250">
              <a:buFont typeface="Arial" pitchFamily="34" charset="0"/>
              <a:buChar char="•"/>
            </a:pPr>
            <a:r>
              <a:rPr lang="en-GB" sz="1600" dirty="0" smtClean="0"/>
              <a:t>A variational data assimilation system should respect the dynamics of the problem, even for 3d-Var.  Why?</a:t>
            </a:r>
            <a:endParaRPr lang="en-US" sz="1600" dirty="0"/>
          </a:p>
        </p:txBody>
      </p:sp>
      <p:grpSp>
        <p:nvGrpSpPr>
          <p:cNvPr id="8" name="Group 7"/>
          <p:cNvGrpSpPr/>
          <p:nvPr/>
        </p:nvGrpSpPr>
        <p:grpSpPr>
          <a:xfrm rot="18934816">
            <a:off x="786844" y="4632415"/>
            <a:ext cx="2880320" cy="648072"/>
            <a:chOff x="2051720" y="3789040"/>
            <a:chExt cx="2880303" cy="1728192"/>
          </a:xfrm>
        </p:grpSpPr>
        <p:sp>
          <p:nvSpPr>
            <p:cNvPr id="4" name="Oval 3"/>
            <p:cNvSpPr/>
            <p:nvPr/>
          </p:nvSpPr>
          <p:spPr>
            <a:xfrm>
              <a:off x="3311851" y="4545124"/>
              <a:ext cx="360040" cy="216024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131833" y="4437112"/>
              <a:ext cx="720077" cy="432048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2771794" y="4221088"/>
              <a:ext cx="1440155" cy="864096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2051720" y="3789040"/>
              <a:ext cx="2880303" cy="1728192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27584" y="3933850"/>
            <a:ext cx="2808312" cy="2304256"/>
            <a:chOff x="827584" y="3933850"/>
            <a:chExt cx="2808312" cy="2304256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-180528" y="5085184"/>
              <a:ext cx="230425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827584" y="6093296"/>
              <a:ext cx="280831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652120" y="3933056"/>
            <a:ext cx="2808312" cy="2304256"/>
            <a:chOff x="827584" y="3933850"/>
            <a:chExt cx="2808312" cy="2304256"/>
          </a:xfrm>
        </p:grpSpPr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-180528" y="5085184"/>
              <a:ext cx="2304256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827584" y="6093296"/>
              <a:ext cx="280831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619672" y="6165304"/>
            <a:ext cx="63836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2">
                    <a:lumMod val="75000"/>
                  </a:schemeClr>
                </a:solidFill>
              </a:rPr>
              <a:t>‘model space’                                                                           ‘observation space’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1800" y="5219908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‹</a:t>
            </a:r>
            <a:r>
              <a:rPr lang="en-GB" dirty="0" err="1" smtClean="0"/>
              <a:t>x</a:t>
            </a:r>
            <a:r>
              <a:rPr lang="en-GB" baseline="-25000" dirty="0" err="1" smtClean="0"/>
              <a:t>B</a:t>
            </a:r>
            <a:r>
              <a:rPr lang="en-GB" dirty="0" smtClean="0"/>
              <a:t>›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2195736" y="4941168"/>
            <a:ext cx="648072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6444208" y="5085184"/>
            <a:ext cx="144016" cy="144016"/>
            <a:chOff x="6588224" y="4365104"/>
            <a:chExt cx="914400" cy="9144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588224" y="4365104"/>
              <a:ext cx="914400" cy="914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6613376" y="4390256"/>
              <a:ext cx="864096" cy="86409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6876256" y="4365104"/>
            <a:ext cx="144016" cy="144016"/>
            <a:chOff x="6588224" y="4365104"/>
            <a:chExt cx="914400" cy="914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6588224" y="4365104"/>
              <a:ext cx="914400" cy="914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6613376" y="4390256"/>
              <a:ext cx="864096" cy="86409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452320" y="4941168"/>
            <a:ext cx="144016" cy="144016"/>
            <a:chOff x="6588224" y="4365104"/>
            <a:chExt cx="914400" cy="914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6588224" y="4365104"/>
              <a:ext cx="914400" cy="914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6613376" y="4390256"/>
              <a:ext cx="864096" cy="86409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Circular Arrow 39"/>
          <p:cNvSpPr>
            <a:spLocks noChangeAspect="1"/>
          </p:cNvSpPr>
          <p:nvPr/>
        </p:nvSpPr>
        <p:spPr>
          <a:xfrm rot="20008225">
            <a:off x="3609839" y="3762983"/>
            <a:ext cx="1956756" cy="195675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490845"/>
              <a:gd name="adj5" fmla="val 12500"/>
            </a:avLst>
          </a:prstGeom>
          <a:gradFill flip="none" rotWithShape="1">
            <a:gsLst>
              <a:gs pos="18000">
                <a:schemeClr val="tx2">
                  <a:lumMod val="60000"/>
                  <a:lumOff val="40000"/>
                </a:schemeClr>
              </a:gs>
              <a:gs pos="70000">
                <a:schemeClr val="accent2">
                  <a:lumMod val="60000"/>
                  <a:lumOff val="40000"/>
                </a:schemeClr>
              </a:gs>
              <a:gs pos="100000">
                <a:srgbClr val="FFEBFA"/>
              </a:gs>
            </a:gsLst>
            <a:lin ang="2700000" scaled="1"/>
            <a:tileRect/>
          </a:gradFill>
          <a:ln w="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516216" y="5229200"/>
            <a:ext cx="144016" cy="144016"/>
            <a:chOff x="6588224" y="4365104"/>
            <a:chExt cx="914400" cy="9144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6588224" y="4365104"/>
              <a:ext cx="914400" cy="9144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6613376" y="4390256"/>
              <a:ext cx="864096" cy="86409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7092280" y="4437112"/>
            <a:ext cx="144016" cy="144016"/>
            <a:chOff x="6588224" y="4365104"/>
            <a:chExt cx="914400" cy="9144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6588224" y="4365104"/>
              <a:ext cx="914400" cy="9144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6613376" y="4390256"/>
              <a:ext cx="864096" cy="86409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7380312" y="5157192"/>
            <a:ext cx="144016" cy="144016"/>
            <a:chOff x="6588224" y="4365104"/>
            <a:chExt cx="914400" cy="9144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588224" y="4365104"/>
              <a:ext cx="914400" cy="91440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6613376" y="4390256"/>
              <a:ext cx="864096" cy="864096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7524328" y="4005064"/>
            <a:ext cx="1627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observations</a:t>
            </a:r>
          </a:p>
          <a:p>
            <a:r>
              <a:rPr lang="en-GB" sz="1400" dirty="0" smtClean="0">
                <a:solidFill>
                  <a:srgbClr val="0070C0"/>
                </a:solidFill>
              </a:rPr>
              <a:t>model observations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79912" y="4489956"/>
            <a:ext cx="1732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observation operator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60306" y="3789040"/>
            <a:ext cx="1783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Background error PDF</a:t>
            </a:r>
            <a:endParaRPr lang="en-U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measured ‘shape’ of the background error PDF at high-resolution?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876" y="1484784"/>
            <a:ext cx="7667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Use the MOGREPS* ensemble system, adapted to 1.5 km resolution over the Southern UK</a:t>
            </a:r>
            <a:endParaRPr lang="en-US" sz="1600" dirty="0"/>
          </a:p>
        </p:txBody>
      </p:sp>
      <p:grpSp>
        <p:nvGrpSpPr>
          <p:cNvPr id="7" name="Group 6"/>
          <p:cNvGrpSpPr/>
          <p:nvPr/>
        </p:nvGrpSpPr>
        <p:grpSpPr>
          <a:xfrm>
            <a:off x="531870" y="2996952"/>
            <a:ext cx="1692322" cy="936104"/>
            <a:chOff x="928048" y="3429000"/>
            <a:chExt cx="1692322" cy="501555"/>
          </a:xfrm>
          <a:effectLst>
            <a:outerShdw blurRad="127000" dist="25400" dir="5400000" sx="110000" sy="110000" algn="ctr" rotWithShape="0">
              <a:srgbClr val="000000">
                <a:alpha val="69000"/>
              </a:srgbClr>
            </a:outerShdw>
          </a:effectLst>
        </p:grpSpPr>
        <p:sp>
          <p:nvSpPr>
            <p:cNvPr id="4" name="Freeform 3"/>
            <p:cNvSpPr/>
            <p:nvPr/>
          </p:nvSpPr>
          <p:spPr>
            <a:xfrm>
              <a:off x="928048" y="3429000"/>
              <a:ext cx="1692322" cy="295701"/>
            </a:xfrm>
            <a:custGeom>
              <a:avLst/>
              <a:gdLst>
                <a:gd name="connsiteX0" fmla="*/ 0 w 1692322"/>
                <a:gd name="connsiteY0" fmla="*/ 295701 h 295701"/>
                <a:gd name="connsiteX1" fmla="*/ 395785 w 1692322"/>
                <a:gd name="connsiteY1" fmla="*/ 227462 h 295701"/>
                <a:gd name="connsiteX2" fmla="*/ 873456 w 1692322"/>
                <a:gd name="connsiteY2" fmla="*/ 241110 h 295701"/>
                <a:gd name="connsiteX3" fmla="*/ 1473958 w 1692322"/>
                <a:gd name="connsiteY3" fmla="*/ 36394 h 295701"/>
                <a:gd name="connsiteX4" fmla="*/ 1692322 w 1692322"/>
                <a:gd name="connsiteY4" fmla="*/ 22746 h 29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2322" h="295701">
                  <a:moveTo>
                    <a:pt x="0" y="295701"/>
                  </a:moveTo>
                  <a:cubicBezTo>
                    <a:pt x="125104" y="266130"/>
                    <a:pt x="250209" y="236560"/>
                    <a:pt x="395785" y="227462"/>
                  </a:cubicBezTo>
                  <a:cubicBezTo>
                    <a:pt x="541361" y="218364"/>
                    <a:pt x="693760" y="272955"/>
                    <a:pt x="873456" y="241110"/>
                  </a:cubicBezTo>
                  <a:cubicBezTo>
                    <a:pt x="1053152" y="209265"/>
                    <a:pt x="1337480" y="72788"/>
                    <a:pt x="1473958" y="36394"/>
                  </a:cubicBezTo>
                  <a:cubicBezTo>
                    <a:pt x="1610436" y="0"/>
                    <a:pt x="1651379" y="11373"/>
                    <a:pt x="1692322" y="22746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955343" y="3645024"/>
              <a:ext cx="1637732" cy="177421"/>
            </a:xfrm>
            <a:custGeom>
              <a:avLst/>
              <a:gdLst>
                <a:gd name="connsiteX0" fmla="*/ 0 w 1637732"/>
                <a:gd name="connsiteY0" fmla="*/ 177421 h 177421"/>
                <a:gd name="connsiteX1" fmla="*/ 464024 w 1637732"/>
                <a:gd name="connsiteY1" fmla="*/ 95534 h 177421"/>
                <a:gd name="connsiteX2" fmla="*/ 928048 w 1637732"/>
                <a:gd name="connsiteY2" fmla="*/ 95534 h 177421"/>
                <a:gd name="connsiteX3" fmla="*/ 1473958 w 1637732"/>
                <a:gd name="connsiteY3" fmla="*/ 13648 h 177421"/>
                <a:gd name="connsiteX4" fmla="*/ 1624084 w 1637732"/>
                <a:gd name="connsiteY4" fmla="*/ 13648 h 177421"/>
                <a:gd name="connsiteX5" fmla="*/ 1637732 w 1637732"/>
                <a:gd name="connsiteY5" fmla="*/ 13648 h 177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37732" h="177421">
                  <a:moveTo>
                    <a:pt x="0" y="177421"/>
                  </a:moveTo>
                  <a:cubicBezTo>
                    <a:pt x="154674" y="143301"/>
                    <a:pt x="309349" y="109182"/>
                    <a:pt x="464024" y="95534"/>
                  </a:cubicBezTo>
                  <a:cubicBezTo>
                    <a:pt x="618699" y="81886"/>
                    <a:pt x="759726" y="109182"/>
                    <a:pt x="928048" y="95534"/>
                  </a:cubicBezTo>
                  <a:cubicBezTo>
                    <a:pt x="1096370" y="81886"/>
                    <a:pt x="1357952" y="27296"/>
                    <a:pt x="1473958" y="13648"/>
                  </a:cubicBezTo>
                  <a:cubicBezTo>
                    <a:pt x="1589964" y="0"/>
                    <a:pt x="1624084" y="13648"/>
                    <a:pt x="1624084" y="13648"/>
                  </a:cubicBezTo>
                  <a:lnTo>
                    <a:pt x="1637732" y="13648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941696" y="3807725"/>
              <a:ext cx="1596788" cy="122830"/>
            </a:xfrm>
            <a:custGeom>
              <a:avLst/>
              <a:gdLst>
                <a:gd name="connsiteX0" fmla="*/ 0 w 1596788"/>
                <a:gd name="connsiteY0" fmla="*/ 109182 h 122830"/>
                <a:gd name="connsiteX1" fmla="*/ 354841 w 1596788"/>
                <a:gd name="connsiteY1" fmla="*/ 27296 h 122830"/>
                <a:gd name="connsiteX2" fmla="*/ 586853 w 1596788"/>
                <a:gd name="connsiteY2" fmla="*/ 0 h 122830"/>
                <a:gd name="connsiteX3" fmla="*/ 1023582 w 1596788"/>
                <a:gd name="connsiteY3" fmla="*/ 27296 h 122830"/>
                <a:gd name="connsiteX4" fmla="*/ 1296537 w 1596788"/>
                <a:gd name="connsiteY4" fmla="*/ 95535 h 122830"/>
                <a:gd name="connsiteX5" fmla="*/ 1596788 w 1596788"/>
                <a:gd name="connsiteY5" fmla="*/ 122830 h 122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96788" h="122830">
                  <a:moveTo>
                    <a:pt x="0" y="109182"/>
                  </a:moveTo>
                  <a:cubicBezTo>
                    <a:pt x="128516" y="77337"/>
                    <a:pt x="257032" y="45493"/>
                    <a:pt x="354841" y="27296"/>
                  </a:cubicBezTo>
                  <a:cubicBezTo>
                    <a:pt x="452650" y="9099"/>
                    <a:pt x="475396" y="0"/>
                    <a:pt x="586853" y="0"/>
                  </a:cubicBezTo>
                  <a:cubicBezTo>
                    <a:pt x="698310" y="0"/>
                    <a:pt x="905301" y="11374"/>
                    <a:pt x="1023582" y="27296"/>
                  </a:cubicBezTo>
                  <a:cubicBezTo>
                    <a:pt x="1141863" y="43219"/>
                    <a:pt x="1201003" y="79613"/>
                    <a:pt x="1296537" y="95535"/>
                  </a:cubicBezTo>
                  <a:cubicBezTo>
                    <a:pt x="1392071" y="111457"/>
                    <a:pt x="1494429" y="117143"/>
                    <a:pt x="1596788" y="12283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23460" y="2924944"/>
            <a:ext cx="1692322" cy="936104"/>
            <a:chOff x="928048" y="3429000"/>
            <a:chExt cx="1692322" cy="501555"/>
          </a:xfrm>
          <a:effectLst>
            <a:outerShdw blurRad="127000" dist="25400" dir="5400000" sx="110000" sy="110000" algn="ctr" rotWithShape="0">
              <a:srgbClr val="000000">
                <a:alpha val="70000"/>
              </a:srgbClr>
            </a:outerShdw>
          </a:effectLst>
        </p:grpSpPr>
        <p:sp>
          <p:nvSpPr>
            <p:cNvPr id="9" name="Freeform 8"/>
            <p:cNvSpPr/>
            <p:nvPr/>
          </p:nvSpPr>
          <p:spPr>
            <a:xfrm>
              <a:off x="928048" y="3429000"/>
              <a:ext cx="1692322" cy="295701"/>
            </a:xfrm>
            <a:custGeom>
              <a:avLst/>
              <a:gdLst>
                <a:gd name="connsiteX0" fmla="*/ 0 w 1692322"/>
                <a:gd name="connsiteY0" fmla="*/ 295701 h 295701"/>
                <a:gd name="connsiteX1" fmla="*/ 395785 w 1692322"/>
                <a:gd name="connsiteY1" fmla="*/ 227462 h 295701"/>
                <a:gd name="connsiteX2" fmla="*/ 873456 w 1692322"/>
                <a:gd name="connsiteY2" fmla="*/ 241110 h 295701"/>
                <a:gd name="connsiteX3" fmla="*/ 1473958 w 1692322"/>
                <a:gd name="connsiteY3" fmla="*/ 36394 h 295701"/>
                <a:gd name="connsiteX4" fmla="*/ 1692322 w 1692322"/>
                <a:gd name="connsiteY4" fmla="*/ 22746 h 29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2322" h="295701">
                  <a:moveTo>
                    <a:pt x="0" y="295701"/>
                  </a:moveTo>
                  <a:cubicBezTo>
                    <a:pt x="125104" y="266130"/>
                    <a:pt x="250209" y="236560"/>
                    <a:pt x="395785" y="227462"/>
                  </a:cubicBezTo>
                  <a:cubicBezTo>
                    <a:pt x="541361" y="218364"/>
                    <a:pt x="693760" y="272955"/>
                    <a:pt x="873456" y="241110"/>
                  </a:cubicBezTo>
                  <a:cubicBezTo>
                    <a:pt x="1053152" y="209265"/>
                    <a:pt x="1337480" y="72788"/>
                    <a:pt x="1473958" y="36394"/>
                  </a:cubicBezTo>
                  <a:cubicBezTo>
                    <a:pt x="1610436" y="0"/>
                    <a:pt x="1651379" y="11373"/>
                    <a:pt x="1692322" y="22746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955343" y="3645024"/>
              <a:ext cx="1637732" cy="177421"/>
            </a:xfrm>
            <a:custGeom>
              <a:avLst/>
              <a:gdLst>
                <a:gd name="connsiteX0" fmla="*/ 0 w 1637732"/>
                <a:gd name="connsiteY0" fmla="*/ 177421 h 177421"/>
                <a:gd name="connsiteX1" fmla="*/ 464024 w 1637732"/>
                <a:gd name="connsiteY1" fmla="*/ 95534 h 177421"/>
                <a:gd name="connsiteX2" fmla="*/ 928048 w 1637732"/>
                <a:gd name="connsiteY2" fmla="*/ 95534 h 177421"/>
                <a:gd name="connsiteX3" fmla="*/ 1473958 w 1637732"/>
                <a:gd name="connsiteY3" fmla="*/ 13648 h 177421"/>
                <a:gd name="connsiteX4" fmla="*/ 1624084 w 1637732"/>
                <a:gd name="connsiteY4" fmla="*/ 13648 h 177421"/>
                <a:gd name="connsiteX5" fmla="*/ 1637732 w 1637732"/>
                <a:gd name="connsiteY5" fmla="*/ 13648 h 177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37732" h="177421">
                  <a:moveTo>
                    <a:pt x="0" y="177421"/>
                  </a:moveTo>
                  <a:cubicBezTo>
                    <a:pt x="154674" y="143301"/>
                    <a:pt x="309349" y="109182"/>
                    <a:pt x="464024" y="95534"/>
                  </a:cubicBezTo>
                  <a:cubicBezTo>
                    <a:pt x="618699" y="81886"/>
                    <a:pt x="759726" y="109182"/>
                    <a:pt x="928048" y="95534"/>
                  </a:cubicBezTo>
                  <a:cubicBezTo>
                    <a:pt x="1096370" y="81886"/>
                    <a:pt x="1357952" y="27296"/>
                    <a:pt x="1473958" y="13648"/>
                  </a:cubicBezTo>
                  <a:cubicBezTo>
                    <a:pt x="1589964" y="0"/>
                    <a:pt x="1624084" y="13648"/>
                    <a:pt x="1624084" y="13648"/>
                  </a:cubicBezTo>
                  <a:lnTo>
                    <a:pt x="1637732" y="13648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941696" y="3807725"/>
              <a:ext cx="1596788" cy="122830"/>
            </a:xfrm>
            <a:custGeom>
              <a:avLst/>
              <a:gdLst>
                <a:gd name="connsiteX0" fmla="*/ 0 w 1596788"/>
                <a:gd name="connsiteY0" fmla="*/ 109182 h 122830"/>
                <a:gd name="connsiteX1" fmla="*/ 354841 w 1596788"/>
                <a:gd name="connsiteY1" fmla="*/ 27296 h 122830"/>
                <a:gd name="connsiteX2" fmla="*/ 586853 w 1596788"/>
                <a:gd name="connsiteY2" fmla="*/ 0 h 122830"/>
                <a:gd name="connsiteX3" fmla="*/ 1023582 w 1596788"/>
                <a:gd name="connsiteY3" fmla="*/ 27296 h 122830"/>
                <a:gd name="connsiteX4" fmla="*/ 1296537 w 1596788"/>
                <a:gd name="connsiteY4" fmla="*/ 95535 h 122830"/>
                <a:gd name="connsiteX5" fmla="*/ 1596788 w 1596788"/>
                <a:gd name="connsiteY5" fmla="*/ 122830 h 122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96788" h="122830">
                  <a:moveTo>
                    <a:pt x="0" y="109182"/>
                  </a:moveTo>
                  <a:cubicBezTo>
                    <a:pt x="128516" y="77337"/>
                    <a:pt x="257032" y="45493"/>
                    <a:pt x="354841" y="27296"/>
                  </a:cubicBezTo>
                  <a:cubicBezTo>
                    <a:pt x="452650" y="9099"/>
                    <a:pt x="475396" y="0"/>
                    <a:pt x="586853" y="0"/>
                  </a:cubicBezTo>
                  <a:cubicBezTo>
                    <a:pt x="698310" y="0"/>
                    <a:pt x="905301" y="11374"/>
                    <a:pt x="1023582" y="27296"/>
                  </a:cubicBezTo>
                  <a:cubicBezTo>
                    <a:pt x="1141863" y="43219"/>
                    <a:pt x="1201003" y="79613"/>
                    <a:pt x="1296537" y="95535"/>
                  </a:cubicBezTo>
                  <a:cubicBezTo>
                    <a:pt x="1392071" y="111457"/>
                    <a:pt x="1494429" y="117143"/>
                    <a:pt x="1596788" y="12283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43774" y="2999453"/>
            <a:ext cx="1692322" cy="936104"/>
            <a:chOff x="928048" y="3429000"/>
            <a:chExt cx="1692322" cy="501555"/>
          </a:xfrm>
          <a:effectLst>
            <a:outerShdw blurRad="127000" dist="25400" dir="5400000" sx="110000" sy="110000" algn="ctr" rotWithShape="0">
              <a:srgbClr val="000000">
                <a:alpha val="70000"/>
              </a:srgbClr>
            </a:outerShdw>
          </a:effectLst>
        </p:grpSpPr>
        <p:sp>
          <p:nvSpPr>
            <p:cNvPr id="13" name="Freeform 12"/>
            <p:cNvSpPr/>
            <p:nvPr/>
          </p:nvSpPr>
          <p:spPr>
            <a:xfrm>
              <a:off x="928048" y="3429000"/>
              <a:ext cx="1692322" cy="295701"/>
            </a:xfrm>
            <a:custGeom>
              <a:avLst/>
              <a:gdLst>
                <a:gd name="connsiteX0" fmla="*/ 0 w 1692322"/>
                <a:gd name="connsiteY0" fmla="*/ 295701 h 295701"/>
                <a:gd name="connsiteX1" fmla="*/ 395785 w 1692322"/>
                <a:gd name="connsiteY1" fmla="*/ 227462 h 295701"/>
                <a:gd name="connsiteX2" fmla="*/ 873456 w 1692322"/>
                <a:gd name="connsiteY2" fmla="*/ 241110 h 295701"/>
                <a:gd name="connsiteX3" fmla="*/ 1473958 w 1692322"/>
                <a:gd name="connsiteY3" fmla="*/ 36394 h 295701"/>
                <a:gd name="connsiteX4" fmla="*/ 1692322 w 1692322"/>
                <a:gd name="connsiteY4" fmla="*/ 22746 h 29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2322" h="295701">
                  <a:moveTo>
                    <a:pt x="0" y="295701"/>
                  </a:moveTo>
                  <a:cubicBezTo>
                    <a:pt x="125104" y="266130"/>
                    <a:pt x="250209" y="236560"/>
                    <a:pt x="395785" y="227462"/>
                  </a:cubicBezTo>
                  <a:cubicBezTo>
                    <a:pt x="541361" y="218364"/>
                    <a:pt x="693760" y="272955"/>
                    <a:pt x="873456" y="241110"/>
                  </a:cubicBezTo>
                  <a:cubicBezTo>
                    <a:pt x="1053152" y="209265"/>
                    <a:pt x="1337480" y="72788"/>
                    <a:pt x="1473958" y="36394"/>
                  </a:cubicBezTo>
                  <a:cubicBezTo>
                    <a:pt x="1610436" y="0"/>
                    <a:pt x="1651379" y="11373"/>
                    <a:pt x="1692322" y="22746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955343" y="3645024"/>
              <a:ext cx="1637732" cy="177421"/>
            </a:xfrm>
            <a:custGeom>
              <a:avLst/>
              <a:gdLst>
                <a:gd name="connsiteX0" fmla="*/ 0 w 1637732"/>
                <a:gd name="connsiteY0" fmla="*/ 177421 h 177421"/>
                <a:gd name="connsiteX1" fmla="*/ 464024 w 1637732"/>
                <a:gd name="connsiteY1" fmla="*/ 95534 h 177421"/>
                <a:gd name="connsiteX2" fmla="*/ 928048 w 1637732"/>
                <a:gd name="connsiteY2" fmla="*/ 95534 h 177421"/>
                <a:gd name="connsiteX3" fmla="*/ 1473958 w 1637732"/>
                <a:gd name="connsiteY3" fmla="*/ 13648 h 177421"/>
                <a:gd name="connsiteX4" fmla="*/ 1624084 w 1637732"/>
                <a:gd name="connsiteY4" fmla="*/ 13648 h 177421"/>
                <a:gd name="connsiteX5" fmla="*/ 1637732 w 1637732"/>
                <a:gd name="connsiteY5" fmla="*/ 13648 h 177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37732" h="177421">
                  <a:moveTo>
                    <a:pt x="0" y="177421"/>
                  </a:moveTo>
                  <a:cubicBezTo>
                    <a:pt x="154674" y="143301"/>
                    <a:pt x="309349" y="109182"/>
                    <a:pt x="464024" y="95534"/>
                  </a:cubicBezTo>
                  <a:cubicBezTo>
                    <a:pt x="618699" y="81886"/>
                    <a:pt x="759726" y="109182"/>
                    <a:pt x="928048" y="95534"/>
                  </a:cubicBezTo>
                  <a:cubicBezTo>
                    <a:pt x="1096370" y="81886"/>
                    <a:pt x="1357952" y="27296"/>
                    <a:pt x="1473958" y="13648"/>
                  </a:cubicBezTo>
                  <a:cubicBezTo>
                    <a:pt x="1589964" y="0"/>
                    <a:pt x="1624084" y="13648"/>
                    <a:pt x="1624084" y="13648"/>
                  </a:cubicBezTo>
                  <a:lnTo>
                    <a:pt x="1637732" y="13648"/>
                  </a:ln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941696" y="3807725"/>
              <a:ext cx="1596788" cy="122830"/>
            </a:xfrm>
            <a:custGeom>
              <a:avLst/>
              <a:gdLst>
                <a:gd name="connsiteX0" fmla="*/ 0 w 1596788"/>
                <a:gd name="connsiteY0" fmla="*/ 109182 h 122830"/>
                <a:gd name="connsiteX1" fmla="*/ 354841 w 1596788"/>
                <a:gd name="connsiteY1" fmla="*/ 27296 h 122830"/>
                <a:gd name="connsiteX2" fmla="*/ 586853 w 1596788"/>
                <a:gd name="connsiteY2" fmla="*/ 0 h 122830"/>
                <a:gd name="connsiteX3" fmla="*/ 1023582 w 1596788"/>
                <a:gd name="connsiteY3" fmla="*/ 27296 h 122830"/>
                <a:gd name="connsiteX4" fmla="*/ 1296537 w 1596788"/>
                <a:gd name="connsiteY4" fmla="*/ 95535 h 122830"/>
                <a:gd name="connsiteX5" fmla="*/ 1596788 w 1596788"/>
                <a:gd name="connsiteY5" fmla="*/ 122830 h 122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96788" h="122830">
                  <a:moveTo>
                    <a:pt x="0" y="109182"/>
                  </a:moveTo>
                  <a:cubicBezTo>
                    <a:pt x="128516" y="77337"/>
                    <a:pt x="257032" y="45493"/>
                    <a:pt x="354841" y="27296"/>
                  </a:cubicBezTo>
                  <a:cubicBezTo>
                    <a:pt x="452650" y="9099"/>
                    <a:pt x="475396" y="0"/>
                    <a:pt x="586853" y="0"/>
                  </a:cubicBezTo>
                  <a:cubicBezTo>
                    <a:pt x="698310" y="0"/>
                    <a:pt x="905301" y="11374"/>
                    <a:pt x="1023582" y="27296"/>
                  </a:cubicBezTo>
                  <a:cubicBezTo>
                    <a:pt x="1141863" y="43219"/>
                    <a:pt x="1201003" y="79613"/>
                    <a:pt x="1296537" y="95535"/>
                  </a:cubicBezTo>
                  <a:cubicBezTo>
                    <a:pt x="1392071" y="111457"/>
                    <a:pt x="1494429" y="117143"/>
                    <a:pt x="1596788" y="12283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467544" y="4509120"/>
            <a:ext cx="525658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09675" y="4581128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time</a:t>
            </a:r>
            <a:endParaRPr lang="en-US" sz="16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539552" y="2060848"/>
            <a:ext cx="1656184" cy="307777"/>
            <a:chOff x="1691680" y="2204864"/>
            <a:chExt cx="1656184" cy="307777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1691680" y="2492896"/>
              <a:ext cx="165618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051720" y="2204864"/>
              <a:ext cx="6623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 hour</a:t>
              </a:r>
              <a:endParaRPr lang="en-US" sz="14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195736" y="2060848"/>
            <a:ext cx="1656184" cy="307777"/>
            <a:chOff x="1691680" y="2204864"/>
            <a:chExt cx="1656184" cy="307777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1691680" y="2492896"/>
              <a:ext cx="165618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051720" y="2204864"/>
              <a:ext cx="6623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 hour</a:t>
              </a:r>
              <a:endParaRPr lang="en-US" sz="14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851920" y="2060848"/>
            <a:ext cx="1656184" cy="307777"/>
            <a:chOff x="1691680" y="2204864"/>
            <a:chExt cx="1656184" cy="307777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691680" y="2492896"/>
              <a:ext cx="165618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051720" y="2204864"/>
              <a:ext cx="6623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 smtClean="0"/>
                <a:t>1 hour</a:t>
              </a:r>
              <a:endParaRPr lang="en-US" sz="14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5496" y="6165304"/>
            <a:ext cx="552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* MOGREPS: Met Office Global and Regional Ensemble Prediction System</a:t>
            </a:r>
          </a:p>
          <a:p>
            <a:r>
              <a:rPr lang="en-GB" sz="1400" dirty="0" smtClean="0"/>
              <a:t>† ETKF: Ensemble Transform Kalman Filter</a:t>
            </a:r>
            <a:endParaRPr lang="en-US" sz="1400" dirty="0"/>
          </a:p>
        </p:txBody>
      </p:sp>
      <p:sp>
        <p:nvSpPr>
          <p:cNvPr id="33" name="Oval 32"/>
          <p:cNvSpPr/>
          <p:nvPr/>
        </p:nvSpPr>
        <p:spPr>
          <a:xfrm>
            <a:off x="3491880" y="2780928"/>
            <a:ext cx="504056" cy="1440160"/>
          </a:xfrm>
          <a:prstGeom prst="ellipse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436096" y="2473732"/>
            <a:ext cx="3668120" cy="52322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control forecast (preliminary 3D-VAR + nudging)</a:t>
            </a:r>
          </a:p>
          <a:p>
            <a:r>
              <a:rPr lang="en-GB" sz="1400" dirty="0" smtClean="0">
                <a:solidFill>
                  <a:srgbClr val="0070C0"/>
                </a:solidFill>
              </a:rPr>
              <a:t>23 perturbations (updated with ETKF†)</a:t>
            </a:r>
            <a:endParaRPr lang="en-US" sz="1400" dirty="0">
              <a:solidFill>
                <a:srgbClr val="0070C0"/>
              </a:solidFill>
            </a:endParaRPr>
          </a:p>
        </p:txBody>
      </p:sp>
      <p:cxnSp>
        <p:nvCxnSpPr>
          <p:cNvPr id="36" name="Straight Arrow Connector 35"/>
          <p:cNvCxnSpPr>
            <a:stCxn id="34" idx="1"/>
            <a:endCxn id="33" idx="7"/>
          </p:cNvCxnSpPr>
          <p:nvPr/>
        </p:nvCxnSpPr>
        <p:spPr>
          <a:xfrm rot="10800000" flipV="1">
            <a:off x="3922120" y="2735342"/>
            <a:ext cx="1513977" cy="256492"/>
          </a:xfrm>
          <a:prstGeom prst="straightConnector1">
            <a:avLst/>
          </a:prstGeom>
          <a:ln w="127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03200" y="5013176"/>
            <a:ext cx="36807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Calculate covariance and correlation diagnostics </a:t>
            </a:r>
            <a:r>
              <a:rPr lang="en-US" sz="1600" dirty="0" smtClean="0"/>
              <a:t>with no attempt to overcome rank deficiency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940152" y="5147900"/>
            <a:ext cx="24013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</a:t>
            </a:r>
            <a:r>
              <a:rPr lang="en-GB" baseline="30000" dirty="0" smtClean="0"/>
              <a:t>f </a:t>
            </a:r>
            <a:r>
              <a:rPr lang="en-GB" dirty="0" smtClean="0"/>
              <a:t>= &lt;(x</a:t>
            </a:r>
            <a:r>
              <a:rPr lang="en-GB" baseline="-25000" dirty="0" smtClean="0"/>
              <a:t>i</a:t>
            </a:r>
            <a:r>
              <a:rPr lang="en-GB" dirty="0" smtClean="0"/>
              <a:t> - ‹x</a:t>
            </a:r>
            <a:r>
              <a:rPr lang="en-GB" baseline="-25000" dirty="0" smtClean="0"/>
              <a:t>i</a:t>
            </a:r>
            <a:r>
              <a:rPr lang="en-GB" dirty="0" smtClean="0"/>
              <a:t>›) (x</a:t>
            </a:r>
            <a:r>
              <a:rPr lang="en-GB" baseline="-25000" dirty="0" smtClean="0"/>
              <a:t>i</a:t>
            </a:r>
            <a:r>
              <a:rPr lang="en-GB" dirty="0" smtClean="0"/>
              <a:t> - ‹x</a:t>
            </a:r>
            <a:r>
              <a:rPr lang="en-GB" baseline="-25000" dirty="0" smtClean="0"/>
              <a:t>i</a:t>
            </a:r>
            <a:r>
              <a:rPr lang="en-GB" dirty="0" smtClean="0"/>
              <a:t>›)</a:t>
            </a:r>
            <a:r>
              <a:rPr lang="en-US" baseline="30000" dirty="0" smtClean="0"/>
              <a:t>T</a:t>
            </a:r>
            <a:r>
              <a:rPr lang="en-US" dirty="0" smtClean="0"/>
              <a:t>&gt;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‹ › = </a:t>
            </a:r>
            <a:r>
              <a:rPr lang="en-GB" sz="1400" dirty="0" smtClean="0"/>
              <a:t>ensemble mean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4788024" y="5157192"/>
            <a:ext cx="504056" cy="36004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Forecast error covariance diagnostics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5" y="2091620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At what scales can </a:t>
            </a:r>
            <a:r>
              <a:rPr lang="en-GB" sz="1600" dirty="0" err="1" smtClean="0"/>
              <a:t>geostrophic</a:t>
            </a:r>
            <a:r>
              <a:rPr lang="en-GB" sz="1600" dirty="0" smtClean="0"/>
              <a:t> effects be ignored? </a:t>
            </a:r>
          </a:p>
          <a:p>
            <a:r>
              <a:rPr lang="en-US" sz="1600" dirty="0" smtClean="0"/>
              <a:t>When does hydrostatic balance break-down?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The answers to these questions will help to develop a new error covariance model for convective scales.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48064" y="1949931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Can 24 states (control forecast + 23 perturbations) give meaningful statistics?</a:t>
            </a:r>
          </a:p>
        </p:txBody>
      </p:sp>
      <p:sp>
        <p:nvSpPr>
          <p:cNvPr id="5" name="Right Brace 4"/>
          <p:cNvSpPr/>
          <p:nvPr/>
        </p:nvSpPr>
        <p:spPr>
          <a:xfrm>
            <a:off x="4788024" y="1938536"/>
            <a:ext cx="155448" cy="91440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(I) Relevance of </a:t>
            </a:r>
            <a:r>
              <a:rPr lang="en-GB" dirty="0" err="1" smtClean="0"/>
              <a:t>geostrophic</a:t>
            </a:r>
            <a:r>
              <a:rPr lang="en-GB" dirty="0" smtClean="0"/>
              <a:t> balance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35495" y="1222251"/>
            <a:ext cx="5146105" cy="3646909"/>
            <a:chOff x="35496" y="1794590"/>
            <a:chExt cx="6480720" cy="451473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6098" t="14673" r="4342" b="5253"/>
            <a:stretch>
              <a:fillRect/>
            </a:stretch>
          </p:blipFill>
          <p:spPr bwMode="auto">
            <a:xfrm>
              <a:off x="35496" y="1988840"/>
              <a:ext cx="6480720" cy="4320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352425" y="1804115"/>
              <a:ext cx="2247901" cy="3429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u correlation with p at ×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1344" y="4013124"/>
              <a:ext cx="2161357" cy="3429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 smtClean="0"/>
                <a:t>v correlation with p at ×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18570" y="1794590"/>
              <a:ext cx="2101207" cy="3429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 err="1" smtClean="0"/>
                <a:t>geostrophic</a:t>
              </a:r>
              <a:r>
                <a:rPr lang="en-GB" sz="1200" dirty="0" smtClean="0"/>
                <a:t> u response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56669" y="3983853"/>
              <a:ext cx="2053581" cy="3429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200" dirty="0" err="1" smtClean="0"/>
                <a:t>geostrophic</a:t>
              </a:r>
              <a:r>
                <a:rPr lang="en-GB" sz="1200" dirty="0" smtClean="0"/>
                <a:t> v response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27584" y="1844824"/>
            <a:ext cx="936104" cy="2664296"/>
            <a:chOff x="827584" y="1844824"/>
            <a:chExt cx="936104" cy="2664296"/>
          </a:xfrm>
        </p:grpSpPr>
        <p:grpSp>
          <p:nvGrpSpPr>
            <p:cNvPr id="20" name="Group 19"/>
            <p:cNvGrpSpPr/>
            <p:nvPr/>
          </p:nvGrpSpPr>
          <p:grpSpPr>
            <a:xfrm>
              <a:off x="899592" y="3573016"/>
              <a:ext cx="864096" cy="936104"/>
              <a:chOff x="7020272" y="2428872"/>
              <a:chExt cx="1523608" cy="1280176"/>
            </a:xfrm>
            <a:solidFill>
              <a:srgbClr val="FFFF00">
                <a:alpha val="20000"/>
              </a:srgbClr>
            </a:solidFill>
          </p:grpSpPr>
          <p:sp>
            <p:nvSpPr>
              <p:cNvPr id="18" name="Curved Left Arrow 17"/>
              <p:cNvSpPr/>
              <p:nvPr/>
            </p:nvSpPr>
            <p:spPr>
              <a:xfrm>
                <a:off x="7812360" y="2492896"/>
                <a:ext cx="731520" cy="1216152"/>
              </a:xfrm>
              <a:prstGeom prst="curvedLeftArrow">
                <a:avLst/>
              </a:prstGeom>
              <a:grpFill/>
              <a:ln w="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Curved Left Arrow 18"/>
              <p:cNvSpPr/>
              <p:nvPr/>
            </p:nvSpPr>
            <p:spPr>
              <a:xfrm rot="10800000">
                <a:off x="7020272" y="2428872"/>
                <a:ext cx="731520" cy="1216152"/>
              </a:xfrm>
              <a:prstGeom prst="curvedLeftArrow">
                <a:avLst/>
              </a:prstGeom>
              <a:grpFill/>
              <a:ln w="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 rot="5400000">
              <a:off x="863588" y="1808820"/>
              <a:ext cx="864096" cy="936104"/>
              <a:chOff x="7020272" y="2428872"/>
              <a:chExt cx="1523608" cy="1280176"/>
            </a:xfrm>
            <a:solidFill>
              <a:srgbClr val="FFFF00">
                <a:alpha val="20000"/>
              </a:srgbClr>
            </a:solidFill>
          </p:grpSpPr>
          <p:sp>
            <p:nvSpPr>
              <p:cNvPr id="25" name="Curved Left Arrow 24"/>
              <p:cNvSpPr/>
              <p:nvPr/>
            </p:nvSpPr>
            <p:spPr>
              <a:xfrm>
                <a:off x="7812360" y="2492896"/>
                <a:ext cx="731520" cy="1216152"/>
              </a:xfrm>
              <a:prstGeom prst="curvedLeftArrow">
                <a:avLst/>
              </a:prstGeom>
              <a:grpFill/>
              <a:ln w="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Curved Left Arrow 25"/>
              <p:cNvSpPr/>
              <p:nvPr/>
            </p:nvSpPr>
            <p:spPr>
              <a:xfrm rot="10800000">
                <a:off x="7020272" y="2428872"/>
                <a:ext cx="731520" cy="1216152"/>
              </a:xfrm>
              <a:prstGeom prst="curvedLeftArrow">
                <a:avLst/>
              </a:prstGeom>
              <a:grpFill/>
              <a:ln w="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3638477" y="4495601"/>
            <a:ext cx="5470027" cy="2245767"/>
            <a:chOff x="3638477" y="4495601"/>
            <a:chExt cx="5470027" cy="2245767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 l="10896" t="25688" r="8424" b="6422"/>
            <a:stretch>
              <a:fillRect/>
            </a:stretch>
          </p:blipFill>
          <p:spPr bwMode="auto">
            <a:xfrm>
              <a:off x="5148064" y="4495601"/>
              <a:ext cx="3960440" cy="2245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TextBox 26"/>
            <p:cNvSpPr txBox="1"/>
            <p:nvPr/>
          </p:nvSpPr>
          <p:spPr>
            <a:xfrm>
              <a:off x="6156176" y="5013176"/>
              <a:ext cx="84189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 smtClean="0">
                  <a:solidFill>
                    <a:srgbClr val="0070C0"/>
                  </a:solidFill>
                </a:rPr>
                <a:t>tropopause</a:t>
              </a:r>
              <a:endParaRPr lang="en-GB" sz="1100" dirty="0" smtClean="0">
                <a:solidFill>
                  <a:srgbClr val="0070C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563935" y="5399638"/>
              <a:ext cx="88838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/>
                <a:t>near ground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32240" y="5949280"/>
              <a:ext cx="11560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smtClean="0">
                  <a:solidFill>
                    <a:srgbClr val="FF0000"/>
                  </a:solidFill>
                </a:rPr>
                <a:t>mid-troposphere</a:t>
              </a:r>
            </a:p>
          </p:txBody>
        </p:sp>
        <p:sp>
          <p:nvSpPr>
            <p:cNvPr id="30" name="Up-Down Arrow 29"/>
            <p:cNvSpPr/>
            <p:nvPr/>
          </p:nvSpPr>
          <p:spPr>
            <a:xfrm>
              <a:off x="4716016" y="4797152"/>
              <a:ext cx="216024" cy="1440160"/>
            </a:xfrm>
            <a:prstGeom prst="upDownArrow">
              <a:avLst/>
            </a:pr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2">
                    <a:lumMod val="40000"/>
                    <a:lumOff val="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38477" y="4869160"/>
              <a:ext cx="1077539" cy="1277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 smtClean="0">
                  <a:solidFill>
                    <a:srgbClr val="0070C0"/>
                  </a:solidFill>
                </a:rPr>
                <a:t>geostrophically</a:t>
              </a:r>
              <a:endParaRPr lang="en-GB" sz="1100" dirty="0" smtClean="0">
                <a:solidFill>
                  <a:srgbClr val="0070C0"/>
                </a:solidFill>
              </a:endParaRPr>
            </a:p>
            <a:p>
              <a:r>
                <a:rPr lang="en-GB" sz="1100" dirty="0" smtClean="0">
                  <a:solidFill>
                    <a:srgbClr val="0070C0"/>
                  </a:solidFill>
                </a:rPr>
                <a:t>unbalanced</a:t>
              </a:r>
            </a:p>
            <a:p>
              <a:endParaRPr lang="en-GB" sz="1100" dirty="0" smtClean="0"/>
            </a:p>
            <a:p>
              <a:endParaRPr lang="en-GB" sz="1100" dirty="0" smtClean="0"/>
            </a:p>
            <a:p>
              <a:endParaRPr lang="en-GB" sz="1100" dirty="0" smtClean="0"/>
            </a:p>
            <a:p>
              <a:r>
                <a:rPr lang="en-GB" sz="1100" dirty="0" err="1" smtClean="0">
                  <a:solidFill>
                    <a:srgbClr val="FF0000"/>
                  </a:solidFill>
                </a:rPr>
                <a:t>geostrophically</a:t>
              </a:r>
              <a:endParaRPr lang="en-GB" sz="1100" dirty="0" smtClean="0">
                <a:solidFill>
                  <a:srgbClr val="FF0000"/>
                </a:solidFill>
              </a:endParaRPr>
            </a:p>
            <a:p>
              <a:r>
                <a:rPr lang="en-GB" sz="1100" dirty="0" smtClean="0">
                  <a:solidFill>
                    <a:srgbClr val="FF0000"/>
                  </a:solidFill>
                </a:rPr>
                <a:t>balanced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1223" y="1063769"/>
            <a:ext cx="484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C00000"/>
                </a:solidFill>
              </a:rPr>
              <a:t>FORECASET ENSEMBLE DIAGNOSTICS       PERFECT GEOSTROPHIC BALANCE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(II) Relevance of hydrostatic balance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 l="6728" t="25492" r="6728" b="8524"/>
          <a:stretch>
            <a:fillRect/>
          </a:stretch>
        </p:blipFill>
        <p:spPr bwMode="auto">
          <a:xfrm>
            <a:off x="251520" y="1700808"/>
            <a:ext cx="60857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 l="10516" t="22541" r="8861" b="9836"/>
          <a:stretch>
            <a:fillRect/>
          </a:stretch>
        </p:blipFill>
        <p:spPr bwMode="auto">
          <a:xfrm>
            <a:off x="4824536" y="4185372"/>
            <a:ext cx="4139952" cy="23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9552" y="1628800"/>
            <a:ext cx="223224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T correlation with p at ×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3888" y="1628800"/>
            <a:ext cx="223224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Hydrostatic T response</a:t>
            </a:r>
          </a:p>
        </p:txBody>
      </p:sp>
      <p:sp>
        <p:nvSpPr>
          <p:cNvPr id="8" name="Up-Down Arrow 7"/>
          <p:cNvSpPr/>
          <p:nvPr/>
        </p:nvSpPr>
        <p:spPr>
          <a:xfrm>
            <a:off x="4497411" y="4581128"/>
            <a:ext cx="216024" cy="1440160"/>
          </a:xfrm>
          <a:prstGeom prst="upDownArrow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419872" y="4653136"/>
            <a:ext cx="1021433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</a:rPr>
              <a:t>hydrostatically</a:t>
            </a:r>
          </a:p>
          <a:p>
            <a:r>
              <a:rPr lang="en-GB" sz="1100" dirty="0" smtClean="0">
                <a:solidFill>
                  <a:srgbClr val="0070C0"/>
                </a:solidFill>
              </a:rPr>
              <a:t>unbalanced</a:t>
            </a:r>
          </a:p>
          <a:p>
            <a:endParaRPr lang="en-GB" sz="1100" dirty="0" smtClean="0"/>
          </a:p>
          <a:p>
            <a:r>
              <a:rPr lang="en-GB" sz="1100" dirty="0" smtClean="0"/>
              <a:t>?</a:t>
            </a:r>
          </a:p>
          <a:p>
            <a:endParaRPr lang="en-GB" sz="1100" dirty="0" smtClean="0"/>
          </a:p>
          <a:p>
            <a:r>
              <a:rPr lang="en-GB" sz="1100" dirty="0" smtClean="0">
                <a:solidFill>
                  <a:srgbClr val="FF0000"/>
                </a:solidFill>
              </a:rPr>
              <a:t>hydrostatically</a:t>
            </a:r>
          </a:p>
          <a:p>
            <a:r>
              <a:rPr lang="en-GB" sz="1100" dirty="0" smtClean="0">
                <a:solidFill>
                  <a:srgbClr val="FF0000"/>
                </a:solidFill>
              </a:rPr>
              <a:t>balanced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6726" y="1351801"/>
            <a:ext cx="544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rgbClr val="C00000"/>
                </a:solidFill>
              </a:rPr>
              <a:t>FORECASET ENSEMBLE DIAGNOSTICS                        PERFECT HYDROSTATIC BALANCE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499992" y="2997200"/>
          <a:ext cx="1206500" cy="431800"/>
        </p:xfrm>
        <a:graphic>
          <a:graphicData uri="http://schemas.openxmlformats.org/presentationml/2006/ole">
            <p:oleObj spid="_x0000_s1026" name="Equation" r:id="rId6" imgW="12063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43608" y="1556792"/>
            <a:ext cx="6696744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85725" indent="-85725">
              <a:buFont typeface="Arial" pitchFamily="34" charset="0"/>
              <a:buChar char="•"/>
            </a:pPr>
            <a:r>
              <a:rPr lang="en-GB" sz="1400" dirty="0" smtClean="0"/>
              <a:t>Data assimilation needs information about the forecast error statistics.</a:t>
            </a:r>
          </a:p>
          <a:p>
            <a:pPr marL="542925" lvl="1" indent="-85725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70C0"/>
                </a:solidFill>
              </a:rPr>
              <a:t>The </a:t>
            </a:r>
            <a:r>
              <a:rPr lang="en-GB" sz="1400" dirty="0" err="1" smtClean="0">
                <a:solidFill>
                  <a:srgbClr val="0070C0"/>
                </a:solidFill>
              </a:rPr>
              <a:t>variational</a:t>
            </a:r>
            <a:r>
              <a:rPr lang="en-GB" sz="1400" dirty="0" smtClean="0">
                <a:solidFill>
                  <a:srgbClr val="0070C0"/>
                </a:solidFill>
              </a:rPr>
              <a:t> assimilation approach needs a model of how components of forecast error are correlated (need to reflect the right physics of the system).</a:t>
            </a:r>
          </a:p>
          <a:p>
            <a:pPr marL="85725" indent="-85725">
              <a:buFont typeface="Arial" pitchFamily="34" charset="0"/>
              <a:buChar char="•"/>
            </a:pPr>
            <a:endParaRPr lang="en-GB" sz="1400" dirty="0" smtClean="0"/>
          </a:p>
          <a:p>
            <a:pPr marL="85725" indent="-85725">
              <a:buFont typeface="Arial" pitchFamily="34" charset="0"/>
              <a:buChar char="•"/>
            </a:pPr>
            <a:r>
              <a:rPr lang="en-GB" sz="1400" dirty="0" smtClean="0"/>
              <a:t>Have adapted the Met Office MOGREPS system to work at high-resolution.</a:t>
            </a:r>
          </a:p>
          <a:p>
            <a:pPr marL="542925" lvl="1" indent="-85725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70C0"/>
                </a:solidFill>
              </a:rPr>
              <a:t>Useful for probabilistic forecasting.</a:t>
            </a:r>
          </a:p>
          <a:p>
            <a:pPr marL="542925" lvl="1" indent="-85725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70C0"/>
                </a:solidFill>
              </a:rPr>
              <a:t>Useful to investigate forecast error </a:t>
            </a:r>
            <a:r>
              <a:rPr lang="en-GB" sz="1400" dirty="0" err="1" smtClean="0">
                <a:solidFill>
                  <a:srgbClr val="0070C0"/>
                </a:solidFill>
              </a:rPr>
              <a:t>covariances</a:t>
            </a:r>
            <a:r>
              <a:rPr lang="en-GB" sz="1400" dirty="0" smtClean="0">
                <a:solidFill>
                  <a:srgbClr val="0070C0"/>
                </a:solidFill>
              </a:rPr>
              <a:t>.</a:t>
            </a:r>
          </a:p>
          <a:p>
            <a:pPr marL="85725" indent="-85725">
              <a:buFont typeface="Arial" pitchFamily="34" charset="0"/>
              <a:buChar char="•"/>
            </a:pPr>
            <a:endParaRPr lang="en-GB" sz="1400" dirty="0" smtClean="0"/>
          </a:p>
          <a:p>
            <a:pPr marL="85725" indent="-85725">
              <a:buFont typeface="Arial" pitchFamily="34" charset="0"/>
              <a:buChar char="•"/>
            </a:pPr>
            <a:r>
              <a:rPr lang="en-GB" sz="1400" dirty="0" smtClean="0"/>
              <a:t>Have found that:</a:t>
            </a:r>
          </a:p>
          <a:p>
            <a:pPr marL="542925" lvl="1" indent="-85725">
              <a:buFont typeface="Arial" pitchFamily="34" charset="0"/>
              <a:buChar char="•"/>
            </a:pPr>
            <a:r>
              <a:rPr lang="en-GB" sz="1400" dirty="0" err="1" smtClean="0">
                <a:solidFill>
                  <a:srgbClr val="0070C0"/>
                </a:solidFill>
              </a:rPr>
              <a:t>geostrophic</a:t>
            </a:r>
            <a:r>
              <a:rPr lang="en-GB" sz="1400" dirty="0" smtClean="0">
                <a:solidFill>
                  <a:srgbClr val="0070C0"/>
                </a:solidFill>
              </a:rPr>
              <a:t> balance diminishes at horizontal scales smaller than about 75 km;</a:t>
            </a:r>
          </a:p>
          <a:p>
            <a:pPr marL="542925" lvl="1" indent="-85725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70C0"/>
                </a:solidFill>
              </a:rPr>
              <a:t>hydrostatic balance diminishes at horizontal scales smaller than about 20 km, especially within convection (</a:t>
            </a:r>
            <a:r>
              <a:rPr lang="en-GB" sz="1400" dirty="0" err="1" smtClean="0">
                <a:solidFill>
                  <a:srgbClr val="0070C0"/>
                </a:solidFill>
              </a:rPr>
              <a:t>Vetra-Carvalho</a:t>
            </a:r>
            <a:r>
              <a:rPr lang="en-GB" sz="1400" dirty="0" smtClean="0">
                <a:solidFill>
                  <a:srgbClr val="0070C0"/>
                </a:solidFill>
              </a:rPr>
              <a:t> et al.).</a:t>
            </a:r>
          </a:p>
          <a:p>
            <a:pPr marL="85725" indent="-85725">
              <a:buFont typeface="Arial" pitchFamily="34" charset="0"/>
              <a:buChar char="•"/>
            </a:pPr>
            <a:endParaRPr lang="en-GB" sz="1400" dirty="0" smtClean="0"/>
          </a:p>
          <a:p>
            <a:pPr marL="85725" indent="-85725">
              <a:buFont typeface="Arial" pitchFamily="34" charset="0"/>
              <a:buChar char="•"/>
            </a:pPr>
            <a:r>
              <a:rPr lang="en-GB" sz="1400" dirty="0" smtClean="0"/>
              <a:t>Next stage.</a:t>
            </a:r>
          </a:p>
          <a:p>
            <a:pPr marL="542925" lvl="1" indent="-85725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70C0"/>
                </a:solidFill>
              </a:rPr>
              <a:t>Improve representation by including other sources of forecast error</a:t>
            </a:r>
          </a:p>
          <a:p>
            <a:pPr marL="542925" lvl="1" indent="-85725">
              <a:buFont typeface="Arial" pitchFamily="34" charset="0"/>
              <a:buChar char="•"/>
            </a:pPr>
            <a:r>
              <a:rPr lang="en-GB" sz="1400" dirty="0" smtClean="0">
                <a:solidFill>
                  <a:srgbClr val="0070C0"/>
                </a:solidFill>
              </a:rPr>
              <a:t>Propose a model of convective-scale forecast error </a:t>
            </a:r>
            <a:r>
              <a:rPr lang="en-GB" sz="1400" dirty="0" err="1" smtClean="0">
                <a:solidFill>
                  <a:srgbClr val="0070C0"/>
                </a:solidFill>
              </a:rPr>
              <a:t>covariances</a:t>
            </a:r>
            <a:r>
              <a:rPr lang="en-GB" sz="1400" dirty="0" smtClean="0">
                <a:solidFill>
                  <a:srgbClr val="0070C0"/>
                </a:solidFill>
              </a:rPr>
              <a:t>.</a:t>
            </a:r>
            <a:r>
              <a:rPr lang="en-GB" sz="1400" dirty="0" smtClean="0"/>
              <a:t/>
            </a:r>
            <a:br>
              <a:rPr lang="en-GB" sz="1400" dirty="0" smtClean="0"/>
            </a:br>
            <a:endParaRPr lang="en-GB" sz="1400" dirty="0" smtClean="0"/>
          </a:p>
          <a:p>
            <a:endParaRPr lang="en-GB" sz="1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682</Words>
  <Application>Microsoft Office PowerPoint</Application>
  <PresentationFormat>On-screen Show (4:3)</PresentationFormat>
  <Paragraphs>158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Equation 3.0</vt:lpstr>
      <vt:lpstr>High-resolution assimilation and weather forecasting</vt:lpstr>
      <vt:lpstr>What’s new about the high resolution assimilation problem?</vt:lpstr>
      <vt:lpstr>Resolution of atmospheric models</vt:lpstr>
      <vt:lpstr>Aims</vt:lpstr>
      <vt:lpstr>What is the measured ‘shape’ of the background error PDF at high-resolution?</vt:lpstr>
      <vt:lpstr>Forecast error covariance diagnostics</vt:lpstr>
      <vt:lpstr>(I) Relevance of geostrophic balance</vt:lpstr>
      <vt:lpstr>(II) Relevance of hydrostatic balance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High-resolution assimilation and weather forecasting</dc:title>
  <dc:creator>sws98rnb</dc:creator>
  <cp:lastModifiedBy>Ross</cp:lastModifiedBy>
  <cp:revision>38</cp:revision>
  <dcterms:created xsi:type="dcterms:W3CDTF">2010-09-22T09:39:05Z</dcterms:created>
  <dcterms:modified xsi:type="dcterms:W3CDTF">2010-09-29T08:46:46Z</dcterms:modified>
</cp:coreProperties>
</file>