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70" r:id="rId3"/>
    <p:sldId id="257" r:id="rId4"/>
    <p:sldId id="258" r:id="rId5"/>
    <p:sldId id="320" r:id="rId6"/>
    <p:sldId id="272" r:id="rId7"/>
    <p:sldId id="273" r:id="rId8"/>
    <p:sldId id="274" r:id="rId9"/>
    <p:sldId id="275" r:id="rId10"/>
    <p:sldId id="276" r:id="rId11"/>
    <p:sldId id="285" r:id="rId12"/>
    <p:sldId id="304" r:id="rId13"/>
    <p:sldId id="311" r:id="rId14"/>
    <p:sldId id="305" r:id="rId15"/>
    <p:sldId id="306" r:id="rId16"/>
    <p:sldId id="313" r:id="rId17"/>
    <p:sldId id="314" r:id="rId18"/>
    <p:sldId id="312" r:id="rId19"/>
    <p:sldId id="319" r:id="rId20"/>
    <p:sldId id="309" r:id="rId21"/>
    <p:sldId id="310" r:id="rId22"/>
    <p:sldId id="279" r:id="rId23"/>
    <p:sldId id="317" r:id="rId24"/>
    <p:sldId id="318" r:id="rId25"/>
    <p:sldId id="294" r:id="rId26"/>
    <p:sldId id="296" r:id="rId27"/>
    <p:sldId id="297" r:id="rId28"/>
    <p:sldId id="292" r:id="rId29"/>
    <p:sldId id="280" r:id="rId30"/>
    <p:sldId id="298" r:id="rId31"/>
    <p:sldId id="299" r:id="rId32"/>
    <p:sldId id="300" r:id="rId33"/>
    <p:sldId id="301" r:id="rId34"/>
    <p:sldId id="302" r:id="rId35"/>
    <p:sldId id="303" r:id="rId36"/>
    <p:sldId id="264" r:id="rId37"/>
  </p:sldIdLst>
  <p:sldSz cx="9144000" cy="6858000" type="screen4x3"/>
  <p:notesSz cx="9875838" cy="6670675"/>
  <p:embeddedFontLst>
    <p:embeddedFont>
      <p:font typeface="Rdg Vesta" charset="0"/>
      <p:regular r:id="rId40"/>
      <p:bold r:id="rId41"/>
      <p:italic r:id="rId42"/>
      <p:boldItalic r:id="rId43"/>
    </p:embeddedFont>
    <p:embeddedFont>
      <p:font typeface="MS PGothic" pitchFamily="34" charset="-128"/>
      <p:regular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Rdg Vesta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DFDFD"/>
    <a:srgbClr val="FFFFFF"/>
    <a:srgbClr val="E9FA06"/>
    <a:srgbClr val="D799A1"/>
    <a:srgbClr val="BF0071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2487" autoAdjust="0"/>
  </p:normalViewPr>
  <p:slideViewPr>
    <p:cSldViewPr>
      <p:cViewPr varScale="1">
        <p:scale>
          <a:sx n="67" d="100"/>
          <a:sy n="67" d="100"/>
        </p:scale>
        <p:origin x="-90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79841" cy="33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5997" y="1"/>
            <a:ext cx="4279841" cy="33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36927"/>
            <a:ext cx="4279841" cy="33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5997" y="6336927"/>
            <a:ext cx="4279841" cy="33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8C3EF61-92AF-4502-9495-BB6865CD6F4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9197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79841" cy="33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666" y="1"/>
            <a:ext cx="4279841" cy="33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3425" y="500063"/>
            <a:ext cx="3333750" cy="250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118" y="3169001"/>
            <a:ext cx="7901603" cy="30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35855"/>
            <a:ext cx="4279841" cy="33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666" y="6335855"/>
            <a:ext cx="4279841" cy="33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106E18-18E8-4D98-900A-41EE701F9B2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855963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dg Vesta" pitchFamily="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dg Vesta" pitchFamily="2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dg Vesta" pitchFamily="2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dg Vesta" pitchFamily="2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Rdg Vesta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5" name="Picture 43" descr="bl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6338" y="441325"/>
            <a:ext cx="1177925" cy="384175"/>
          </a:xfrm>
          <a:prstGeom prst="rect">
            <a:avLst/>
          </a:prstGeom>
          <a:noFill/>
        </p:spPr>
      </p:pic>
      <p:sp>
        <p:nvSpPr>
          <p:cNvPr id="3116" name="Rectangle 44"/>
          <p:cNvSpPr>
            <a:spLocks noChangeArrowheads="1"/>
          </p:cNvSpPr>
          <p:nvPr/>
        </p:nvSpPr>
        <p:spPr bwMode="hidden">
          <a:xfrm>
            <a:off x="0" y="0"/>
            <a:ext cx="9144000" cy="6884988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8600">
              <a:solidFill>
                <a:schemeClr val="bg1"/>
              </a:solidFill>
            </a:endParaRPr>
          </a:p>
        </p:txBody>
      </p:sp>
      <p:pic>
        <p:nvPicPr>
          <p:cNvPr id="3117" name="Picture 45" descr="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6156325" cy="6884987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6000" baseline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Air pollution transport by boundary layer mixing </a:t>
            </a:r>
            <a:endParaRPr lang="en-GB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Natalie Harvey </a:t>
            </a:r>
            <a:endParaRPr lang="en-GB" dirty="0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" y="6519863"/>
            <a:ext cx="1773238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9/5/2012</a:t>
            </a:r>
          </a:p>
          <a:p>
            <a:endParaRPr lang="en-GB" dirty="0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2555875" y="6519863"/>
            <a:ext cx="43926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 sz="1400">
                <a:solidFill>
                  <a:srgbClr val="FFFFFF"/>
                </a:solidFill>
              </a:rPr>
              <a:t>© University of Reading 2008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5292725" y="6519863"/>
            <a:ext cx="34464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 b="1">
                <a:solidFill>
                  <a:srgbClr val="FFFFFF"/>
                </a:solidFill>
              </a:rPr>
              <a:t>www.reading.ac.uk</a:t>
            </a:r>
          </a:p>
        </p:txBody>
      </p:sp>
      <p:pic>
        <p:nvPicPr>
          <p:cNvPr id="3125" name="Picture 53" descr="Rdg Device Reversed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hidden">
          <a:xfrm>
            <a:off x="7524750" y="439738"/>
            <a:ext cx="1184275" cy="3857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  <p:bldP spid="308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0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89" grpId="0" animBg="1"/>
      <p:bldP spid="3090" grpId="0"/>
      <p:bldP spid="3091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9D6815-627D-46AC-8D7C-F7AC130703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D47C91-62CE-4B60-804C-6BC5B4A4F03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5C3175-B7E5-468B-87BE-59C139C3D281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83C8B3-E02D-4A6D-A0F6-05067916DC4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797A95-528E-4A08-B457-818946B65D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8698D-957D-4A0F-91AC-0F653DE52BF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9E6FA8-B5B2-4E11-AC2B-123F911C363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0A94A3-C7FD-4726-82C7-AB823F342EE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E00467-345E-45D4-B4BC-986624DB243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15D442-D40F-4F1A-BC56-A8872D92679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61928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B36B379-8066-49C2-863F-A4CB03913DA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755650" y="6519863"/>
            <a:ext cx="6337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GB" sz="1400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80" name="AutoShape 5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323850" y="-242888"/>
            <a:ext cx="720725" cy="719138"/>
          </a:xfrm>
          <a:prstGeom prst="actionButtonHome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628800"/>
            <a:ext cx="8352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Evaluation of Boundary-Layer Type in Weather Forecast Models Using Long-Term Doppler </a:t>
            </a:r>
            <a:r>
              <a:rPr lang="en-GB" sz="4800" dirty="0" err="1">
                <a:solidFill>
                  <a:schemeClr val="bg1"/>
                </a:solidFill>
              </a:rPr>
              <a:t>Lidar</a:t>
            </a:r>
            <a:r>
              <a:rPr lang="en-GB" sz="4800" dirty="0">
                <a:solidFill>
                  <a:schemeClr val="bg1"/>
                </a:solidFill>
              </a:rPr>
              <a:t> </a:t>
            </a:r>
            <a:r>
              <a:rPr lang="en-GB" sz="4800" dirty="0" smtClean="0">
                <a:solidFill>
                  <a:schemeClr val="bg1"/>
                </a:solidFill>
              </a:rPr>
              <a:t>Observations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5157192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Natalie Harvey</a:t>
            </a:r>
            <a:endParaRPr lang="en-GB" sz="3200" dirty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Supervisors: Helen </a:t>
            </a:r>
            <a:r>
              <a:rPr lang="en-GB" sz="2800" dirty="0" err="1" smtClean="0">
                <a:solidFill>
                  <a:schemeClr val="bg1"/>
                </a:solidFill>
              </a:rPr>
              <a:t>Dacre</a:t>
            </a:r>
            <a:r>
              <a:rPr lang="en-GB" sz="2800" dirty="0" smtClean="0">
                <a:solidFill>
                  <a:schemeClr val="bg1"/>
                </a:solidFill>
              </a:rPr>
              <a:t> &amp; Robin Hogan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9/5/2012</a:t>
            </a:r>
          </a:p>
          <a:p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layers of cloud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13916" t="14648" r="17236" b="18945"/>
          <a:stretch>
            <a:fillRect/>
          </a:stretch>
        </p:blipFill>
        <p:spPr bwMode="auto">
          <a:xfrm>
            <a:off x="1115616" y="1484784"/>
            <a:ext cx="67687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1520" y="6309320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Lock et al. (2000)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3140968"/>
            <a:ext cx="3278336" cy="1512168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6263431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+ Type 7: unstable shear dominated 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343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Model Boundary Layer Diagnosis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26544" y="1695104"/>
            <a:ext cx="57774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79888" y="980728"/>
            <a:ext cx="0" cy="714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20763" y="1700808"/>
            <a:ext cx="5782" cy="1117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2488" y="2818193"/>
            <a:ext cx="1441225" cy="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739" y="3103943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763687" y="2818317"/>
            <a:ext cx="26" cy="1233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0112" y="4051854"/>
            <a:ext cx="2071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421655" y="4337604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2486050" y="4342168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22775" y="2818193"/>
            <a:ext cx="35419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22775" y="2818193"/>
            <a:ext cx="0" cy="411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649588" y="4051854"/>
            <a:ext cx="1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3366543" y="4337604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5078338" y="4337604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31" name="TextBox 71"/>
          <p:cNvSpPr txBox="1">
            <a:spLocks noChangeArrowheads="1"/>
          </p:cNvSpPr>
          <p:nvPr/>
        </p:nvSpPr>
        <p:spPr bwMode="auto">
          <a:xfrm>
            <a:off x="-396552" y="4699877"/>
            <a:ext cx="2071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b="1" dirty="0">
                <a:solidFill>
                  <a:schemeClr val="bg2"/>
                </a:solidFill>
              </a:rPr>
              <a:t>Type 2 </a:t>
            </a:r>
          </a:p>
        </p:txBody>
      </p:sp>
      <p:sp>
        <p:nvSpPr>
          <p:cNvPr id="8232" name="TextBox 73"/>
          <p:cNvSpPr txBox="1">
            <a:spLocks noChangeArrowheads="1"/>
          </p:cNvSpPr>
          <p:nvPr/>
        </p:nvSpPr>
        <p:spPr bwMode="auto">
          <a:xfrm>
            <a:off x="1691680" y="4690634"/>
            <a:ext cx="2071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b="1" dirty="0">
                <a:solidFill>
                  <a:schemeClr val="bg2"/>
                </a:solidFill>
              </a:rPr>
              <a:t>Type 1 </a:t>
            </a:r>
          </a:p>
        </p:txBody>
      </p:sp>
      <p:sp>
        <p:nvSpPr>
          <p:cNvPr id="8233" name="TextBox 74"/>
          <p:cNvSpPr txBox="1">
            <a:spLocks noChangeArrowheads="1"/>
          </p:cNvSpPr>
          <p:nvPr/>
        </p:nvSpPr>
        <p:spPr bwMode="auto">
          <a:xfrm>
            <a:off x="2627784" y="4690634"/>
            <a:ext cx="2071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b="1" dirty="0">
                <a:solidFill>
                  <a:schemeClr val="bg2"/>
                </a:solidFill>
              </a:rPr>
              <a:t>Type 5 </a:t>
            </a:r>
          </a:p>
        </p:txBody>
      </p:sp>
      <p:sp>
        <p:nvSpPr>
          <p:cNvPr id="8234" name="TextBox 75"/>
          <p:cNvSpPr txBox="1">
            <a:spLocks noChangeArrowheads="1"/>
          </p:cNvSpPr>
          <p:nvPr/>
        </p:nvSpPr>
        <p:spPr bwMode="auto">
          <a:xfrm>
            <a:off x="4372520" y="4690634"/>
            <a:ext cx="2071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b="1" dirty="0">
                <a:solidFill>
                  <a:schemeClr val="bg2"/>
                </a:solidFill>
              </a:rPr>
              <a:t>Type 6 </a:t>
            </a:r>
          </a:p>
        </p:txBody>
      </p:sp>
      <p:sp>
        <p:nvSpPr>
          <p:cNvPr id="8235" name="TextBox 76"/>
          <p:cNvSpPr txBox="1">
            <a:spLocks noChangeArrowheads="1"/>
          </p:cNvSpPr>
          <p:nvPr/>
        </p:nvSpPr>
        <p:spPr bwMode="auto">
          <a:xfrm>
            <a:off x="6012160" y="4708731"/>
            <a:ext cx="2071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b="1" dirty="0">
                <a:solidFill>
                  <a:schemeClr val="bg2"/>
                </a:solidFill>
              </a:rPr>
              <a:t>Type 4 </a:t>
            </a:r>
          </a:p>
        </p:txBody>
      </p:sp>
      <p:sp>
        <p:nvSpPr>
          <p:cNvPr id="8238" name="TextBox 79"/>
          <p:cNvSpPr txBox="1">
            <a:spLocks noChangeArrowheads="1"/>
          </p:cNvSpPr>
          <p:nvPr/>
        </p:nvSpPr>
        <p:spPr bwMode="auto">
          <a:xfrm>
            <a:off x="7684888" y="4699926"/>
            <a:ext cx="2071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800" b="1" dirty="0">
                <a:solidFill>
                  <a:schemeClr val="bg2"/>
                </a:solidFill>
              </a:rPr>
              <a:t>Type 3 </a:t>
            </a:r>
          </a:p>
        </p:txBody>
      </p:sp>
      <p:pic>
        <p:nvPicPr>
          <p:cNvPr id="8239" name="Picture 5"/>
          <p:cNvPicPr>
            <a:picLocks noChangeAspect="1" noChangeArrowheads="1"/>
          </p:cNvPicPr>
          <p:nvPr/>
        </p:nvPicPr>
        <p:blipFill>
          <a:blip r:embed="rId2" cstate="print"/>
          <a:srcRect l="16260" t="22461" r="68506" b="65039"/>
          <a:stretch>
            <a:fillRect/>
          </a:stretch>
        </p:blipFill>
        <p:spPr bwMode="auto">
          <a:xfrm>
            <a:off x="1895748" y="5105722"/>
            <a:ext cx="1308100" cy="80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0" name="Picture 5"/>
          <p:cNvPicPr>
            <a:picLocks noChangeAspect="1" noChangeArrowheads="1"/>
          </p:cNvPicPr>
          <p:nvPr/>
        </p:nvPicPr>
        <p:blipFill>
          <a:blip r:embed="rId2" cstate="print"/>
          <a:srcRect l="17432" t="41211" r="67334" b="44727"/>
          <a:stretch>
            <a:fillRect/>
          </a:stretch>
        </p:blipFill>
        <p:spPr bwMode="auto">
          <a:xfrm>
            <a:off x="88044" y="5152437"/>
            <a:ext cx="1224136" cy="84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1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17431" t="61523" r="68589" b="18945"/>
          <a:stretch/>
        </p:blipFill>
        <p:spPr bwMode="auto">
          <a:xfrm>
            <a:off x="7921816" y="5105722"/>
            <a:ext cx="1079981" cy="113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2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50245" t="20898" r="37968" b="63477"/>
          <a:stretch/>
        </p:blipFill>
        <p:spPr bwMode="auto">
          <a:xfrm>
            <a:off x="6516216" y="5069094"/>
            <a:ext cx="1044004" cy="103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3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51416" t="42773" r="38225" b="41602"/>
          <a:stretch/>
        </p:blipFill>
        <p:spPr bwMode="auto">
          <a:xfrm>
            <a:off x="3496444" y="5059966"/>
            <a:ext cx="876076" cy="99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4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50244" t="63086" r="37233" b="18945"/>
          <a:stretch/>
        </p:blipFill>
        <p:spPr bwMode="auto">
          <a:xfrm>
            <a:off x="5076055" y="5041660"/>
            <a:ext cx="1080121" cy="116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48385" y="1095127"/>
            <a:ext cx="207168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</a:t>
            </a:r>
            <a:r>
              <a:rPr lang="en-GB" dirty="0" smtClean="0">
                <a:solidFill>
                  <a:schemeClr val="bg1"/>
                </a:solidFill>
              </a:rPr>
              <a:t>table?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041" y="1844824"/>
            <a:ext cx="207168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cumulus?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7700" y="2932825"/>
            <a:ext cx="2232025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 decoupled stratocumulus?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H="1">
            <a:off x="6797948" y="1700808"/>
            <a:ext cx="5780" cy="1117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812681" y="1844824"/>
            <a:ext cx="207168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cumulus?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306762" y="2899726"/>
            <a:ext cx="2232025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 decoupled </a:t>
            </a:r>
            <a:r>
              <a:rPr lang="en-GB" dirty="0" smtClean="0">
                <a:solidFill>
                  <a:schemeClr val="bg1"/>
                </a:solidFill>
              </a:rPr>
              <a:t>stratocumulus?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848524" y="2899726"/>
            <a:ext cx="2232025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 decoupled </a:t>
            </a:r>
            <a:r>
              <a:rPr lang="en-GB" dirty="0" smtClean="0">
                <a:solidFill>
                  <a:schemeClr val="bg1"/>
                </a:solidFill>
              </a:rPr>
              <a:t>stratocumulus?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7964760" y="2818193"/>
            <a:ext cx="0" cy="411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427984" y="3653987"/>
            <a:ext cx="0" cy="397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964760" y="3653987"/>
            <a:ext cx="0" cy="397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161435" y="4051854"/>
            <a:ext cx="1714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6875685" y="4342168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8590185" y="4337604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051745" y="1325959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94" name="TextBox 93"/>
          <p:cNvSpPr txBox="1"/>
          <p:nvPr/>
        </p:nvSpPr>
        <p:spPr>
          <a:xfrm>
            <a:off x="683593" y="3691814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95" name="TextBox 94"/>
          <p:cNvSpPr txBox="1"/>
          <p:nvPr/>
        </p:nvSpPr>
        <p:spPr>
          <a:xfrm>
            <a:off x="3563913" y="3662197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96" name="TextBox 95"/>
          <p:cNvSpPr txBox="1"/>
          <p:nvPr/>
        </p:nvSpPr>
        <p:spPr>
          <a:xfrm>
            <a:off x="7030417" y="3662197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98" name="TextBox 97"/>
          <p:cNvSpPr txBox="1"/>
          <p:nvPr/>
        </p:nvSpPr>
        <p:spPr>
          <a:xfrm>
            <a:off x="5652145" y="2438061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99" name="TextBox 98"/>
          <p:cNvSpPr txBox="1"/>
          <p:nvPr/>
        </p:nvSpPr>
        <p:spPr>
          <a:xfrm>
            <a:off x="5436096" y="1311151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792808" y="3662197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499992" y="3662197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956401" y="3662197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993587" y="2438061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971600" y="2438061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79512" y="2438061"/>
            <a:ext cx="100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8188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observations?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1482800"/>
            <a:ext cx="79928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4400" dirty="0" smtClean="0"/>
              <a:t> </a:t>
            </a:r>
            <a:r>
              <a:rPr lang="en-GB" sz="5400" dirty="0" smtClean="0"/>
              <a:t>Unstable? </a:t>
            </a:r>
          </a:p>
          <a:p>
            <a:pPr>
              <a:buFont typeface="Arial" pitchFamily="34" charset="0"/>
              <a:buChar char="•"/>
            </a:pPr>
            <a:endParaRPr lang="en-GB" sz="2800" dirty="0" smtClean="0"/>
          </a:p>
          <a:p>
            <a:pPr>
              <a:buFont typeface="Arial" pitchFamily="34" charset="0"/>
              <a:buChar char="•"/>
            </a:pPr>
            <a:r>
              <a:rPr lang="en-GB" sz="5400" dirty="0" smtClean="0"/>
              <a:t>Cloud type? </a:t>
            </a:r>
          </a:p>
          <a:p>
            <a:pPr>
              <a:buFont typeface="Arial" pitchFamily="34" charset="0"/>
              <a:buChar char="•"/>
            </a:pPr>
            <a:endParaRPr lang="en-GB" sz="2800" dirty="0" smtClean="0"/>
          </a:p>
          <a:p>
            <a:pPr>
              <a:buFont typeface="Arial" pitchFamily="34" charset="0"/>
              <a:buChar char="•"/>
            </a:pPr>
            <a:r>
              <a:rPr lang="en-GB" sz="5400" dirty="0" smtClean="0"/>
              <a:t>Decoupled cloud layer?</a:t>
            </a:r>
          </a:p>
          <a:p>
            <a:endParaRPr lang="en-GB" sz="2800" dirty="0" smtClean="0"/>
          </a:p>
          <a:p>
            <a:pPr>
              <a:buFont typeface="Arial" pitchFamily="34" charset="0"/>
              <a:buChar char="•"/>
            </a:pPr>
            <a:r>
              <a:rPr lang="en-GB" sz="5400" dirty="0" smtClean="0"/>
              <a:t>2 cloud layers?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976" y="1700808"/>
            <a:ext cx="331236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3"/>
                </a:solidFill>
              </a:rPr>
              <a:t>Sonic anemometer </a:t>
            </a:r>
            <a:endParaRPr lang="en-GB" sz="2800" b="1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2924944"/>
            <a:ext cx="3888432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3"/>
                </a:solidFill>
              </a:rPr>
              <a:t>Doppler </a:t>
            </a:r>
            <a:r>
              <a:rPr lang="en-GB" sz="2800" b="1" dirty="0" err="1" smtClean="0">
                <a:solidFill>
                  <a:schemeClr val="accent3"/>
                </a:solidFill>
              </a:rPr>
              <a:t>lidar</a:t>
            </a:r>
            <a:r>
              <a:rPr lang="en-GB" sz="2800" b="1" dirty="0" smtClean="0">
                <a:solidFill>
                  <a:schemeClr val="accent3"/>
                </a:solidFill>
              </a:rPr>
              <a:t> – </a:t>
            </a:r>
            <a:r>
              <a:rPr lang="en-GB" sz="2800" b="1" i="1" dirty="0" smtClean="0">
                <a:solidFill>
                  <a:schemeClr val="accent3"/>
                </a:solidFill>
              </a:rPr>
              <a:t>w</a:t>
            </a:r>
            <a:r>
              <a:rPr lang="en-GB" sz="2800" b="1" dirty="0" smtClean="0">
                <a:solidFill>
                  <a:schemeClr val="accent3"/>
                </a:solidFill>
              </a:rPr>
              <a:t> </a:t>
            </a:r>
            <a:r>
              <a:rPr lang="en-GB" sz="2800" b="1" dirty="0" err="1" smtClean="0">
                <a:solidFill>
                  <a:schemeClr val="accent3"/>
                </a:solidFill>
              </a:rPr>
              <a:t>skewness</a:t>
            </a:r>
            <a:r>
              <a:rPr lang="en-GB" sz="2800" b="1" dirty="0" smtClean="0">
                <a:solidFill>
                  <a:schemeClr val="accent3"/>
                </a:solidFill>
              </a:rPr>
              <a:t> and variance   </a:t>
            </a:r>
            <a:endParaRPr lang="en-GB" sz="2800" b="1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4149080"/>
            <a:ext cx="3312368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3"/>
                </a:solidFill>
              </a:rPr>
              <a:t>Doppler </a:t>
            </a:r>
            <a:r>
              <a:rPr lang="en-GB" sz="2800" b="1" dirty="0" err="1" smtClean="0">
                <a:solidFill>
                  <a:schemeClr val="accent3"/>
                </a:solidFill>
              </a:rPr>
              <a:t>lidar</a:t>
            </a:r>
            <a:r>
              <a:rPr lang="en-GB" sz="2800" b="1" dirty="0" smtClean="0">
                <a:solidFill>
                  <a:schemeClr val="accent3"/>
                </a:solidFill>
              </a:rPr>
              <a:t> – </a:t>
            </a:r>
            <a:r>
              <a:rPr lang="en-GB" sz="2800" b="1" i="1" dirty="0" smtClean="0">
                <a:solidFill>
                  <a:schemeClr val="accent3"/>
                </a:solidFill>
              </a:rPr>
              <a:t>w</a:t>
            </a:r>
            <a:r>
              <a:rPr lang="en-GB" sz="2800" b="1" dirty="0" smtClean="0">
                <a:solidFill>
                  <a:schemeClr val="accent3"/>
                </a:solidFill>
              </a:rPr>
              <a:t> variance   </a:t>
            </a:r>
            <a:endParaRPr lang="en-GB" sz="2800" b="1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5517232"/>
            <a:ext cx="3312368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3"/>
                </a:solidFill>
              </a:rPr>
              <a:t>Doppler </a:t>
            </a:r>
            <a:r>
              <a:rPr lang="en-GB" sz="2800" b="1" dirty="0" err="1" smtClean="0">
                <a:solidFill>
                  <a:schemeClr val="accent3"/>
                </a:solidFill>
              </a:rPr>
              <a:t>lidar</a:t>
            </a:r>
            <a:r>
              <a:rPr lang="en-GB" sz="2800" b="1" dirty="0" smtClean="0">
                <a:solidFill>
                  <a:schemeClr val="accent3"/>
                </a:solidFill>
              </a:rPr>
              <a:t> backscatter   </a:t>
            </a:r>
            <a:endParaRPr lang="en-GB" sz="28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193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Boundary layer?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Really the aerosol layer – first height where 80% of the </a:t>
            </a:r>
            <a:r>
              <a:rPr lang="en-GB" dirty="0" err="1" smtClean="0"/>
              <a:t>lidar</a:t>
            </a:r>
            <a:r>
              <a:rPr lang="en-GB" dirty="0" smtClean="0"/>
              <a:t> profiles have no backscatter</a:t>
            </a:r>
          </a:p>
          <a:p>
            <a:r>
              <a:rPr lang="en-GB" dirty="0" smtClean="0"/>
              <a:t>Been in contact with the surface within the last 24 hours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9" t="5650" r="50168" b="50000"/>
          <a:stretch/>
        </p:blipFill>
        <p:spPr>
          <a:xfrm>
            <a:off x="762000" y="3492500"/>
            <a:ext cx="7874000" cy="17567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187624" y="3356992"/>
            <a:ext cx="684076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8548200">
            <a:off x="919380" y="4767284"/>
            <a:ext cx="1350921" cy="188850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544522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Aerosol height – all cloud below this height is included in the type diagnosis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419872" y="508518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Time (UTC)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xmlns="" val="1483515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Cloud present?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5% of hour must have cloud</a:t>
            </a:r>
          </a:p>
          <a:p>
            <a:r>
              <a:rPr lang="en-GB" dirty="0" smtClean="0"/>
              <a:t>Binary decision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3" t="41337" r="52429" b="34111"/>
          <a:stretch/>
        </p:blipFill>
        <p:spPr bwMode="auto">
          <a:xfrm>
            <a:off x="503932" y="2871788"/>
            <a:ext cx="8212365" cy="177569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1691680" y="2636912"/>
            <a:ext cx="0" cy="18002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1979712" y="2636912"/>
            <a:ext cx="0" cy="18002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491880" y="2636912"/>
            <a:ext cx="0" cy="18002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779912" y="2636912"/>
            <a:ext cx="0" cy="18002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6372200" y="2636912"/>
            <a:ext cx="0" cy="18002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660232" y="2636912"/>
            <a:ext cx="0" cy="18002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ight Arrow 13"/>
          <p:cNvSpPr/>
          <p:nvPr/>
        </p:nvSpPr>
        <p:spPr bwMode="auto">
          <a:xfrm rot="17338050">
            <a:off x="947460" y="5012163"/>
            <a:ext cx="1350921" cy="188850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5479445">
            <a:off x="3062878" y="4977804"/>
            <a:ext cx="1378140" cy="205732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5459297">
            <a:off x="5976142" y="4812792"/>
            <a:ext cx="1368179" cy="194780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956" y="5703639"/>
            <a:ext cx="1835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cloud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447565" y="5703639"/>
            <a:ext cx="320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Cloud for whole hour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796136" y="5589240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Cloud for ~half the hour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347864" y="458112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Time (UTC)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xmlns="" val="4145600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83568" y="1484784"/>
            <a:ext cx="82089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n-GB" dirty="0" smtClean="0"/>
              <a:t>Given by surface sensible heat flux from sonic anemometer</a:t>
            </a:r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n-GB" dirty="0" smtClean="0"/>
              <a:t>Hour mean value (20 Hz)</a:t>
            </a:r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endParaRPr lang="en-GB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endParaRPr lang="en-GB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endParaRPr lang="en-GB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endParaRPr lang="en-GB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endParaRPr lang="en-GB" dirty="0" smtClean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n-GB" dirty="0" smtClean="0"/>
              <a:t>Error calculated using the number of independent samples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Stability	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61" t="47977" r="3843" b="4145"/>
          <a:stretch/>
        </p:blipFill>
        <p:spPr>
          <a:xfrm>
            <a:off x="395536" y="2708920"/>
            <a:ext cx="8479883" cy="2142604"/>
          </a:xfrm>
          <a:solidFill>
            <a:schemeClr val="bg1"/>
          </a:solidFill>
        </p:spPr>
      </p:pic>
      <p:sp>
        <p:nvSpPr>
          <p:cNvPr id="5" name="Rectangle 4"/>
          <p:cNvSpPr/>
          <p:nvPr/>
        </p:nvSpPr>
        <p:spPr bwMode="auto">
          <a:xfrm>
            <a:off x="251520" y="2492896"/>
            <a:ext cx="576064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491880" y="2708920"/>
            <a:ext cx="0" cy="216024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732240" y="2708920"/>
            <a:ext cx="0" cy="216024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547664" y="328498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</a:rPr>
              <a:t>stable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280" y="330606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</a:rPr>
              <a:t>stable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960" y="316205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</a:rPr>
              <a:t>unstable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478786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Time (UTC)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xmlns="" val="2951408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9552" y="1268760"/>
            <a:ext cx="7992888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err="1" smtClean="0"/>
              <a:t>Skewness</a:t>
            </a:r>
            <a:r>
              <a:rPr lang="en-US" dirty="0" smtClean="0"/>
              <a:t> defined as </a:t>
            </a:r>
          </a:p>
          <a:p>
            <a:pPr lvl="1"/>
            <a:r>
              <a:rPr lang="en-US" dirty="0" smtClean="0"/>
              <a:t>Positive in convective daytime boundary layers due to strong, narrow updrafts and weak, wide downdrafts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Cloud type?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Turbulence driven from?</a:t>
            </a:r>
            <a:endParaRPr lang="en-GB" dirty="0"/>
          </a:p>
        </p:txBody>
      </p:sp>
      <p:pic>
        <p:nvPicPr>
          <p:cNvPr id="5" name="Picture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4" t="11292" b="9856"/>
          <a:stretch>
            <a:fillRect/>
          </a:stretch>
        </p:blipFill>
        <p:spPr bwMode="auto">
          <a:xfrm>
            <a:off x="3923928" y="1268760"/>
            <a:ext cx="16017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070711_v_sk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79" b="4033"/>
          <a:stretch/>
        </p:blipFill>
        <p:spPr bwMode="auto">
          <a:xfrm>
            <a:off x="1376872" y="2708920"/>
            <a:ext cx="6435488" cy="372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4013150" y="5013176"/>
            <a:ext cx="1494954" cy="1081088"/>
            <a:chOff x="4150" y="1207"/>
            <a:chExt cx="726" cy="681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4422" y="1207"/>
              <a:ext cx="0" cy="3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 flipH="1">
              <a:off x="4150" y="1524"/>
              <a:ext cx="72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20"/>
            <p:cNvSpPr>
              <a:spLocks/>
            </p:cNvSpPr>
            <p:nvPr/>
          </p:nvSpPr>
          <p:spPr bwMode="auto">
            <a:xfrm>
              <a:off x="4286" y="1237"/>
              <a:ext cx="499" cy="287"/>
            </a:xfrm>
            <a:custGeom>
              <a:avLst/>
              <a:gdLst>
                <a:gd name="T0" fmla="*/ 0 w 499"/>
                <a:gd name="T1" fmla="*/ 287 h 287"/>
                <a:gd name="T2" fmla="*/ 90 w 499"/>
                <a:gd name="T3" fmla="*/ 15 h 287"/>
                <a:gd name="T4" fmla="*/ 226 w 499"/>
                <a:gd name="T5" fmla="*/ 196 h 287"/>
                <a:gd name="T6" fmla="*/ 499 w 499"/>
                <a:gd name="T7" fmla="*/ 287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9"/>
                <a:gd name="T13" fmla="*/ 0 h 287"/>
                <a:gd name="T14" fmla="*/ 499 w 499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9" h="287">
                  <a:moveTo>
                    <a:pt x="0" y="287"/>
                  </a:moveTo>
                  <a:cubicBezTo>
                    <a:pt x="26" y="158"/>
                    <a:pt x="52" y="30"/>
                    <a:pt x="90" y="15"/>
                  </a:cubicBezTo>
                  <a:cubicBezTo>
                    <a:pt x="128" y="0"/>
                    <a:pt x="158" y="151"/>
                    <a:pt x="226" y="196"/>
                  </a:cubicBezTo>
                  <a:cubicBezTo>
                    <a:pt x="294" y="241"/>
                    <a:pt x="396" y="264"/>
                    <a:pt x="499" y="287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32"/>
            <p:cNvSpPr>
              <a:spLocks noChangeShapeType="1"/>
            </p:cNvSpPr>
            <p:nvPr/>
          </p:nvSpPr>
          <p:spPr bwMode="auto">
            <a:xfrm flipV="1">
              <a:off x="4422" y="1616"/>
              <a:ext cx="0" cy="27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33"/>
            <p:cNvSpPr>
              <a:spLocks noChangeShapeType="1"/>
            </p:cNvSpPr>
            <p:nvPr/>
          </p:nvSpPr>
          <p:spPr bwMode="auto">
            <a:xfrm>
              <a:off x="4558" y="1661"/>
              <a:ext cx="0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>
              <a:off x="4694" y="1661"/>
              <a:ext cx="0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35"/>
            <p:cNvSpPr>
              <a:spLocks noChangeShapeType="1"/>
            </p:cNvSpPr>
            <p:nvPr/>
          </p:nvSpPr>
          <p:spPr bwMode="auto">
            <a:xfrm>
              <a:off x="4150" y="1661"/>
              <a:ext cx="0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36"/>
            <p:cNvSpPr>
              <a:spLocks noChangeShapeType="1"/>
            </p:cNvSpPr>
            <p:nvPr/>
          </p:nvSpPr>
          <p:spPr bwMode="auto">
            <a:xfrm>
              <a:off x="4286" y="1661"/>
              <a:ext cx="0" cy="1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xmlns="" val="1511171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9552" y="1484785"/>
            <a:ext cx="7992888" cy="141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Rdg Vest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err="1" smtClean="0"/>
              <a:t>Skewness</a:t>
            </a:r>
            <a:r>
              <a:rPr lang="en-US" dirty="0" smtClean="0"/>
              <a:t> defined as </a:t>
            </a:r>
          </a:p>
          <a:p>
            <a:pPr lvl="1"/>
            <a:r>
              <a:rPr lang="en-US" sz="2400" b="1" dirty="0" smtClean="0">
                <a:solidFill>
                  <a:schemeClr val="accent1"/>
                </a:solidFill>
              </a:rPr>
              <a:t>Stratocumulus</a:t>
            </a:r>
            <a:r>
              <a:rPr lang="en-US" sz="2400" dirty="0" smtClean="0"/>
              <a:t> cloud can generate “upside down” convection through long wave cooling.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Cloud type?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Turbulence driven from?</a:t>
            </a:r>
            <a:endParaRPr lang="en-GB" dirty="0"/>
          </a:p>
        </p:txBody>
      </p:sp>
      <p:pic>
        <p:nvPicPr>
          <p:cNvPr id="5" name="Picture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4" t="11292" b="9856"/>
          <a:stretch>
            <a:fillRect/>
          </a:stretch>
        </p:blipFill>
        <p:spPr bwMode="auto">
          <a:xfrm>
            <a:off x="3779912" y="1450107"/>
            <a:ext cx="16017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070411_v_sk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56"/>
          <a:stretch/>
        </p:blipFill>
        <p:spPr bwMode="auto">
          <a:xfrm>
            <a:off x="4521323" y="2896392"/>
            <a:ext cx="4613275" cy="327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20070411_bscat_sigmav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85"/>
          <a:stretch/>
        </p:blipFill>
        <p:spPr bwMode="auto">
          <a:xfrm>
            <a:off x="0" y="2959099"/>
            <a:ext cx="4587876" cy="325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5162551" y="4625602"/>
            <a:ext cx="2808287" cy="1800225"/>
            <a:chOff x="5148263" y="1844675"/>
            <a:chExt cx="2808287" cy="1800225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6227763" y="2420938"/>
              <a:ext cx="936625" cy="576262"/>
            </a:xfrm>
            <a:custGeom>
              <a:avLst/>
              <a:gdLst>
                <a:gd name="T0" fmla="*/ 0 w 590"/>
                <a:gd name="T1" fmla="*/ 2147483647 h 363"/>
                <a:gd name="T2" fmla="*/ 2147483647 w 590"/>
                <a:gd name="T3" fmla="*/ 2147483647 h 363"/>
                <a:gd name="T4" fmla="*/ 2147483647 w 590"/>
                <a:gd name="T5" fmla="*/ 2147483647 h 363"/>
                <a:gd name="T6" fmla="*/ 2147483647 w 590"/>
                <a:gd name="T7" fmla="*/ 2147483647 h 363"/>
                <a:gd name="T8" fmla="*/ 2147483647 w 590"/>
                <a:gd name="T9" fmla="*/ 0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0"/>
                <a:gd name="T16" fmla="*/ 0 h 363"/>
                <a:gd name="T17" fmla="*/ 590 w 590"/>
                <a:gd name="T18" fmla="*/ 363 h 3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0" h="363">
                  <a:moveTo>
                    <a:pt x="0" y="363"/>
                  </a:moveTo>
                  <a:cubicBezTo>
                    <a:pt x="91" y="336"/>
                    <a:pt x="182" y="310"/>
                    <a:pt x="227" y="272"/>
                  </a:cubicBezTo>
                  <a:cubicBezTo>
                    <a:pt x="272" y="234"/>
                    <a:pt x="227" y="166"/>
                    <a:pt x="272" y="136"/>
                  </a:cubicBezTo>
                  <a:cubicBezTo>
                    <a:pt x="317" y="106"/>
                    <a:pt x="446" y="114"/>
                    <a:pt x="499" y="91"/>
                  </a:cubicBezTo>
                  <a:cubicBezTo>
                    <a:pt x="552" y="68"/>
                    <a:pt x="571" y="34"/>
                    <a:pt x="59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7235825" y="3141663"/>
              <a:ext cx="0" cy="5032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6804025" y="3644900"/>
              <a:ext cx="11525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7019925" y="3189288"/>
              <a:ext cx="792163" cy="455612"/>
            </a:xfrm>
            <a:custGeom>
              <a:avLst/>
              <a:gdLst>
                <a:gd name="T0" fmla="*/ 0 w 499"/>
                <a:gd name="T1" fmla="*/ 2147483647 h 287"/>
                <a:gd name="T2" fmla="*/ 2147483647 w 499"/>
                <a:gd name="T3" fmla="*/ 2147483647 h 287"/>
                <a:gd name="T4" fmla="*/ 2147483647 w 499"/>
                <a:gd name="T5" fmla="*/ 2147483647 h 287"/>
                <a:gd name="T6" fmla="*/ 2147483647 w 499"/>
                <a:gd name="T7" fmla="*/ 2147483647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9"/>
                <a:gd name="T13" fmla="*/ 0 h 287"/>
                <a:gd name="T14" fmla="*/ 499 w 499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9" h="287">
                  <a:moveTo>
                    <a:pt x="0" y="287"/>
                  </a:moveTo>
                  <a:cubicBezTo>
                    <a:pt x="26" y="158"/>
                    <a:pt x="52" y="30"/>
                    <a:pt x="90" y="15"/>
                  </a:cubicBezTo>
                  <a:cubicBezTo>
                    <a:pt x="128" y="0"/>
                    <a:pt x="158" y="151"/>
                    <a:pt x="226" y="196"/>
                  </a:cubicBezTo>
                  <a:cubicBezTo>
                    <a:pt x="294" y="241"/>
                    <a:pt x="396" y="264"/>
                    <a:pt x="499" y="287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6659563" y="1844675"/>
              <a:ext cx="0" cy="5032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H="1">
              <a:off x="6011863" y="2347913"/>
              <a:ext cx="11525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 flipH="1">
              <a:off x="6084888" y="1893888"/>
              <a:ext cx="792162" cy="455612"/>
            </a:xfrm>
            <a:custGeom>
              <a:avLst/>
              <a:gdLst>
                <a:gd name="T0" fmla="*/ 0 w 499"/>
                <a:gd name="T1" fmla="*/ 2147483647 h 287"/>
                <a:gd name="T2" fmla="*/ 2147483647 w 499"/>
                <a:gd name="T3" fmla="*/ 2147483647 h 287"/>
                <a:gd name="T4" fmla="*/ 2147483647 w 499"/>
                <a:gd name="T5" fmla="*/ 2147483647 h 287"/>
                <a:gd name="T6" fmla="*/ 2147483647 w 499"/>
                <a:gd name="T7" fmla="*/ 2147483647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9"/>
                <a:gd name="T13" fmla="*/ 0 h 287"/>
                <a:gd name="T14" fmla="*/ 499 w 499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9" h="287">
                  <a:moveTo>
                    <a:pt x="0" y="287"/>
                  </a:moveTo>
                  <a:cubicBezTo>
                    <a:pt x="26" y="158"/>
                    <a:pt x="52" y="30"/>
                    <a:pt x="90" y="15"/>
                  </a:cubicBezTo>
                  <a:cubicBezTo>
                    <a:pt x="128" y="0"/>
                    <a:pt x="158" y="151"/>
                    <a:pt x="226" y="196"/>
                  </a:cubicBezTo>
                  <a:cubicBezTo>
                    <a:pt x="294" y="241"/>
                    <a:pt x="396" y="264"/>
                    <a:pt x="499" y="287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6"/>
            <p:cNvSpPr>
              <a:spLocks/>
            </p:cNvSpPr>
            <p:nvPr/>
          </p:nvSpPr>
          <p:spPr bwMode="auto">
            <a:xfrm>
              <a:off x="5148263" y="2492375"/>
              <a:ext cx="684212" cy="455613"/>
            </a:xfrm>
            <a:custGeom>
              <a:avLst/>
              <a:gdLst>
                <a:gd name="T0" fmla="*/ 0 w 431"/>
                <a:gd name="T1" fmla="*/ 2147483647 h 287"/>
                <a:gd name="T2" fmla="*/ 2147483647 w 431"/>
                <a:gd name="T3" fmla="*/ 2147483647 h 287"/>
                <a:gd name="T4" fmla="*/ 2147483647 w 431"/>
                <a:gd name="T5" fmla="*/ 2147483647 h 287"/>
                <a:gd name="T6" fmla="*/ 2147483647 w 431"/>
                <a:gd name="T7" fmla="*/ 0 h 2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1"/>
                <a:gd name="T13" fmla="*/ 0 h 287"/>
                <a:gd name="T14" fmla="*/ 431 w 431"/>
                <a:gd name="T15" fmla="*/ 287 h 2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1" h="287">
                  <a:moveTo>
                    <a:pt x="0" y="91"/>
                  </a:moveTo>
                  <a:cubicBezTo>
                    <a:pt x="102" y="174"/>
                    <a:pt x="204" y="257"/>
                    <a:pt x="272" y="272"/>
                  </a:cubicBezTo>
                  <a:cubicBezTo>
                    <a:pt x="340" y="287"/>
                    <a:pt x="385" y="227"/>
                    <a:pt x="408" y="182"/>
                  </a:cubicBezTo>
                  <a:cubicBezTo>
                    <a:pt x="431" y="137"/>
                    <a:pt x="419" y="68"/>
                    <a:pt x="40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56"/>
          <p:cNvSpPr>
            <a:spLocks/>
          </p:cNvSpPr>
          <p:nvPr/>
        </p:nvSpPr>
        <p:spPr bwMode="auto">
          <a:xfrm>
            <a:off x="5162551" y="3573016"/>
            <a:ext cx="684212" cy="455613"/>
          </a:xfrm>
          <a:custGeom>
            <a:avLst/>
            <a:gdLst>
              <a:gd name="T0" fmla="*/ 0 w 431"/>
              <a:gd name="T1" fmla="*/ 2147483647 h 287"/>
              <a:gd name="T2" fmla="*/ 2147483647 w 431"/>
              <a:gd name="T3" fmla="*/ 2147483647 h 287"/>
              <a:gd name="T4" fmla="*/ 2147483647 w 431"/>
              <a:gd name="T5" fmla="*/ 2147483647 h 287"/>
              <a:gd name="T6" fmla="*/ 2147483647 w 431"/>
              <a:gd name="T7" fmla="*/ 0 h 287"/>
              <a:gd name="T8" fmla="*/ 0 60000 65536"/>
              <a:gd name="T9" fmla="*/ 0 60000 65536"/>
              <a:gd name="T10" fmla="*/ 0 60000 65536"/>
              <a:gd name="T11" fmla="*/ 0 60000 65536"/>
              <a:gd name="T12" fmla="*/ 0 w 431"/>
              <a:gd name="T13" fmla="*/ 0 h 287"/>
              <a:gd name="T14" fmla="*/ 431 w 431"/>
              <a:gd name="T15" fmla="*/ 287 h 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1" h="287">
                <a:moveTo>
                  <a:pt x="0" y="91"/>
                </a:moveTo>
                <a:cubicBezTo>
                  <a:pt x="102" y="174"/>
                  <a:pt x="204" y="257"/>
                  <a:pt x="272" y="272"/>
                </a:cubicBezTo>
                <a:cubicBezTo>
                  <a:pt x="340" y="287"/>
                  <a:pt x="385" y="227"/>
                  <a:pt x="408" y="182"/>
                </a:cubicBezTo>
                <a:cubicBezTo>
                  <a:pt x="431" y="137"/>
                  <a:pt x="419" y="68"/>
                  <a:pt x="408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56"/>
          <p:cNvSpPr>
            <a:spLocks/>
          </p:cNvSpPr>
          <p:nvPr/>
        </p:nvSpPr>
        <p:spPr bwMode="auto">
          <a:xfrm>
            <a:off x="604493" y="5273301"/>
            <a:ext cx="684212" cy="455613"/>
          </a:xfrm>
          <a:custGeom>
            <a:avLst/>
            <a:gdLst>
              <a:gd name="T0" fmla="*/ 0 w 431"/>
              <a:gd name="T1" fmla="*/ 2147483647 h 287"/>
              <a:gd name="T2" fmla="*/ 2147483647 w 431"/>
              <a:gd name="T3" fmla="*/ 2147483647 h 287"/>
              <a:gd name="T4" fmla="*/ 2147483647 w 431"/>
              <a:gd name="T5" fmla="*/ 2147483647 h 287"/>
              <a:gd name="T6" fmla="*/ 2147483647 w 431"/>
              <a:gd name="T7" fmla="*/ 0 h 287"/>
              <a:gd name="T8" fmla="*/ 0 60000 65536"/>
              <a:gd name="T9" fmla="*/ 0 60000 65536"/>
              <a:gd name="T10" fmla="*/ 0 60000 65536"/>
              <a:gd name="T11" fmla="*/ 0 60000 65536"/>
              <a:gd name="T12" fmla="*/ 0 w 431"/>
              <a:gd name="T13" fmla="*/ 0 h 287"/>
              <a:gd name="T14" fmla="*/ 431 w 431"/>
              <a:gd name="T15" fmla="*/ 287 h 2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1" h="287">
                <a:moveTo>
                  <a:pt x="0" y="91"/>
                </a:moveTo>
                <a:cubicBezTo>
                  <a:pt x="102" y="174"/>
                  <a:pt x="204" y="257"/>
                  <a:pt x="272" y="272"/>
                </a:cubicBezTo>
                <a:cubicBezTo>
                  <a:pt x="340" y="287"/>
                  <a:pt x="385" y="227"/>
                  <a:pt x="408" y="182"/>
                </a:cubicBezTo>
                <a:cubicBezTo>
                  <a:pt x="431" y="137"/>
                  <a:pt x="419" y="68"/>
                  <a:pt x="408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6257584" y="3512691"/>
            <a:ext cx="936625" cy="576262"/>
          </a:xfrm>
          <a:custGeom>
            <a:avLst/>
            <a:gdLst>
              <a:gd name="T0" fmla="*/ 0 w 590"/>
              <a:gd name="T1" fmla="*/ 2147483647 h 363"/>
              <a:gd name="T2" fmla="*/ 2147483647 w 590"/>
              <a:gd name="T3" fmla="*/ 2147483647 h 363"/>
              <a:gd name="T4" fmla="*/ 2147483647 w 590"/>
              <a:gd name="T5" fmla="*/ 2147483647 h 363"/>
              <a:gd name="T6" fmla="*/ 2147483647 w 590"/>
              <a:gd name="T7" fmla="*/ 2147483647 h 363"/>
              <a:gd name="T8" fmla="*/ 2147483647 w 590"/>
              <a:gd name="T9" fmla="*/ 0 h 3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0"/>
              <a:gd name="T16" fmla="*/ 0 h 363"/>
              <a:gd name="T17" fmla="*/ 590 w 590"/>
              <a:gd name="T18" fmla="*/ 363 h 3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0" h="363">
                <a:moveTo>
                  <a:pt x="0" y="363"/>
                </a:moveTo>
                <a:cubicBezTo>
                  <a:pt x="91" y="336"/>
                  <a:pt x="182" y="310"/>
                  <a:pt x="227" y="272"/>
                </a:cubicBezTo>
                <a:cubicBezTo>
                  <a:pt x="272" y="234"/>
                  <a:pt x="227" y="166"/>
                  <a:pt x="272" y="136"/>
                </a:cubicBezTo>
                <a:cubicBezTo>
                  <a:pt x="317" y="106"/>
                  <a:pt x="446" y="114"/>
                  <a:pt x="499" y="91"/>
                </a:cubicBezTo>
                <a:cubicBezTo>
                  <a:pt x="552" y="68"/>
                  <a:pt x="571" y="34"/>
                  <a:pt x="590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691680" y="5229002"/>
            <a:ext cx="936625" cy="576262"/>
          </a:xfrm>
          <a:custGeom>
            <a:avLst/>
            <a:gdLst>
              <a:gd name="T0" fmla="*/ 0 w 590"/>
              <a:gd name="T1" fmla="*/ 2147483647 h 363"/>
              <a:gd name="T2" fmla="*/ 2147483647 w 590"/>
              <a:gd name="T3" fmla="*/ 2147483647 h 363"/>
              <a:gd name="T4" fmla="*/ 2147483647 w 590"/>
              <a:gd name="T5" fmla="*/ 2147483647 h 363"/>
              <a:gd name="T6" fmla="*/ 2147483647 w 590"/>
              <a:gd name="T7" fmla="*/ 2147483647 h 363"/>
              <a:gd name="T8" fmla="*/ 2147483647 w 590"/>
              <a:gd name="T9" fmla="*/ 0 h 3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0"/>
              <a:gd name="T16" fmla="*/ 0 h 363"/>
              <a:gd name="T17" fmla="*/ 590 w 590"/>
              <a:gd name="T18" fmla="*/ 363 h 3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0" h="363">
                <a:moveTo>
                  <a:pt x="0" y="363"/>
                </a:moveTo>
                <a:cubicBezTo>
                  <a:pt x="91" y="336"/>
                  <a:pt x="182" y="310"/>
                  <a:pt x="227" y="272"/>
                </a:cubicBezTo>
                <a:cubicBezTo>
                  <a:pt x="272" y="234"/>
                  <a:pt x="227" y="166"/>
                  <a:pt x="272" y="136"/>
                </a:cubicBezTo>
                <a:cubicBezTo>
                  <a:pt x="317" y="106"/>
                  <a:pt x="446" y="114"/>
                  <a:pt x="499" y="91"/>
                </a:cubicBezTo>
                <a:cubicBezTo>
                  <a:pt x="552" y="68"/>
                  <a:pt x="571" y="34"/>
                  <a:pt x="590" y="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5162551" y="5429339"/>
            <a:ext cx="3081857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6214193" y="4421227"/>
            <a:ext cx="0" cy="1368012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6430217" y="4421227"/>
            <a:ext cx="0" cy="1368012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6214193" y="5141306"/>
            <a:ext cx="230015" cy="28803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5090543" y="5157192"/>
            <a:ext cx="3081857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18557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Cloud type?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Turbulent?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Used to determine the </a:t>
            </a:r>
            <a:r>
              <a:rPr lang="en-GB" dirty="0" smtClean="0"/>
              <a:t>difference between stratocumulus  and stratus cloud</a:t>
            </a:r>
          </a:p>
          <a:p>
            <a:r>
              <a:rPr lang="en-GB" dirty="0" smtClean="0"/>
              <a:t>Is the vertical velocity variance greater than 0.1m</a:t>
            </a:r>
            <a:r>
              <a:rPr lang="en-GB" baseline="30000" dirty="0" smtClean="0"/>
              <a:t>2</a:t>
            </a:r>
            <a:r>
              <a:rPr lang="en-GB" dirty="0" smtClean="0"/>
              <a:t>s</a:t>
            </a:r>
            <a:r>
              <a:rPr lang="en-GB" baseline="30000" dirty="0" smtClean="0"/>
              <a:t>-2</a:t>
            </a:r>
            <a:r>
              <a:rPr lang="en-GB" dirty="0" smtClean="0"/>
              <a:t> in top 1/3 of the boundary layer?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2 hour mean centred on the hour being diagnosed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2" t="66960" r="52141" b="4911"/>
          <a:stretch/>
        </p:blipFill>
        <p:spPr bwMode="auto">
          <a:xfrm>
            <a:off x="467544" y="3645024"/>
            <a:ext cx="8331382" cy="2016224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xtLst/>
        </p:spPr>
      </p:pic>
      <p:cxnSp>
        <p:nvCxnSpPr>
          <p:cNvPr id="8" name="Straight Connector 7"/>
          <p:cNvCxnSpPr/>
          <p:nvPr/>
        </p:nvCxnSpPr>
        <p:spPr bwMode="auto">
          <a:xfrm>
            <a:off x="1115616" y="4725144"/>
            <a:ext cx="691276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563888" y="3717032"/>
            <a:ext cx="0" cy="18002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851920" y="3717032"/>
            <a:ext cx="0" cy="18002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3563888" y="4437112"/>
            <a:ext cx="288032" cy="2880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956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533872"/>
            <a:ext cx="7931150" cy="4343400"/>
          </a:xfrm>
        </p:spPr>
        <p:txBody>
          <a:bodyPr/>
          <a:lstStyle/>
          <a:p>
            <a:r>
              <a:rPr lang="en-GB" dirty="0" smtClean="0"/>
              <a:t>Difficult! </a:t>
            </a:r>
            <a:endParaRPr lang="en-GB" dirty="0"/>
          </a:p>
          <a:p>
            <a:r>
              <a:rPr lang="en-GB" dirty="0" smtClean="0"/>
              <a:t>What does it look like?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Decoupled?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899878" y="5069075"/>
            <a:ext cx="1009127" cy="874525"/>
            <a:chOff x="3885661" y="4630178"/>
            <a:chExt cx="1240658" cy="1319102"/>
          </a:xfrm>
        </p:grpSpPr>
        <p:sp>
          <p:nvSpPr>
            <p:cNvPr id="2" name="Curved Up Arrow 1"/>
            <p:cNvSpPr/>
            <p:nvPr/>
          </p:nvSpPr>
          <p:spPr bwMode="auto">
            <a:xfrm>
              <a:off x="3974190" y="5373216"/>
              <a:ext cx="1152129" cy="576064"/>
            </a:xfrm>
            <a:prstGeom prst="curvedUpArrow">
              <a:avLst>
                <a:gd name="adj1" fmla="val 25000"/>
                <a:gd name="adj2" fmla="val 50000"/>
                <a:gd name="adj3" fmla="val 28307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  <p:sp>
          <p:nvSpPr>
            <p:cNvPr id="27" name="Curved Up Arrow 26"/>
            <p:cNvSpPr/>
            <p:nvPr/>
          </p:nvSpPr>
          <p:spPr bwMode="auto">
            <a:xfrm flipH="1" flipV="1">
              <a:off x="3885661" y="4630178"/>
              <a:ext cx="1224137" cy="669949"/>
            </a:xfrm>
            <a:prstGeom prst="curvedUpArrow">
              <a:avLst>
                <a:gd name="adj1" fmla="val 25000"/>
                <a:gd name="adj2" fmla="val 50000"/>
                <a:gd name="adj3" fmla="val 28307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 bwMode="auto">
          <a:xfrm>
            <a:off x="683568" y="5004761"/>
            <a:ext cx="3456384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1043608" y="3708094"/>
            <a:ext cx="914400" cy="2745242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683568" y="3140968"/>
            <a:ext cx="0" cy="288032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539552" y="5949280"/>
            <a:ext cx="216024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292896" y="5847655"/>
            <a:ext cx="766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+mn-lt"/>
                <a:cs typeface="Courier New"/>
              </a:rPr>
              <a:t>θ</a:t>
            </a:r>
            <a:r>
              <a:rPr lang="en-GB" baseline="-25000" dirty="0" err="1" smtClean="0">
                <a:latin typeface="+mn-lt"/>
                <a:cs typeface="Courier New"/>
              </a:rPr>
              <a:t>vl</a:t>
            </a:r>
            <a:endParaRPr lang="en-GB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0040" y="3140968"/>
            <a:ext cx="53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683568" y="3861048"/>
            <a:ext cx="3456384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Arc 51"/>
          <p:cNvSpPr/>
          <p:nvPr/>
        </p:nvSpPr>
        <p:spPr bwMode="auto">
          <a:xfrm>
            <a:off x="2244177" y="5943600"/>
            <a:ext cx="914400" cy="914400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1181776" y="3114675"/>
            <a:ext cx="1085968" cy="2843213"/>
          </a:xfrm>
          <a:custGeom>
            <a:avLst/>
            <a:gdLst>
              <a:gd name="connsiteX0" fmla="*/ 328730 w 1085968"/>
              <a:gd name="connsiteY0" fmla="*/ 2843213 h 2843213"/>
              <a:gd name="connsiteX1" fmla="*/ 171568 w 1085968"/>
              <a:gd name="connsiteY1" fmla="*/ 2743200 h 2843213"/>
              <a:gd name="connsiteX2" fmla="*/ 128705 w 1085968"/>
              <a:gd name="connsiteY2" fmla="*/ 2714625 h 2843213"/>
              <a:gd name="connsiteX3" fmla="*/ 85843 w 1085968"/>
              <a:gd name="connsiteY3" fmla="*/ 2686050 h 2843213"/>
              <a:gd name="connsiteX4" fmla="*/ 57268 w 1085968"/>
              <a:gd name="connsiteY4" fmla="*/ 2628900 h 2843213"/>
              <a:gd name="connsiteX5" fmla="*/ 28693 w 1085968"/>
              <a:gd name="connsiteY5" fmla="*/ 2586038 h 2843213"/>
              <a:gd name="connsiteX6" fmla="*/ 14405 w 1085968"/>
              <a:gd name="connsiteY6" fmla="*/ 2543175 h 2843213"/>
              <a:gd name="connsiteX7" fmla="*/ 14405 w 1085968"/>
              <a:gd name="connsiteY7" fmla="*/ 1971675 h 2843213"/>
              <a:gd name="connsiteX8" fmla="*/ 57268 w 1085968"/>
              <a:gd name="connsiteY8" fmla="*/ 1928813 h 2843213"/>
              <a:gd name="connsiteX9" fmla="*/ 100130 w 1085968"/>
              <a:gd name="connsiteY9" fmla="*/ 1914525 h 2843213"/>
              <a:gd name="connsiteX10" fmla="*/ 142993 w 1085968"/>
              <a:gd name="connsiteY10" fmla="*/ 1885950 h 2843213"/>
              <a:gd name="connsiteX11" fmla="*/ 200143 w 1085968"/>
              <a:gd name="connsiteY11" fmla="*/ 1857375 h 2843213"/>
              <a:gd name="connsiteX12" fmla="*/ 285868 w 1085968"/>
              <a:gd name="connsiteY12" fmla="*/ 1800225 h 2843213"/>
              <a:gd name="connsiteX13" fmla="*/ 314443 w 1085968"/>
              <a:gd name="connsiteY13" fmla="*/ 1757363 h 2843213"/>
              <a:gd name="connsiteX14" fmla="*/ 357305 w 1085968"/>
              <a:gd name="connsiteY14" fmla="*/ 1714500 h 2843213"/>
              <a:gd name="connsiteX15" fmla="*/ 385880 w 1085968"/>
              <a:gd name="connsiteY15" fmla="*/ 1628775 h 2843213"/>
              <a:gd name="connsiteX16" fmla="*/ 400168 w 1085968"/>
              <a:gd name="connsiteY16" fmla="*/ 1585913 h 2843213"/>
              <a:gd name="connsiteX17" fmla="*/ 414455 w 1085968"/>
              <a:gd name="connsiteY17" fmla="*/ 1457325 h 2843213"/>
              <a:gd name="connsiteX18" fmla="*/ 428743 w 1085968"/>
              <a:gd name="connsiteY18" fmla="*/ 1357313 h 2843213"/>
              <a:gd name="connsiteX19" fmla="*/ 414455 w 1085968"/>
              <a:gd name="connsiteY19" fmla="*/ 1100138 h 2843213"/>
              <a:gd name="connsiteX20" fmla="*/ 428743 w 1085968"/>
              <a:gd name="connsiteY20" fmla="*/ 685800 h 2843213"/>
              <a:gd name="connsiteX21" fmla="*/ 500180 w 1085968"/>
              <a:gd name="connsiteY21" fmla="*/ 628650 h 2843213"/>
              <a:gd name="connsiteX22" fmla="*/ 543043 w 1085968"/>
              <a:gd name="connsiteY22" fmla="*/ 600075 h 2843213"/>
              <a:gd name="connsiteX23" fmla="*/ 643055 w 1085968"/>
              <a:gd name="connsiteY23" fmla="*/ 557213 h 2843213"/>
              <a:gd name="connsiteX24" fmla="*/ 771643 w 1085968"/>
              <a:gd name="connsiteY24" fmla="*/ 457200 h 2843213"/>
              <a:gd name="connsiteX25" fmla="*/ 814505 w 1085968"/>
              <a:gd name="connsiteY25" fmla="*/ 428625 h 2843213"/>
              <a:gd name="connsiteX26" fmla="*/ 914518 w 1085968"/>
              <a:gd name="connsiteY26" fmla="*/ 328613 h 2843213"/>
              <a:gd name="connsiteX27" fmla="*/ 928805 w 1085968"/>
              <a:gd name="connsiteY27" fmla="*/ 285750 h 2843213"/>
              <a:gd name="connsiteX28" fmla="*/ 1014530 w 1085968"/>
              <a:gd name="connsiteY28" fmla="*/ 157163 h 2843213"/>
              <a:gd name="connsiteX29" fmla="*/ 1028818 w 1085968"/>
              <a:gd name="connsiteY29" fmla="*/ 114300 h 2843213"/>
              <a:gd name="connsiteX30" fmla="*/ 1057393 w 1085968"/>
              <a:gd name="connsiteY30" fmla="*/ 71438 h 2843213"/>
              <a:gd name="connsiteX31" fmla="*/ 1085968 w 1085968"/>
              <a:gd name="connsiteY31" fmla="*/ 0 h 284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5968" h="2843213">
                <a:moveTo>
                  <a:pt x="328730" y="2843213"/>
                </a:moveTo>
                <a:cubicBezTo>
                  <a:pt x="227841" y="2782678"/>
                  <a:pt x="280403" y="2815756"/>
                  <a:pt x="171568" y="2743200"/>
                </a:cubicBezTo>
                <a:lnTo>
                  <a:pt x="128705" y="2714625"/>
                </a:lnTo>
                <a:lnTo>
                  <a:pt x="85843" y="2686050"/>
                </a:lnTo>
                <a:cubicBezTo>
                  <a:pt x="76318" y="2667000"/>
                  <a:pt x="67835" y="2647392"/>
                  <a:pt x="57268" y="2628900"/>
                </a:cubicBezTo>
                <a:cubicBezTo>
                  <a:pt x="48749" y="2613991"/>
                  <a:pt x="36372" y="2601396"/>
                  <a:pt x="28693" y="2586038"/>
                </a:cubicBezTo>
                <a:cubicBezTo>
                  <a:pt x="21958" y="2572567"/>
                  <a:pt x="19168" y="2557463"/>
                  <a:pt x="14405" y="2543175"/>
                </a:cubicBezTo>
                <a:cubicBezTo>
                  <a:pt x="9501" y="2425465"/>
                  <a:pt x="-15401" y="2113252"/>
                  <a:pt x="14405" y="1971675"/>
                </a:cubicBezTo>
                <a:cubicBezTo>
                  <a:pt x="18568" y="1951903"/>
                  <a:pt x="40456" y="1940021"/>
                  <a:pt x="57268" y="1928813"/>
                </a:cubicBezTo>
                <a:cubicBezTo>
                  <a:pt x="69799" y="1920459"/>
                  <a:pt x="86660" y="1921260"/>
                  <a:pt x="100130" y="1914525"/>
                </a:cubicBezTo>
                <a:cubicBezTo>
                  <a:pt x="115489" y="1906846"/>
                  <a:pt x="128084" y="1894469"/>
                  <a:pt x="142993" y="1885950"/>
                </a:cubicBezTo>
                <a:cubicBezTo>
                  <a:pt x="161485" y="1875383"/>
                  <a:pt x="181880" y="1868333"/>
                  <a:pt x="200143" y="1857375"/>
                </a:cubicBezTo>
                <a:cubicBezTo>
                  <a:pt x="229592" y="1839706"/>
                  <a:pt x="285868" y="1800225"/>
                  <a:pt x="285868" y="1800225"/>
                </a:cubicBezTo>
                <a:cubicBezTo>
                  <a:pt x="295393" y="1785938"/>
                  <a:pt x="303450" y="1770554"/>
                  <a:pt x="314443" y="1757363"/>
                </a:cubicBezTo>
                <a:cubicBezTo>
                  <a:pt x="327378" y="1741841"/>
                  <a:pt x="347492" y="1732163"/>
                  <a:pt x="357305" y="1714500"/>
                </a:cubicBezTo>
                <a:cubicBezTo>
                  <a:pt x="371933" y="1688170"/>
                  <a:pt x="376355" y="1657350"/>
                  <a:pt x="385880" y="1628775"/>
                </a:cubicBezTo>
                <a:lnTo>
                  <a:pt x="400168" y="1585913"/>
                </a:lnTo>
                <a:cubicBezTo>
                  <a:pt x="404930" y="1543050"/>
                  <a:pt x="409106" y="1500118"/>
                  <a:pt x="414455" y="1457325"/>
                </a:cubicBezTo>
                <a:cubicBezTo>
                  <a:pt x="418632" y="1423909"/>
                  <a:pt x="428743" y="1390989"/>
                  <a:pt x="428743" y="1357313"/>
                </a:cubicBezTo>
                <a:cubicBezTo>
                  <a:pt x="428743" y="1271456"/>
                  <a:pt x="419218" y="1185863"/>
                  <a:pt x="414455" y="1100138"/>
                </a:cubicBezTo>
                <a:cubicBezTo>
                  <a:pt x="419218" y="962025"/>
                  <a:pt x="415844" y="823391"/>
                  <a:pt x="428743" y="685800"/>
                </a:cubicBezTo>
                <a:cubicBezTo>
                  <a:pt x="433481" y="635263"/>
                  <a:pt x="469261" y="644109"/>
                  <a:pt x="500180" y="628650"/>
                </a:cubicBezTo>
                <a:cubicBezTo>
                  <a:pt x="515539" y="620971"/>
                  <a:pt x="528134" y="608594"/>
                  <a:pt x="543043" y="600075"/>
                </a:cubicBezTo>
                <a:cubicBezTo>
                  <a:pt x="592478" y="571826"/>
                  <a:pt x="594967" y="573242"/>
                  <a:pt x="643055" y="557213"/>
                </a:cubicBezTo>
                <a:cubicBezTo>
                  <a:pt x="859711" y="412776"/>
                  <a:pt x="637354" y="569109"/>
                  <a:pt x="771643" y="457200"/>
                </a:cubicBezTo>
                <a:cubicBezTo>
                  <a:pt x="784834" y="446207"/>
                  <a:pt x="801742" y="440112"/>
                  <a:pt x="814505" y="428625"/>
                </a:cubicBezTo>
                <a:cubicBezTo>
                  <a:pt x="849549" y="397086"/>
                  <a:pt x="914518" y="328613"/>
                  <a:pt x="914518" y="328613"/>
                </a:cubicBezTo>
                <a:cubicBezTo>
                  <a:pt x="919280" y="314325"/>
                  <a:pt x="921491" y="298915"/>
                  <a:pt x="928805" y="285750"/>
                </a:cubicBezTo>
                <a:cubicBezTo>
                  <a:pt x="928809" y="285743"/>
                  <a:pt x="1000240" y="178598"/>
                  <a:pt x="1014530" y="157163"/>
                </a:cubicBezTo>
                <a:cubicBezTo>
                  <a:pt x="1022884" y="144632"/>
                  <a:pt x="1022083" y="127771"/>
                  <a:pt x="1028818" y="114300"/>
                </a:cubicBezTo>
                <a:cubicBezTo>
                  <a:pt x="1036497" y="98942"/>
                  <a:pt x="1047868" y="85725"/>
                  <a:pt x="1057393" y="71438"/>
                </a:cubicBezTo>
                <a:cubicBezTo>
                  <a:pt x="1075047" y="18472"/>
                  <a:pt x="1064945" y="42045"/>
                  <a:pt x="1085968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54" name="Cloud 53"/>
          <p:cNvSpPr/>
          <p:nvPr/>
        </p:nvSpPr>
        <p:spPr bwMode="auto">
          <a:xfrm>
            <a:off x="2710518" y="3861854"/>
            <a:ext cx="1429434" cy="504056"/>
          </a:xfrm>
          <a:prstGeom prst="cloud">
            <a:avLst/>
          </a:prstGeom>
          <a:solidFill>
            <a:schemeClr val="bg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73776" y="4091230"/>
            <a:ext cx="849590" cy="819288"/>
            <a:chOff x="3976514" y="4630178"/>
            <a:chExt cx="1243558" cy="1319102"/>
          </a:xfrm>
        </p:grpSpPr>
        <p:sp>
          <p:nvSpPr>
            <p:cNvPr id="30" name="Curved Up Arrow 29"/>
            <p:cNvSpPr/>
            <p:nvPr/>
          </p:nvSpPr>
          <p:spPr bwMode="auto">
            <a:xfrm flipH="1" flipV="1">
              <a:off x="3976514" y="4630178"/>
              <a:ext cx="1224136" cy="669949"/>
            </a:xfrm>
            <a:prstGeom prst="curvedUpArrow">
              <a:avLst>
                <a:gd name="adj1" fmla="val 25000"/>
                <a:gd name="adj2" fmla="val 50000"/>
                <a:gd name="adj3" fmla="val 28307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  <p:sp>
          <p:nvSpPr>
            <p:cNvPr id="29" name="Curved Up Arrow 28"/>
            <p:cNvSpPr/>
            <p:nvPr/>
          </p:nvSpPr>
          <p:spPr bwMode="auto">
            <a:xfrm>
              <a:off x="4067944" y="5373216"/>
              <a:ext cx="1152128" cy="576064"/>
            </a:xfrm>
            <a:prstGeom prst="curvedUpArrow">
              <a:avLst>
                <a:gd name="adj1" fmla="val 25000"/>
                <a:gd name="adj2" fmla="val 50000"/>
                <a:gd name="adj3" fmla="val 28307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Rdg Vesta" pitchFamily="2" charset="0"/>
              </a:endParaRPr>
            </a:p>
          </p:txBody>
        </p:sp>
      </p:grpSp>
      <p:sp>
        <p:nvSpPr>
          <p:cNvPr id="55" name="Rectangle 54"/>
          <p:cNvSpPr/>
          <p:nvPr/>
        </p:nvSpPr>
        <p:spPr bwMode="auto">
          <a:xfrm>
            <a:off x="2755862" y="5943600"/>
            <a:ext cx="1384090" cy="120599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39952" y="414908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Negative </a:t>
            </a:r>
            <a:r>
              <a:rPr lang="en-GB" dirty="0" err="1" smtClean="0">
                <a:solidFill>
                  <a:srgbClr val="00B0F0"/>
                </a:solidFill>
              </a:rPr>
              <a:t>skewness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211960" y="5291153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Positive </a:t>
            </a:r>
            <a:r>
              <a:rPr lang="en-GB" dirty="0" err="1" smtClean="0">
                <a:solidFill>
                  <a:srgbClr val="FF0000"/>
                </a:solidFill>
              </a:rPr>
              <a:t>skewness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96136" y="472514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Minimum in variance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040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3" grpId="0" animBg="1"/>
      <p:bldP spid="54" grpId="0" animBg="1"/>
      <p:bldP spid="55" grpId="0" animBg="1"/>
      <p:bldP spid="60" grpId="0"/>
      <p:bldP spid="61" grpId="0"/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Why study the boundary layer?</a:t>
            </a:r>
          </a:p>
          <a:p>
            <a:r>
              <a:rPr lang="en-GB" sz="2800" dirty="0" smtClean="0"/>
              <a:t>How is the boundary layer modelled?</a:t>
            </a:r>
          </a:p>
          <a:p>
            <a:r>
              <a:rPr lang="en-GB" sz="2800" dirty="0" smtClean="0"/>
              <a:t>Observational diagnosis of boundary-layer type?</a:t>
            </a:r>
          </a:p>
          <a:p>
            <a:r>
              <a:rPr lang="en-GB" sz="2800" dirty="0" smtClean="0"/>
              <a:t>How does the Met Office 4km model boundary-layer type compare to the observed? </a:t>
            </a:r>
          </a:p>
          <a:p>
            <a:r>
              <a:rPr lang="en-GB" sz="2800" dirty="0" smtClean="0"/>
              <a:t>What next? 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84536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533872"/>
            <a:ext cx="7931150" cy="4343400"/>
          </a:xfrm>
        </p:spPr>
        <p:txBody>
          <a:bodyPr/>
          <a:lstStyle/>
          <a:p>
            <a:r>
              <a:rPr lang="en-GB" dirty="0" smtClean="0"/>
              <a:t>Based on curvature of a quartic fit to the hour mean vertical velocity variance profile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>
          <a:xfrm>
            <a:off x="1907704" y="2564904"/>
            <a:ext cx="2592288" cy="3791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741" b="3391"/>
          <a:stretch/>
        </p:blipFill>
        <p:spPr>
          <a:xfrm>
            <a:off x="4860032" y="2564904"/>
            <a:ext cx="2620888" cy="370076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Straight Connector 8"/>
          <p:cNvCxnSpPr/>
          <p:nvPr/>
        </p:nvCxnSpPr>
        <p:spPr bwMode="auto">
          <a:xfrm flipH="1">
            <a:off x="2339752" y="4393457"/>
            <a:ext cx="2016224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2339752" y="3241329"/>
            <a:ext cx="2016224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5292080" y="3529361"/>
            <a:ext cx="2016224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5292080" y="4545857"/>
            <a:ext cx="2016224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5719936" y="3169321"/>
            <a:ext cx="211832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5715744" y="3313337"/>
            <a:ext cx="224408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5496" y="4551989"/>
            <a:ext cx="172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decoupled </a:t>
            </a:r>
            <a:r>
              <a:rPr lang="en-GB" dirty="0" smtClean="0">
                <a:solidFill>
                  <a:schemeClr val="accent2"/>
                </a:solidFill>
              </a:rPr>
              <a:t>curvature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 smtClean="0">
                <a:solidFill>
                  <a:schemeClr val="accent2"/>
                </a:solidFill>
              </a:rPr>
              <a:t>increases with height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0920" y="4463062"/>
            <a:ext cx="172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c</a:t>
            </a:r>
            <a:r>
              <a:rPr lang="en-GB" dirty="0" smtClean="0">
                <a:solidFill>
                  <a:schemeClr val="accent1"/>
                </a:solidFill>
              </a:rPr>
              <a:t>oupled </a:t>
            </a:r>
            <a:r>
              <a:rPr lang="en-GB" dirty="0" smtClean="0">
                <a:solidFill>
                  <a:schemeClr val="accent2"/>
                </a:solidFill>
              </a:rPr>
              <a:t>curvature decreases with height 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120" y="2593257"/>
            <a:ext cx="18288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X    Observations</a:t>
            </a:r>
          </a:p>
          <a:p>
            <a:r>
              <a:rPr lang="en-GB" sz="1200" dirty="0" smtClean="0"/>
              <a:t>- - - Quartic fit </a:t>
            </a:r>
          </a:p>
          <a:p>
            <a:r>
              <a:rPr lang="en-GB" sz="1200" dirty="0" smtClean="0"/>
              <a:t>         Cloud base height</a:t>
            </a:r>
          </a:p>
          <a:p>
            <a:r>
              <a:rPr lang="en-GB" sz="1200" dirty="0" smtClean="0"/>
              <a:t>         0.5 aerosol depth</a:t>
            </a:r>
            <a:endParaRPr lang="en-GB" sz="1200" dirty="0"/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5690220" y="3097313"/>
            <a:ext cx="275456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5690220" y="3235039"/>
            <a:ext cx="275456" cy="629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 rot="16200000">
            <a:off x="827584" y="4208658"/>
            <a:ext cx="21602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Height (m)</a:t>
            </a:r>
            <a:endParaRPr lang="en-GB" sz="18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748554" y="4280799"/>
            <a:ext cx="21602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Height (m)</a:t>
            </a:r>
            <a:endParaRPr lang="en-GB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2195736" y="618436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w variance (m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s</a:t>
            </a:r>
            <a:r>
              <a:rPr lang="en-GB" sz="1800" baseline="30000" dirty="0" smtClean="0"/>
              <a:t>-2</a:t>
            </a:r>
            <a:r>
              <a:rPr lang="en-GB" sz="1800" dirty="0" smtClean="0"/>
              <a:t>)</a:t>
            </a:r>
            <a:endParaRPr lang="en-GB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5148064" y="6221059"/>
            <a:ext cx="259228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w variance (m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s</a:t>
            </a:r>
            <a:r>
              <a:rPr lang="en-GB" sz="1800" baseline="30000" dirty="0" smtClean="0"/>
              <a:t>-2</a:t>
            </a:r>
            <a:r>
              <a:rPr lang="en-GB" sz="1800" dirty="0" smtClean="0"/>
              <a:t>)</a:t>
            </a:r>
            <a:endParaRPr lang="en-GB" sz="1800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5508104" y="6597352"/>
            <a:ext cx="1656184" cy="19154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Decoupled?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34113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 or more layers?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PDF of cloud base height for each </a:t>
            </a:r>
            <a:r>
              <a:rPr lang="en-GB" dirty="0" err="1" smtClean="0"/>
              <a:t>lidar</a:t>
            </a:r>
            <a:r>
              <a:rPr lang="en-GB" dirty="0" smtClean="0"/>
              <a:t> profile in hour and look for the number of peaks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82" r="68563" b="50000"/>
          <a:stretch/>
        </p:blipFill>
        <p:spPr>
          <a:xfrm>
            <a:off x="1538514" y="3125009"/>
            <a:ext cx="3177502" cy="332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96" r="68112" b="50000"/>
          <a:stretch/>
        </p:blipFill>
        <p:spPr>
          <a:xfrm>
            <a:off x="4695300" y="3178505"/>
            <a:ext cx="2757020" cy="32748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3178505"/>
            <a:ext cx="576064" cy="4665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2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87824" y="3178505"/>
            <a:ext cx="576064" cy="4665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923107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050" y="22225"/>
            <a:ext cx="8616950" cy="763588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Example day – 18/10/2009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3375" y="5849169"/>
            <a:ext cx="8647113" cy="604167"/>
          </a:xfrm>
        </p:spPr>
        <p:txBody>
          <a:bodyPr/>
          <a:lstStyle/>
          <a:p>
            <a:r>
              <a:rPr lang="en-GB" sz="1800" dirty="0" smtClean="0"/>
              <a:t>Usually the most probable type has a probability greater than 0.9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8" t="35165" r="6990" b="3381"/>
          <a:stretch>
            <a:fillRect/>
          </a:stretch>
        </p:blipFill>
        <p:spPr bwMode="auto">
          <a:xfrm>
            <a:off x="0" y="981521"/>
            <a:ext cx="9067800" cy="2303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9144000" cy="111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20"/>
          <p:cNvSpPr>
            <a:spLocks noChangeArrowheads="1"/>
          </p:cNvSpPr>
          <p:nvPr/>
        </p:nvSpPr>
        <p:spPr bwMode="auto">
          <a:xfrm>
            <a:off x="179512" y="6309320"/>
            <a:ext cx="4972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en-GB" sz="2000" b="0" dirty="0">
                <a:solidFill>
                  <a:schemeClr val="accent2"/>
                </a:solidFill>
                <a:latin typeface="+mn-lt"/>
                <a:ea typeface="MS PGothic" pitchFamily="34" charset="-128"/>
              </a:rPr>
              <a:t>Harvey, Hogan and </a:t>
            </a:r>
            <a:r>
              <a:rPr lang="en-GB" sz="2000" b="0" dirty="0" err="1">
                <a:solidFill>
                  <a:schemeClr val="accent2"/>
                </a:solidFill>
                <a:latin typeface="+mn-lt"/>
                <a:ea typeface="MS PGothic" pitchFamily="34" charset="-128"/>
              </a:rPr>
              <a:t>Dacre</a:t>
            </a:r>
            <a:r>
              <a:rPr lang="en-GB" sz="2000" b="0" dirty="0">
                <a:solidFill>
                  <a:schemeClr val="accent2"/>
                </a:solidFill>
                <a:latin typeface="+mn-lt"/>
                <a:ea typeface="MS PGothic" pitchFamily="34" charset="-128"/>
              </a:rPr>
              <a:t> (</a:t>
            </a:r>
            <a:r>
              <a:rPr lang="en-GB" sz="2000" b="0" dirty="0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2012, in revisio</a:t>
            </a:r>
            <a:r>
              <a:rPr lang="en-GB" sz="2000" dirty="0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n</a:t>
            </a:r>
            <a:r>
              <a:rPr lang="en-GB" sz="2000" b="0" dirty="0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)</a:t>
            </a:r>
            <a:endParaRPr lang="en-GB" sz="2000" b="0" dirty="0">
              <a:solidFill>
                <a:schemeClr val="accent2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82742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accent1"/>
                </a:solidFill>
              </a:rPr>
              <a:t>most probable boundary layer type</a:t>
            </a:r>
          </a:p>
        </p:txBody>
      </p:sp>
      <p:sp>
        <p:nvSpPr>
          <p:cNvPr id="19" name="Right Arrow 18"/>
          <p:cNvSpPr/>
          <p:nvPr/>
        </p:nvSpPr>
        <p:spPr bwMode="auto">
          <a:xfrm rot="17338050">
            <a:off x="160002" y="2507887"/>
            <a:ext cx="2144187" cy="186039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15309444">
            <a:off x="1776222" y="2595929"/>
            <a:ext cx="2144187" cy="186039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4895712">
            <a:off x="3191289" y="2566085"/>
            <a:ext cx="2144187" cy="186039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496" y="364502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IV: decoupled stratocumulus </a:t>
            </a:r>
            <a:endParaRPr lang="en-GB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2195736" y="3717032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err="1" smtClean="0"/>
              <a:t>IIIb</a:t>
            </a:r>
            <a:r>
              <a:rPr lang="en-GB" sz="1800" dirty="0" smtClean="0"/>
              <a:t>: well mixed  stratocumulus topped</a:t>
            </a:r>
            <a:endParaRPr lang="en-GB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4067944" y="371703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II: decoupled stratocumulus over a stable layer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xmlns="" val="1873579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447728"/>
            <a:ext cx="8856984" cy="4246619"/>
          </a:xfrm>
          <a:prstGeom prst="rect">
            <a:avLst/>
          </a:prstGeom>
        </p:spPr>
      </p:pic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Observational decision tree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91680" y="5694347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stable, well mixed and cloudy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3848" y="580526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stratocumulus over stable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9992" y="5622339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unstable, well mixed &amp; cloudy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24128" y="616530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decoupled stratocumulus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88224" y="558924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stratocumulus over cumulus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00392" y="5589240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cumulus capped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180528" y="3501008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stable, well mixed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7624" y="3501008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unstable, well mixed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828" y="2276872"/>
            <a:ext cx="1325860" cy="338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</a:t>
            </a:r>
            <a:r>
              <a:rPr lang="en-GB" sz="1600" b="1" dirty="0" smtClean="0">
                <a:solidFill>
                  <a:schemeClr val="bg1"/>
                </a:solidFill>
              </a:rPr>
              <a:t>table?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032" y="2276872"/>
            <a:ext cx="1325860" cy="338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</a:t>
            </a:r>
            <a:r>
              <a:rPr lang="en-GB" sz="1600" b="1" dirty="0" smtClean="0">
                <a:solidFill>
                  <a:schemeClr val="bg1"/>
                </a:solidFill>
              </a:rPr>
              <a:t>table?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1094" y="3247167"/>
            <a:ext cx="1759298" cy="338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stratocumulus?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059832" y="2924944"/>
            <a:ext cx="1296144" cy="7920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3848" y="2996952"/>
            <a:ext cx="1296144" cy="720080"/>
          </a:xfrm>
          <a:prstGeom prst="rect">
            <a:avLst/>
          </a:prstGeom>
          <a:solidFill>
            <a:srgbClr val="FDFD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9832" y="2996951"/>
            <a:ext cx="1548172" cy="6924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3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stratocumulus &amp; decoupled?</a:t>
            </a: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0042" y="4104655"/>
            <a:ext cx="1548172" cy="6924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300" b="1" dirty="0" smtClean="0">
              <a:solidFill>
                <a:schemeClr val="bg1"/>
              </a:solidFill>
            </a:endParaRPr>
          </a:p>
          <a:p>
            <a:pPr algn="ctr"/>
            <a:endParaRPr lang="en-GB" sz="300" b="1" dirty="0">
              <a:solidFill>
                <a:schemeClr val="bg1"/>
              </a:solidFill>
            </a:endParaRPr>
          </a:p>
          <a:p>
            <a:pPr algn="ctr"/>
            <a:endParaRPr lang="en-GB" sz="300" b="1" dirty="0" smtClean="0">
              <a:solidFill>
                <a:schemeClr val="bg1"/>
              </a:solidFill>
            </a:endParaRPr>
          </a:p>
          <a:p>
            <a:pPr algn="ctr"/>
            <a:endParaRPr lang="en-GB" sz="2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decoupled?</a:t>
            </a:r>
          </a:p>
          <a:p>
            <a:pPr algn="ctr"/>
            <a:endParaRPr lang="en-GB" sz="200" b="1" dirty="0" smtClean="0">
              <a:solidFill>
                <a:schemeClr val="bg1"/>
              </a:solidFill>
            </a:endParaRPr>
          </a:p>
          <a:p>
            <a:pPr algn="ctr"/>
            <a:endParaRPr lang="en-GB" sz="200" b="1" dirty="0" smtClean="0">
              <a:solidFill>
                <a:schemeClr val="bg1"/>
              </a:solidFill>
            </a:endParaRPr>
          </a:p>
          <a:p>
            <a:pPr algn="ctr"/>
            <a:endParaRPr lang="en-GB" sz="200" b="1" dirty="0">
              <a:solidFill>
                <a:schemeClr val="bg1"/>
              </a:solidFill>
            </a:endParaRPr>
          </a:p>
          <a:p>
            <a:pPr algn="ctr"/>
            <a:endParaRPr lang="en-GB" sz="200" b="1" dirty="0" smtClean="0">
              <a:solidFill>
                <a:schemeClr val="bg1"/>
              </a:solidFill>
            </a:endParaRPr>
          </a:p>
          <a:p>
            <a:pPr algn="ctr"/>
            <a:endParaRPr lang="en-GB" sz="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199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ent-Up Arrow 11"/>
          <p:cNvSpPr/>
          <p:nvPr/>
        </p:nvSpPr>
        <p:spPr bwMode="auto">
          <a:xfrm rot="5400000">
            <a:off x="431540" y="3969060"/>
            <a:ext cx="2448272" cy="1512168"/>
          </a:xfrm>
          <a:prstGeom prst="bentUpArrow">
            <a:avLst/>
          </a:prstGeom>
          <a:solidFill>
            <a:schemeClr val="bg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Most probable transitions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3333775"/>
              </p:ext>
            </p:extLst>
          </p:nvPr>
        </p:nvGraphicFramePr>
        <p:xfrm>
          <a:off x="539552" y="1556792"/>
          <a:ext cx="7056786" cy="2160238"/>
        </p:xfrm>
        <a:graphic>
          <a:graphicData uri="http://schemas.openxmlformats.org/drawingml/2006/table">
            <a:tbl>
              <a:tblPr/>
              <a:tblGrid>
                <a:gridCol w="899368"/>
                <a:gridCol w="975218"/>
                <a:gridCol w="999598"/>
                <a:gridCol w="975218"/>
                <a:gridCol w="1018561"/>
                <a:gridCol w="1181097"/>
                <a:gridCol w="1007726"/>
              </a:tblGrid>
              <a:tr h="27003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Time of day </a:t>
                      </a: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3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Occurence</a:t>
                      </a:r>
                      <a:endParaRPr lang="en-GB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7381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03:00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09:00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12:00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15:00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21:00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percentage </a:t>
                      </a:r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 time</a:t>
                      </a:r>
                    </a:p>
                  </a:txBody>
                  <a:tcPr marL="7023" marR="7023" marT="70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number of days </a:t>
                      </a:r>
                    </a:p>
                  </a:txBody>
                  <a:tcPr marL="7023" marR="7023" marT="70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9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Stable</a:t>
                      </a: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Well mixed</a:t>
                      </a: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Well mixed</a:t>
                      </a: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Well mixed</a:t>
                      </a: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Stable</a:t>
                      </a: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6.0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9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Stable St</a:t>
                      </a: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Sc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Sc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Sc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Stable St</a:t>
                      </a:r>
                      <a:endParaRPr lang="en-GB" sz="13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2.4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9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Stable</a:t>
                      </a: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Stable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Well</a:t>
                      </a:r>
                      <a:r>
                        <a:rPr lang="en-GB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mixed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Stable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Stable</a:t>
                      </a: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9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Stable </a:t>
                      </a: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Well</a:t>
                      </a:r>
                      <a:r>
                        <a:rPr lang="en-GB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mixed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Stable 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Stable</a:t>
                      </a: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Well mixed</a:t>
                      </a: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Well</a:t>
                      </a:r>
                      <a:r>
                        <a:rPr lang="en-GB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mixed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Well mixed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Well</a:t>
                      </a:r>
                      <a:r>
                        <a:rPr lang="en-GB" sz="13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mixed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23" marR="7023" marT="70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56376" y="2636912"/>
            <a:ext cx="1403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2"/>
                </a:solidFill>
              </a:rPr>
              <a:t>12% of the time 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7596336" y="2420888"/>
            <a:ext cx="432048" cy="1224136"/>
          </a:xfrm>
          <a:prstGeom prst="rightBrac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b="11462"/>
          <a:stretch>
            <a:fillRect/>
          </a:stretch>
        </p:blipFill>
        <p:spPr bwMode="auto">
          <a:xfrm>
            <a:off x="2555776" y="3789040"/>
            <a:ext cx="528334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8"/>
          <p:cNvSpPr/>
          <p:nvPr/>
        </p:nvSpPr>
        <p:spPr bwMode="auto">
          <a:xfrm>
            <a:off x="4860032" y="4149080"/>
            <a:ext cx="792088" cy="504056"/>
          </a:xfrm>
          <a:prstGeom prst="cloud">
            <a:avLst/>
          </a:prstGeom>
          <a:solidFill>
            <a:schemeClr val="bg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5118283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2"/>
                </a:solidFill>
              </a:rPr>
              <a:t>“Textbook” boundary layer evolution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7761" y="6332534"/>
            <a:ext cx="197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 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51520" y="3052410"/>
            <a:ext cx="7848872" cy="4485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95536" y="3068960"/>
            <a:ext cx="7560840" cy="432048"/>
          </a:xfrm>
          <a:prstGeom prst="rect">
            <a:avLst/>
          </a:prstGeom>
          <a:noFill/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570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6" grpId="1"/>
      <p:bldP spid="7" grpId="0" animBg="1"/>
      <p:bldP spid="7" grpId="1" animBg="1"/>
      <p:bldP spid="9" grpId="0" animBg="1"/>
      <p:bldP spid="14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 comparison: data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4027482"/>
              </p:ext>
            </p:extLst>
          </p:nvPr>
        </p:nvGraphicFramePr>
        <p:xfrm>
          <a:off x="395536" y="1844824"/>
          <a:ext cx="8245424" cy="3609402"/>
        </p:xfrm>
        <a:graphic>
          <a:graphicData uri="http://schemas.openxmlformats.org/drawingml/2006/table">
            <a:tbl>
              <a:tblPr firstRow="1" bandRow="1">
                <a:effectLst/>
                <a:tableStyleId>{69C7853C-536D-4A76-A0AE-DD22124D55A5}</a:tableStyleId>
              </a:tblPr>
              <a:tblGrid>
                <a:gridCol w="1584176"/>
                <a:gridCol w="3136487"/>
                <a:gridCol w="3524761"/>
              </a:tblGrid>
              <a:tr h="799827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Rdg Vesta "/>
                        </a:rPr>
                        <a:t>Description</a:t>
                      </a:r>
                      <a:endParaRPr lang="en-GB" sz="1600" dirty="0">
                        <a:solidFill>
                          <a:schemeClr val="tx1"/>
                        </a:solidFill>
                        <a:latin typeface="Rdg Vesta 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Rdg Vesta "/>
                        </a:rPr>
                        <a:t>4km Met</a:t>
                      </a:r>
                      <a:r>
                        <a:rPr lang="en-GB" sz="1600" baseline="0" dirty="0" smtClean="0">
                          <a:solidFill>
                            <a:schemeClr val="tx1"/>
                          </a:solidFill>
                          <a:latin typeface="Rdg Vesta "/>
                        </a:rPr>
                        <a:t> Office</a:t>
                      </a: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Rdg Vesta "/>
                        </a:rPr>
                        <a:t> Model</a:t>
                      </a:r>
                      <a:endParaRPr lang="en-GB" sz="1600" dirty="0">
                        <a:solidFill>
                          <a:schemeClr val="tx1"/>
                        </a:solidFill>
                        <a:latin typeface="Rdg Vesta 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Rdg Vesta "/>
                        </a:rPr>
                        <a:t>Observations</a:t>
                      </a:r>
                      <a:endParaRPr lang="en-GB" sz="1600" dirty="0">
                        <a:solidFill>
                          <a:schemeClr val="tx1"/>
                        </a:solidFill>
                        <a:latin typeface="Rdg Vesta 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16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Rdg Vesta "/>
                        </a:rPr>
                        <a:t>Data</a:t>
                      </a:r>
                      <a:r>
                        <a:rPr lang="en-GB" sz="1400" b="1" baseline="0" dirty="0" smtClean="0">
                          <a:latin typeface="Rdg Vesta "/>
                        </a:rPr>
                        <a:t> availability</a:t>
                      </a:r>
                      <a:endParaRPr lang="en-GB" sz="1400" b="1" dirty="0">
                        <a:latin typeface="Rdg Vesta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9</a:t>
                      </a:r>
                      <a:r>
                        <a:rPr lang="en-GB" sz="1400" dirty="0" smtClean="0">
                          <a:latin typeface="Rdg Vesta "/>
                        </a:rPr>
                        <a:t> closest model grid</a:t>
                      </a:r>
                      <a:r>
                        <a:rPr lang="en-GB" sz="1400" baseline="0" dirty="0" smtClean="0">
                          <a:latin typeface="Rdg Vesta "/>
                        </a:rPr>
                        <a:t> points to </a:t>
                      </a:r>
                      <a:r>
                        <a:rPr lang="en-GB" sz="1400" baseline="0" dirty="0" err="1" smtClean="0">
                          <a:latin typeface="Rdg Vesta "/>
                        </a:rPr>
                        <a:t>Chilbolton</a:t>
                      </a:r>
                      <a:endParaRPr lang="en-GB" sz="1400" dirty="0">
                        <a:latin typeface="Rdg Vesta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1</a:t>
                      </a:r>
                      <a:r>
                        <a:rPr lang="en-GB" sz="1400" dirty="0" smtClean="0">
                          <a:latin typeface="Rdg Vesta "/>
                        </a:rPr>
                        <a:t> point location</a:t>
                      </a:r>
                      <a:endParaRPr lang="en-GB" sz="1400" dirty="0">
                        <a:latin typeface="Rdg Vesta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48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Rdg Vesta "/>
                        </a:rPr>
                        <a:t>Do</a:t>
                      </a:r>
                      <a:r>
                        <a:rPr lang="en-GB" sz="1400" b="1" baseline="0" dirty="0" smtClean="0">
                          <a:latin typeface="Rdg Vesta "/>
                        </a:rPr>
                        <a:t> types need combining?</a:t>
                      </a:r>
                      <a:endParaRPr lang="en-GB" sz="1400" b="1" dirty="0">
                        <a:latin typeface="Rdg Vesta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Unstable</a:t>
                      </a:r>
                      <a:r>
                        <a:rPr lang="en-GB" sz="1400" b="1" baseline="0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 shear </a:t>
                      </a:r>
                      <a:r>
                        <a:rPr lang="en-GB" sz="1400" baseline="0" dirty="0" smtClean="0">
                          <a:latin typeface="Rdg Vesta "/>
                        </a:rPr>
                        <a:t>dominated boundary layers (type VII) combined with </a:t>
                      </a:r>
                      <a:r>
                        <a:rPr lang="en-GB" sz="1400" b="1" baseline="0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well mixed </a:t>
                      </a:r>
                      <a:r>
                        <a:rPr lang="en-GB" sz="1400" baseline="0" dirty="0" smtClean="0">
                          <a:latin typeface="Rdg Vesta "/>
                        </a:rPr>
                        <a:t>(type III) </a:t>
                      </a:r>
                      <a:endParaRPr lang="en-GB" sz="1400" dirty="0">
                        <a:latin typeface="Rdg Vesta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 smtClean="0">
                          <a:solidFill>
                            <a:schemeClr val="tx2"/>
                          </a:solidFill>
                          <a:latin typeface="Rdg Vesta "/>
                        </a:rPr>
                        <a:t>Ia</a:t>
                      </a:r>
                      <a:r>
                        <a:rPr lang="en-GB" sz="1400" b="1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,</a:t>
                      </a:r>
                      <a:r>
                        <a:rPr lang="en-GB" sz="1400" b="1" baseline="0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 </a:t>
                      </a:r>
                      <a:r>
                        <a:rPr lang="en-GB" sz="1400" b="1" baseline="0" dirty="0" err="1" smtClean="0">
                          <a:solidFill>
                            <a:schemeClr val="tx2"/>
                          </a:solidFill>
                          <a:latin typeface="Rdg Vesta "/>
                        </a:rPr>
                        <a:t>Ib</a:t>
                      </a:r>
                      <a:r>
                        <a:rPr lang="en-GB" sz="1400" b="1" baseline="0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 and </a:t>
                      </a:r>
                      <a:r>
                        <a:rPr lang="en-GB" sz="1400" b="1" baseline="0" dirty="0" err="1" smtClean="0">
                          <a:solidFill>
                            <a:schemeClr val="tx2"/>
                          </a:solidFill>
                          <a:latin typeface="Rdg Vesta "/>
                        </a:rPr>
                        <a:t>Ic</a:t>
                      </a:r>
                      <a:r>
                        <a:rPr lang="en-GB" sz="1400" b="1" baseline="0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 </a:t>
                      </a:r>
                      <a:r>
                        <a:rPr lang="en-GB" sz="1400" baseline="0" dirty="0" smtClean="0">
                          <a:latin typeface="Rdg Vesta "/>
                        </a:rPr>
                        <a:t>combined into </a:t>
                      </a:r>
                      <a:r>
                        <a:rPr lang="en-GB" sz="1400" b="1" baseline="0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type I</a:t>
                      </a:r>
                      <a:r>
                        <a:rPr lang="en-GB" sz="1400" baseline="0" dirty="0" smtClean="0">
                          <a:latin typeface="Rdg Vesta "/>
                        </a:rPr>
                        <a:t> (stable)</a:t>
                      </a:r>
                    </a:p>
                    <a:p>
                      <a:pPr algn="ctr"/>
                      <a:r>
                        <a:rPr lang="en-GB" sz="1400" b="1" baseline="0" dirty="0" err="1" smtClean="0">
                          <a:solidFill>
                            <a:schemeClr val="tx2"/>
                          </a:solidFill>
                          <a:latin typeface="Rdg Vesta "/>
                        </a:rPr>
                        <a:t>IIIa</a:t>
                      </a:r>
                      <a:r>
                        <a:rPr lang="en-GB" sz="1400" b="1" baseline="0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 and </a:t>
                      </a:r>
                      <a:r>
                        <a:rPr lang="en-GB" sz="1400" b="1" baseline="0" dirty="0" err="1" smtClean="0">
                          <a:solidFill>
                            <a:schemeClr val="tx2"/>
                          </a:solidFill>
                          <a:latin typeface="Rdg Vesta "/>
                        </a:rPr>
                        <a:t>IIIb</a:t>
                      </a:r>
                      <a:r>
                        <a:rPr lang="en-GB" sz="1400" b="1" baseline="0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 </a:t>
                      </a:r>
                      <a:r>
                        <a:rPr lang="en-GB" sz="1400" baseline="0" dirty="0" smtClean="0">
                          <a:latin typeface="Rdg Vesta "/>
                        </a:rPr>
                        <a:t>combined  into </a:t>
                      </a:r>
                      <a:r>
                        <a:rPr lang="en-GB" sz="1400" b="1" baseline="0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type III </a:t>
                      </a:r>
                      <a:r>
                        <a:rPr lang="en-GB" sz="1400" baseline="0" dirty="0" smtClean="0">
                          <a:latin typeface="Rdg Vesta "/>
                        </a:rPr>
                        <a:t>(well mixed)</a:t>
                      </a:r>
                      <a:endParaRPr lang="en-GB" sz="1400" dirty="0">
                        <a:latin typeface="Rdg Vesta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015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Rdg Vesta "/>
                        </a:rPr>
                        <a:t>Meteorological</a:t>
                      </a:r>
                      <a:r>
                        <a:rPr lang="en-GB" sz="1400" b="1" baseline="0" dirty="0" smtClean="0">
                          <a:latin typeface="Rdg Vesta "/>
                        </a:rPr>
                        <a:t> conditions</a:t>
                      </a:r>
                      <a:endParaRPr lang="en-GB" sz="1400" b="1" dirty="0">
                        <a:latin typeface="Rdg Vesta 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Rdg Vesta "/>
                        </a:rPr>
                        <a:t>Raining hours removed </a:t>
                      </a:r>
                      <a:endParaRPr lang="en-GB" sz="1400" dirty="0">
                        <a:latin typeface="Rdg Vesta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Rdg Vesta "/>
                        </a:rPr>
                        <a:t>Raining hours removed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86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Rdg Vesta "/>
                        </a:rPr>
                        <a:t>Cumulus depth constraint</a:t>
                      </a:r>
                      <a:endParaRPr lang="en-GB" sz="1400" b="1" dirty="0">
                        <a:latin typeface="Rdg Vesta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Cumulus </a:t>
                      </a:r>
                      <a:r>
                        <a:rPr lang="en-GB" sz="1400" dirty="0" smtClean="0">
                          <a:latin typeface="Rdg Vesta "/>
                        </a:rPr>
                        <a:t>types</a:t>
                      </a:r>
                      <a:r>
                        <a:rPr lang="en-GB" sz="1400" baseline="0" dirty="0" smtClean="0">
                          <a:latin typeface="Rdg Vesta "/>
                        </a:rPr>
                        <a:t> (V and VI) treated as </a:t>
                      </a:r>
                      <a:r>
                        <a:rPr lang="en-GB" sz="1400" b="1" baseline="0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well mixed  </a:t>
                      </a:r>
                      <a:r>
                        <a:rPr lang="en-GB" sz="1400" baseline="0" dirty="0" smtClean="0">
                          <a:latin typeface="Rdg Vesta "/>
                        </a:rPr>
                        <a:t>(type III) if </a:t>
                      </a:r>
                      <a:r>
                        <a:rPr lang="en-GB" sz="1400" b="1" baseline="0" dirty="0" smtClean="0">
                          <a:solidFill>
                            <a:schemeClr val="tx2"/>
                          </a:solidFill>
                          <a:latin typeface="Rdg Vesta "/>
                        </a:rPr>
                        <a:t>less than 400m deep</a:t>
                      </a:r>
                      <a:r>
                        <a:rPr lang="en-GB" sz="1400" baseline="0" dirty="0" smtClean="0">
                          <a:latin typeface="Rdg Vesta "/>
                        </a:rPr>
                        <a:t>. </a:t>
                      </a:r>
                      <a:endParaRPr lang="en-GB" sz="1400" dirty="0" smtClean="0">
                        <a:latin typeface="Rdg Vesta "/>
                      </a:endParaRPr>
                    </a:p>
                    <a:p>
                      <a:pPr algn="ctr"/>
                      <a:endParaRPr lang="en-GB" sz="1400" dirty="0">
                        <a:latin typeface="Rdg Vesta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>
                          <a:latin typeface="Rdg Vesta "/>
                        </a:rPr>
                        <a:t>To apply the same constraint cloud depth was found </a:t>
                      </a:r>
                      <a:r>
                        <a:rPr lang="en-GB" sz="1400" kern="0" baseline="0" dirty="0" smtClean="0">
                          <a:latin typeface="Rdg Vesta "/>
                        </a:rPr>
                        <a:t>u</a:t>
                      </a:r>
                      <a:r>
                        <a:rPr lang="en-GB" sz="1400" kern="0" dirty="0" smtClean="0">
                          <a:latin typeface="Rdg Vesta "/>
                        </a:rPr>
                        <a:t>sing the </a:t>
                      </a:r>
                      <a:r>
                        <a:rPr lang="en-GB" sz="1400" b="1" kern="0" dirty="0" err="1" smtClean="0">
                          <a:solidFill>
                            <a:schemeClr val="tx2"/>
                          </a:solidFill>
                          <a:latin typeface="Rdg Vesta "/>
                        </a:rPr>
                        <a:t>Cloudnet</a:t>
                      </a:r>
                      <a:r>
                        <a:rPr lang="en-GB" sz="1400" kern="0" dirty="0" smtClean="0">
                          <a:latin typeface="Rdg Vesta "/>
                        </a:rPr>
                        <a:t> (Illingworth et al., 2007) classification product </a:t>
                      </a:r>
                      <a:endParaRPr lang="en-GB" sz="1400" dirty="0">
                        <a:latin typeface="Rdg Vesta 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Diurnal comparison: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01/09/2009 – 31/08/2011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412776"/>
            <a:ext cx="7272808" cy="510666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Temporal </a:t>
            </a:r>
            <a:r>
              <a:rPr lang="en-GB" dirty="0"/>
              <a:t>comparison</a:t>
            </a:r>
            <a:br>
              <a:rPr lang="en-GB" dirty="0"/>
            </a:br>
            <a:r>
              <a:rPr lang="en-GB" dirty="0"/>
              <a:t>01/09/2009 – 31/08/2011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1772816"/>
            <a:ext cx="3538736" cy="3629000"/>
          </a:xfrm>
        </p:spPr>
        <p:txBody>
          <a:bodyPr/>
          <a:lstStyle/>
          <a:p>
            <a:pPr>
              <a:buSzPct val="120000"/>
              <a:buFont typeface="Arial" pitchFamily="34" charset="0"/>
              <a:buChar char="•"/>
            </a:pPr>
            <a:r>
              <a:rPr lang="en-GB" dirty="0" smtClean="0"/>
              <a:t>Perfect match would have all numbers along diagonal.</a:t>
            </a:r>
          </a:p>
          <a:p>
            <a:pPr>
              <a:buSzPct val="120000"/>
              <a:buFont typeface="Arial" pitchFamily="34" charset="0"/>
              <a:buChar char="•"/>
            </a:pPr>
            <a:endParaRPr lang="en-GB" sz="600" dirty="0" smtClean="0"/>
          </a:p>
          <a:p>
            <a:pPr>
              <a:buSzPct val="120000"/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tx2"/>
                </a:solidFill>
              </a:rPr>
              <a:t>Stable/unstable</a:t>
            </a:r>
            <a:r>
              <a:rPr lang="en-GB" dirty="0" smtClean="0"/>
              <a:t> distinction is well matched in model and observations</a:t>
            </a:r>
            <a:endParaRPr lang="en-GB" b="1" dirty="0" smtClean="0">
              <a:solidFill>
                <a:schemeClr val="tx2"/>
              </a:solidFill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00" r="30925"/>
          <a:stretch>
            <a:fillRect/>
          </a:stretch>
        </p:blipFill>
        <p:spPr bwMode="auto">
          <a:xfrm>
            <a:off x="611560" y="1700808"/>
            <a:ext cx="452646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1547664" y="1844824"/>
            <a:ext cx="3384376" cy="2664296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Forecast skill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 bwMode="auto">
          <a:xfrm>
            <a:off x="467544" y="3645024"/>
            <a:ext cx="4824536" cy="201622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2952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5517232"/>
            <a:ext cx="4824536" cy="646331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dirty="0" smtClean="0">
                <a:solidFill>
                  <a:schemeClr val="bg1"/>
                </a:solidFill>
              </a:rPr>
              <a:t> </a:t>
            </a:r>
            <a:r>
              <a:rPr lang="en-GB" sz="1800" b="1" dirty="0" smtClean="0">
                <a:solidFill>
                  <a:schemeClr val="bg1"/>
                </a:solidFill>
              </a:rPr>
              <a:t>Symmetric </a:t>
            </a:r>
            <a:r>
              <a:rPr lang="en-GB" sz="1800" b="1" dirty="0" err="1" smtClean="0">
                <a:solidFill>
                  <a:schemeClr val="bg1"/>
                </a:solidFill>
              </a:rPr>
              <a:t>extremal</a:t>
            </a:r>
            <a:r>
              <a:rPr lang="en-GB" sz="1800" b="1" dirty="0" smtClean="0">
                <a:solidFill>
                  <a:schemeClr val="bg1"/>
                </a:solidFill>
              </a:rPr>
              <a:t> dependence index  </a:t>
            </a:r>
          </a:p>
          <a:p>
            <a:pPr algn="ctr"/>
            <a:r>
              <a:rPr lang="en-GB" sz="1800" b="1" dirty="0" smtClean="0">
                <a:solidFill>
                  <a:schemeClr val="bg1"/>
                </a:solidFill>
              </a:rPr>
              <a:t>(Ferro  &amp; Stephenson, 2011)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25144"/>
            <a:ext cx="4104456" cy="357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</a:t>
            </a:r>
            <a:r>
              <a:rPr lang="en-GB" sz="1600" dirty="0" smtClean="0"/>
              <a:t>here                                        and </a:t>
            </a:r>
            <a:endParaRPr lang="en-GB" sz="16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28559039"/>
              </p:ext>
            </p:extLst>
          </p:nvPr>
        </p:nvGraphicFramePr>
        <p:xfrm>
          <a:off x="683568" y="3789040"/>
          <a:ext cx="4393615" cy="717769"/>
        </p:xfrm>
        <a:graphic>
          <a:graphicData uri="http://schemas.openxmlformats.org/presentationml/2006/ole">
            <p:oleObj spid="_x0000_s3185" name="Equation" r:id="rId3" imgW="2565400" imgH="419100" progId="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25634101"/>
              </p:ext>
            </p:extLst>
          </p:nvPr>
        </p:nvGraphicFramePr>
        <p:xfrm>
          <a:off x="1619672" y="4725144"/>
          <a:ext cx="1224137" cy="744083"/>
        </p:xfrm>
        <a:graphic>
          <a:graphicData uri="http://schemas.openxmlformats.org/presentationml/2006/ole">
            <p:oleObj spid="_x0000_s3186" name="Equation" r:id="rId4" imgW="647419" imgH="393529" progId="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29310632"/>
              </p:ext>
            </p:extLst>
          </p:nvPr>
        </p:nvGraphicFramePr>
        <p:xfrm>
          <a:off x="3779912" y="4725144"/>
          <a:ext cx="1172065" cy="726679"/>
        </p:xfrm>
        <a:graphic>
          <a:graphicData uri="http://schemas.openxmlformats.org/presentationml/2006/ole">
            <p:oleObj spid="_x0000_s3187" name="Equation" r:id="rId5" imgW="634725" imgH="393529" progId="">
              <p:embed/>
            </p:oleObj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0017090"/>
              </p:ext>
            </p:extLst>
          </p:nvPr>
        </p:nvGraphicFramePr>
        <p:xfrm>
          <a:off x="4846265" y="1556792"/>
          <a:ext cx="3960441" cy="152381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320147"/>
                <a:gridCol w="1320147"/>
                <a:gridCol w="1320147"/>
              </a:tblGrid>
              <a:tr h="376180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Event forecast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Event observed 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9527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18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Yes 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180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364088" y="3789040"/>
            <a:ext cx="35283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SzPct val="120000"/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4"/>
                </a:solidFill>
              </a:rPr>
              <a:t>A SEDI value of 1 indicates perfect forecasting skill.</a:t>
            </a:r>
          </a:p>
          <a:p>
            <a:pPr marL="342900" indent="-342900">
              <a:buClr>
                <a:schemeClr val="tx2"/>
              </a:buClr>
              <a:buSzPct val="120000"/>
              <a:buFont typeface="Arial" pitchFamily="34" charset="0"/>
              <a:buChar char="•"/>
            </a:pPr>
            <a:r>
              <a:rPr lang="en-GB" dirty="0" smtClean="0"/>
              <a:t>Robust for rare events</a:t>
            </a:r>
          </a:p>
          <a:p>
            <a:pPr marL="342900" indent="-342900">
              <a:buClr>
                <a:schemeClr val="tx2"/>
              </a:buClr>
              <a:buSzPct val="120000"/>
              <a:buFont typeface="Arial" pitchFamily="34" charset="0"/>
              <a:buChar char="•"/>
            </a:pPr>
            <a:r>
              <a:rPr lang="en-GB" dirty="0" smtClean="0"/>
              <a:t>Equitable</a:t>
            </a:r>
          </a:p>
          <a:p>
            <a:pPr marL="342900" indent="-342900">
              <a:buClr>
                <a:schemeClr val="tx2"/>
              </a:buClr>
              <a:buSzPct val="120000"/>
              <a:buFont typeface="Arial" pitchFamily="34" charset="0"/>
              <a:buChar char="•"/>
            </a:pPr>
            <a:r>
              <a:rPr lang="en-GB" dirty="0" smtClean="0"/>
              <a:t>Difficult to hedge.</a:t>
            </a:r>
          </a:p>
          <a:p>
            <a:pPr marL="342900" indent="-342900">
              <a:buClr>
                <a:schemeClr val="tx2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accent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560" y="1700808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SzPct val="120000"/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4"/>
                </a:solidFill>
              </a:rPr>
              <a:t>Many different measures that could be used</a:t>
            </a:r>
          </a:p>
          <a:p>
            <a:pPr marL="342900" indent="-342900">
              <a:buClr>
                <a:schemeClr val="tx2"/>
              </a:buClr>
              <a:buSzPct val="120000"/>
              <a:buFont typeface="Arial" pitchFamily="34" charset="0"/>
              <a:buChar char="•"/>
            </a:pPr>
            <a:endParaRPr lang="en-GB" dirty="0" smtClean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2161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254000"/>
            <a:ext cx="8671247" cy="735013"/>
          </a:xfrm>
        </p:spPr>
        <p:txBody>
          <a:bodyPr/>
          <a:lstStyle/>
          <a:p>
            <a:pPr algn="l">
              <a:defRPr/>
            </a:pPr>
            <a:r>
              <a:rPr lang="en-GB" sz="3600" dirty="0" smtClean="0"/>
              <a:t>Forecast skill</a:t>
            </a: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1" r="6442"/>
          <a:stretch>
            <a:fillRect/>
          </a:stretch>
        </p:blipFill>
        <p:spPr bwMode="auto">
          <a:xfrm>
            <a:off x="0" y="3602038"/>
            <a:ext cx="914400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5" name="Straight Connector 6"/>
          <p:cNvCxnSpPr>
            <a:cxnSpLocks noChangeShapeType="1"/>
          </p:cNvCxnSpPr>
          <p:nvPr/>
        </p:nvCxnSpPr>
        <p:spPr bwMode="auto">
          <a:xfrm>
            <a:off x="533400" y="40100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6" name="Straight Connector 8"/>
          <p:cNvCxnSpPr>
            <a:cxnSpLocks noChangeShapeType="1"/>
          </p:cNvCxnSpPr>
          <p:nvPr/>
        </p:nvCxnSpPr>
        <p:spPr bwMode="auto">
          <a:xfrm>
            <a:off x="2286000" y="55832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7" name="Straight Connector 9"/>
          <p:cNvCxnSpPr>
            <a:cxnSpLocks noChangeShapeType="1"/>
          </p:cNvCxnSpPr>
          <p:nvPr/>
        </p:nvCxnSpPr>
        <p:spPr bwMode="auto">
          <a:xfrm>
            <a:off x="4038600" y="53054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8" name="Straight Connector 10"/>
          <p:cNvCxnSpPr>
            <a:cxnSpLocks noChangeShapeType="1"/>
          </p:cNvCxnSpPr>
          <p:nvPr/>
        </p:nvCxnSpPr>
        <p:spPr bwMode="auto">
          <a:xfrm>
            <a:off x="5791200" y="58118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9" name="Straight Connector 11"/>
          <p:cNvCxnSpPr>
            <a:cxnSpLocks noChangeShapeType="1"/>
          </p:cNvCxnSpPr>
          <p:nvPr/>
        </p:nvCxnSpPr>
        <p:spPr bwMode="auto">
          <a:xfrm>
            <a:off x="7543800" y="54054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0" name="Straight Connector 12"/>
          <p:cNvCxnSpPr>
            <a:cxnSpLocks noChangeShapeType="1"/>
          </p:cNvCxnSpPr>
          <p:nvPr/>
        </p:nvCxnSpPr>
        <p:spPr bwMode="auto">
          <a:xfrm>
            <a:off x="7762875" y="4235450"/>
            <a:ext cx="314325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1" name="Straight Connector 14"/>
          <p:cNvCxnSpPr>
            <a:cxnSpLocks noChangeShapeType="1"/>
          </p:cNvCxnSpPr>
          <p:nvPr/>
        </p:nvCxnSpPr>
        <p:spPr bwMode="auto">
          <a:xfrm>
            <a:off x="7772400" y="4367213"/>
            <a:ext cx="314325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2" name="Straight Connector 15"/>
          <p:cNvCxnSpPr>
            <a:cxnSpLocks noChangeShapeType="1"/>
          </p:cNvCxnSpPr>
          <p:nvPr/>
        </p:nvCxnSpPr>
        <p:spPr bwMode="auto">
          <a:xfrm>
            <a:off x="533400" y="4519613"/>
            <a:ext cx="1295400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493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00" r="30925"/>
          <a:stretch>
            <a:fillRect/>
          </a:stretch>
        </p:blipFill>
        <p:spPr bwMode="auto">
          <a:xfrm>
            <a:off x="4788024" y="332656"/>
            <a:ext cx="41513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94" name="Straight Connector 33"/>
          <p:cNvCxnSpPr>
            <a:cxnSpLocks noChangeShapeType="1"/>
          </p:cNvCxnSpPr>
          <p:nvPr/>
        </p:nvCxnSpPr>
        <p:spPr bwMode="auto">
          <a:xfrm>
            <a:off x="523875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5" name="Straight Connector 34"/>
          <p:cNvCxnSpPr>
            <a:cxnSpLocks noChangeShapeType="1"/>
          </p:cNvCxnSpPr>
          <p:nvPr/>
        </p:nvCxnSpPr>
        <p:spPr bwMode="auto">
          <a:xfrm>
            <a:off x="2286000" y="564991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6" name="Straight Connector 35"/>
          <p:cNvCxnSpPr>
            <a:cxnSpLocks noChangeShapeType="1"/>
          </p:cNvCxnSpPr>
          <p:nvPr/>
        </p:nvCxnSpPr>
        <p:spPr bwMode="auto">
          <a:xfrm>
            <a:off x="4038600" y="5653088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7" name="Straight Connector 36"/>
          <p:cNvCxnSpPr>
            <a:cxnSpLocks noChangeShapeType="1"/>
          </p:cNvCxnSpPr>
          <p:nvPr/>
        </p:nvCxnSpPr>
        <p:spPr bwMode="auto">
          <a:xfrm>
            <a:off x="5791200" y="565626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8" name="Straight Connector 37"/>
          <p:cNvCxnSpPr>
            <a:cxnSpLocks noChangeShapeType="1"/>
          </p:cNvCxnSpPr>
          <p:nvPr/>
        </p:nvCxnSpPr>
        <p:spPr bwMode="auto">
          <a:xfrm>
            <a:off x="7543800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9" name="Straight Connector 38"/>
          <p:cNvCxnSpPr>
            <a:cxnSpLocks noChangeShapeType="1"/>
          </p:cNvCxnSpPr>
          <p:nvPr/>
        </p:nvCxnSpPr>
        <p:spPr bwMode="auto">
          <a:xfrm flipV="1">
            <a:off x="7762875" y="4572000"/>
            <a:ext cx="32385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00" name="TextBox 41"/>
          <p:cNvSpPr txBox="1">
            <a:spLocks noChangeArrowheads="1"/>
          </p:cNvSpPr>
          <p:nvPr/>
        </p:nvSpPr>
        <p:spPr bwMode="auto">
          <a:xfrm>
            <a:off x="8050213" y="4437063"/>
            <a:ext cx="66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sz="1100" b="0">
                <a:latin typeface="Arial" charset="0"/>
                <a:ea typeface="MS PGothic" pitchFamily="34" charset="-128"/>
              </a:rPr>
              <a:t>random</a:t>
            </a:r>
          </a:p>
        </p:txBody>
      </p:sp>
    </p:spTree>
    <p:extLst>
      <p:ext uri="{BB962C8B-B14F-4D97-AF65-F5344CB8AC3E}">
        <p14:creationId xmlns:p14="http://schemas.microsoft.com/office/powerpoint/2010/main" xmlns="" val="3737988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 study the boundary layer?</a:t>
            </a:r>
            <a:endParaRPr lang="en-US" dirty="0"/>
          </a:p>
        </p:txBody>
      </p:sp>
      <p:pic>
        <p:nvPicPr>
          <p:cNvPr id="6" name="Picture 5" descr="bl_cloud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4128" y="1700809"/>
            <a:ext cx="2160000" cy="1617779"/>
          </a:xfrm>
          <a:prstGeom prst="rect">
            <a:avLst/>
          </a:prstGeom>
        </p:spPr>
      </p:pic>
      <p:pic>
        <p:nvPicPr>
          <p:cNvPr id="7" name="Picture 6" descr="heat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4077072"/>
            <a:ext cx="2160000" cy="1617914"/>
          </a:xfrm>
          <a:prstGeom prst="rect">
            <a:avLst/>
          </a:prstGeom>
        </p:spPr>
      </p:pic>
      <p:pic>
        <p:nvPicPr>
          <p:cNvPr id="8" name="Picture 7" descr="london_pollution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4128" y="4077072"/>
            <a:ext cx="2160000" cy="1620000"/>
          </a:xfrm>
          <a:prstGeom prst="rect">
            <a:avLst/>
          </a:prstGeom>
        </p:spPr>
      </p:pic>
      <p:pic>
        <p:nvPicPr>
          <p:cNvPr id="9" name="Picture 8" descr="Rainforest Can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824" y="4077072"/>
            <a:ext cx="2160000" cy="1620000"/>
          </a:xfrm>
          <a:prstGeom prst="rect">
            <a:avLst/>
          </a:prstGeom>
        </p:spPr>
      </p:pic>
      <p:pic>
        <p:nvPicPr>
          <p:cNvPr id="10" name="Picture 9" descr="valley-fog-670311-s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824" y="1700808"/>
            <a:ext cx="2160000" cy="1620000"/>
          </a:xfrm>
          <a:prstGeom prst="rect">
            <a:avLst/>
          </a:prstGeom>
        </p:spPr>
      </p:pic>
      <p:pic>
        <p:nvPicPr>
          <p:cNvPr id="11" name="Picture 10" descr="walking_down_street.jpeg"/>
          <p:cNvPicPr preferRelativeResize="0"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424" y="1700808"/>
            <a:ext cx="2160000" cy="162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605755"/>
            <a:ext cx="8671247" cy="735013"/>
          </a:xfrm>
        </p:spPr>
        <p:txBody>
          <a:bodyPr/>
          <a:lstStyle/>
          <a:p>
            <a:pPr algn="l">
              <a:defRPr/>
            </a:pPr>
            <a:r>
              <a:rPr lang="en-GB" sz="3600" dirty="0" smtClean="0">
                <a:solidFill>
                  <a:schemeClr val="accent2"/>
                </a:solidFill>
              </a:rPr>
              <a:t>Forecast skill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2800" dirty="0" smtClean="0">
                <a:solidFill>
                  <a:schemeClr val="accent1"/>
                </a:solidFill>
              </a:rPr>
              <a:t>Stable?</a:t>
            </a:r>
            <a:endParaRPr lang="en-GB" sz="3600" dirty="0" smtClean="0">
              <a:solidFill>
                <a:schemeClr val="accent1"/>
              </a:solidFill>
            </a:endParaRP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1" r="6442"/>
          <a:stretch>
            <a:fillRect/>
          </a:stretch>
        </p:blipFill>
        <p:spPr bwMode="auto">
          <a:xfrm>
            <a:off x="0" y="3602038"/>
            <a:ext cx="914400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5" name="Straight Connector 6"/>
          <p:cNvCxnSpPr>
            <a:cxnSpLocks noChangeShapeType="1"/>
          </p:cNvCxnSpPr>
          <p:nvPr/>
        </p:nvCxnSpPr>
        <p:spPr bwMode="auto">
          <a:xfrm>
            <a:off x="533400" y="40100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6" name="Straight Connector 8"/>
          <p:cNvCxnSpPr>
            <a:cxnSpLocks noChangeShapeType="1"/>
          </p:cNvCxnSpPr>
          <p:nvPr/>
        </p:nvCxnSpPr>
        <p:spPr bwMode="auto">
          <a:xfrm>
            <a:off x="2286000" y="55832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7" name="Straight Connector 9"/>
          <p:cNvCxnSpPr>
            <a:cxnSpLocks noChangeShapeType="1"/>
          </p:cNvCxnSpPr>
          <p:nvPr/>
        </p:nvCxnSpPr>
        <p:spPr bwMode="auto">
          <a:xfrm>
            <a:off x="4038600" y="53054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8" name="Straight Connector 10"/>
          <p:cNvCxnSpPr>
            <a:cxnSpLocks noChangeShapeType="1"/>
          </p:cNvCxnSpPr>
          <p:nvPr/>
        </p:nvCxnSpPr>
        <p:spPr bwMode="auto">
          <a:xfrm>
            <a:off x="5791200" y="58118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9" name="Straight Connector 11"/>
          <p:cNvCxnSpPr>
            <a:cxnSpLocks noChangeShapeType="1"/>
          </p:cNvCxnSpPr>
          <p:nvPr/>
        </p:nvCxnSpPr>
        <p:spPr bwMode="auto">
          <a:xfrm>
            <a:off x="7543800" y="54054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0" name="Straight Connector 12"/>
          <p:cNvCxnSpPr>
            <a:cxnSpLocks noChangeShapeType="1"/>
          </p:cNvCxnSpPr>
          <p:nvPr/>
        </p:nvCxnSpPr>
        <p:spPr bwMode="auto">
          <a:xfrm>
            <a:off x="7762875" y="4235450"/>
            <a:ext cx="314325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1" name="Straight Connector 14"/>
          <p:cNvCxnSpPr>
            <a:cxnSpLocks noChangeShapeType="1"/>
          </p:cNvCxnSpPr>
          <p:nvPr/>
        </p:nvCxnSpPr>
        <p:spPr bwMode="auto">
          <a:xfrm>
            <a:off x="7772400" y="4367213"/>
            <a:ext cx="314325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2" name="Straight Connector 15"/>
          <p:cNvCxnSpPr>
            <a:cxnSpLocks noChangeShapeType="1"/>
          </p:cNvCxnSpPr>
          <p:nvPr/>
        </p:nvCxnSpPr>
        <p:spPr bwMode="auto">
          <a:xfrm>
            <a:off x="533400" y="4519613"/>
            <a:ext cx="1295400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493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00" r="30925"/>
          <a:stretch>
            <a:fillRect/>
          </a:stretch>
        </p:blipFill>
        <p:spPr bwMode="auto">
          <a:xfrm>
            <a:off x="4788024" y="332656"/>
            <a:ext cx="41513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94" name="Straight Connector 33"/>
          <p:cNvCxnSpPr>
            <a:cxnSpLocks noChangeShapeType="1"/>
          </p:cNvCxnSpPr>
          <p:nvPr/>
        </p:nvCxnSpPr>
        <p:spPr bwMode="auto">
          <a:xfrm>
            <a:off x="523875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5" name="Straight Connector 34"/>
          <p:cNvCxnSpPr>
            <a:cxnSpLocks noChangeShapeType="1"/>
          </p:cNvCxnSpPr>
          <p:nvPr/>
        </p:nvCxnSpPr>
        <p:spPr bwMode="auto">
          <a:xfrm>
            <a:off x="2286000" y="564991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6" name="Straight Connector 35"/>
          <p:cNvCxnSpPr>
            <a:cxnSpLocks noChangeShapeType="1"/>
          </p:cNvCxnSpPr>
          <p:nvPr/>
        </p:nvCxnSpPr>
        <p:spPr bwMode="auto">
          <a:xfrm>
            <a:off x="4038600" y="5653088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7" name="Straight Connector 36"/>
          <p:cNvCxnSpPr>
            <a:cxnSpLocks noChangeShapeType="1"/>
          </p:cNvCxnSpPr>
          <p:nvPr/>
        </p:nvCxnSpPr>
        <p:spPr bwMode="auto">
          <a:xfrm>
            <a:off x="5791200" y="565626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8" name="Straight Connector 37"/>
          <p:cNvCxnSpPr>
            <a:cxnSpLocks noChangeShapeType="1"/>
          </p:cNvCxnSpPr>
          <p:nvPr/>
        </p:nvCxnSpPr>
        <p:spPr bwMode="auto">
          <a:xfrm>
            <a:off x="7543800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9" name="Straight Connector 38"/>
          <p:cNvCxnSpPr>
            <a:cxnSpLocks noChangeShapeType="1"/>
          </p:cNvCxnSpPr>
          <p:nvPr/>
        </p:nvCxnSpPr>
        <p:spPr bwMode="auto">
          <a:xfrm flipV="1">
            <a:off x="7762875" y="4572000"/>
            <a:ext cx="32385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00" name="TextBox 41"/>
          <p:cNvSpPr txBox="1">
            <a:spLocks noChangeArrowheads="1"/>
          </p:cNvSpPr>
          <p:nvPr/>
        </p:nvSpPr>
        <p:spPr bwMode="auto">
          <a:xfrm>
            <a:off x="8050213" y="4437063"/>
            <a:ext cx="66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sz="1100" b="0">
                <a:latin typeface="Arial" charset="0"/>
                <a:ea typeface="MS PGothic" pitchFamily="34" charset="-128"/>
              </a:rPr>
              <a:t>random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251520" y="3501008"/>
            <a:ext cx="1800200" cy="2880320"/>
          </a:xfrm>
          <a:prstGeom prst="rect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580112" y="404664"/>
            <a:ext cx="3240360" cy="2592288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60232" y="404664"/>
            <a:ext cx="72008" cy="2592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660232" y="404664"/>
            <a:ext cx="0" cy="2592288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5580112" y="2132856"/>
            <a:ext cx="3240360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5580112" y="2132856"/>
            <a:ext cx="3240360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524328" y="980728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a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68144" y="2276872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d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40152" y="105273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b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24328" y="2276872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c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5536" y="148478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Model very skilful at predicting stability (day or night!)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37988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605755"/>
            <a:ext cx="8671247" cy="735013"/>
          </a:xfrm>
        </p:spPr>
        <p:txBody>
          <a:bodyPr/>
          <a:lstStyle/>
          <a:p>
            <a:pPr algn="l">
              <a:defRPr/>
            </a:pPr>
            <a:r>
              <a:rPr lang="en-GB" sz="3600" dirty="0" smtClean="0">
                <a:solidFill>
                  <a:schemeClr val="accent2"/>
                </a:solidFill>
              </a:rPr>
              <a:t>Forecast skill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2800" dirty="0" smtClean="0">
                <a:solidFill>
                  <a:schemeClr val="accent1"/>
                </a:solidFill>
              </a:rPr>
              <a:t>Cumulus present?</a:t>
            </a:r>
            <a:endParaRPr lang="en-GB" sz="3600" dirty="0" smtClean="0">
              <a:solidFill>
                <a:schemeClr val="accent1"/>
              </a:solidFill>
            </a:endParaRP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1" r="6442"/>
          <a:stretch>
            <a:fillRect/>
          </a:stretch>
        </p:blipFill>
        <p:spPr bwMode="auto">
          <a:xfrm>
            <a:off x="0" y="3602038"/>
            <a:ext cx="914400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5" name="Straight Connector 6"/>
          <p:cNvCxnSpPr>
            <a:cxnSpLocks noChangeShapeType="1"/>
          </p:cNvCxnSpPr>
          <p:nvPr/>
        </p:nvCxnSpPr>
        <p:spPr bwMode="auto">
          <a:xfrm>
            <a:off x="533400" y="40100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6" name="Straight Connector 8"/>
          <p:cNvCxnSpPr>
            <a:cxnSpLocks noChangeShapeType="1"/>
          </p:cNvCxnSpPr>
          <p:nvPr/>
        </p:nvCxnSpPr>
        <p:spPr bwMode="auto">
          <a:xfrm>
            <a:off x="2286000" y="55832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7" name="Straight Connector 9"/>
          <p:cNvCxnSpPr>
            <a:cxnSpLocks noChangeShapeType="1"/>
          </p:cNvCxnSpPr>
          <p:nvPr/>
        </p:nvCxnSpPr>
        <p:spPr bwMode="auto">
          <a:xfrm>
            <a:off x="4038600" y="53054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8" name="Straight Connector 10"/>
          <p:cNvCxnSpPr>
            <a:cxnSpLocks noChangeShapeType="1"/>
          </p:cNvCxnSpPr>
          <p:nvPr/>
        </p:nvCxnSpPr>
        <p:spPr bwMode="auto">
          <a:xfrm>
            <a:off x="5791200" y="58118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9" name="Straight Connector 11"/>
          <p:cNvCxnSpPr>
            <a:cxnSpLocks noChangeShapeType="1"/>
          </p:cNvCxnSpPr>
          <p:nvPr/>
        </p:nvCxnSpPr>
        <p:spPr bwMode="auto">
          <a:xfrm>
            <a:off x="7543800" y="54054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0" name="Straight Connector 12"/>
          <p:cNvCxnSpPr>
            <a:cxnSpLocks noChangeShapeType="1"/>
          </p:cNvCxnSpPr>
          <p:nvPr/>
        </p:nvCxnSpPr>
        <p:spPr bwMode="auto">
          <a:xfrm>
            <a:off x="7762875" y="4235450"/>
            <a:ext cx="314325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1" name="Straight Connector 14"/>
          <p:cNvCxnSpPr>
            <a:cxnSpLocks noChangeShapeType="1"/>
          </p:cNvCxnSpPr>
          <p:nvPr/>
        </p:nvCxnSpPr>
        <p:spPr bwMode="auto">
          <a:xfrm>
            <a:off x="7772400" y="4367213"/>
            <a:ext cx="314325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2" name="Straight Connector 15"/>
          <p:cNvCxnSpPr>
            <a:cxnSpLocks noChangeShapeType="1"/>
          </p:cNvCxnSpPr>
          <p:nvPr/>
        </p:nvCxnSpPr>
        <p:spPr bwMode="auto">
          <a:xfrm>
            <a:off x="533400" y="4519613"/>
            <a:ext cx="1295400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493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00" r="30925"/>
          <a:stretch>
            <a:fillRect/>
          </a:stretch>
        </p:blipFill>
        <p:spPr bwMode="auto">
          <a:xfrm>
            <a:off x="4788024" y="332656"/>
            <a:ext cx="41513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94" name="Straight Connector 33"/>
          <p:cNvCxnSpPr>
            <a:cxnSpLocks noChangeShapeType="1"/>
          </p:cNvCxnSpPr>
          <p:nvPr/>
        </p:nvCxnSpPr>
        <p:spPr bwMode="auto">
          <a:xfrm>
            <a:off x="523875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5" name="Straight Connector 34"/>
          <p:cNvCxnSpPr>
            <a:cxnSpLocks noChangeShapeType="1"/>
          </p:cNvCxnSpPr>
          <p:nvPr/>
        </p:nvCxnSpPr>
        <p:spPr bwMode="auto">
          <a:xfrm>
            <a:off x="2286000" y="564991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6" name="Straight Connector 35"/>
          <p:cNvCxnSpPr>
            <a:cxnSpLocks noChangeShapeType="1"/>
          </p:cNvCxnSpPr>
          <p:nvPr/>
        </p:nvCxnSpPr>
        <p:spPr bwMode="auto">
          <a:xfrm>
            <a:off x="4038600" y="5653088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7" name="Straight Connector 36"/>
          <p:cNvCxnSpPr>
            <a:cxnSpLocks noChangeShapeType="1"/>
          </p:cNvCxnSpPr>
          <p:nvPr/>
        </p:nvCxnSpPr>
        <p:spPr bwMode="auto">
          <a:xfrm>
            <a:off x="5791200" y="565626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8" name="Straight Connector 37"/>
          <p:cNvCxnSpPr>
            <a:cxnSpLocks noChangeShapeType="1"/>
          </p:cNvCxnSpPr>
          <p:nvPr/>
        </p:nvCxnSpPr>
        <p:spPr bwMode="auto">
          <a:xfrm>
            <a:off x="7543800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9" name="Straight Connector 38"/>
          <p:cNvCxnSpPr>
            <a:cxnSpLocks noChangeShapeType="1"/>
          </p:cNvCxnSpPr>
          <p:nvPr/>
        </p:nvCxnSpPr>
        <p:spPr bwMode="auto">
          <a:xfrm flipV="1">
            <a:off x="7762875" y="4572000"/>
            <a:ext cx="32385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00" name="TextBox 41"/>
          <p:cNvSpPr txBox="1">
            <a:spLocks noChangeArrowheads="1"/>
          </p:cNvSpPr>
          <p:nvPr/>
        </p:nvSpPr>
        <p:spPr bwMode="auto">
          <a:xfrm>
            <a:off x="8050213" y="4437063"/>
            <a:ext cx="66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sz="1100" b="0">
                <a:latin typeface="Arial" charset="0"/>
                <a:ea typeface="MS PGothic" pitchFamily="34" charset="-128"/>
              </a:rPr>
              <a:t>random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979712" y="3501008"/>
            <a:ext cx="1800200" cy="2880320"/>
          </a:xfrm>
          <a:prstGeom prst="rect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660232" y="404664"/>
            <a:ext cx="2160240" cy="1728192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60232" y="404664"/>
            <a:ext cx="72008" cy="2592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cxnSp>
        <p:nvCxnSpPr>
          <p:cNvPr id="24" name="Straight Connector 23"/>
          <p:cNvCxnSpPr>
            <a:stCxn id="21" idx="0"/>
            <a:endCxn id="21" idx="2"/>
          </p:cNvCxnSpPr>
          <p:nvPr/>
        </p:nvCxnSpPr>
        <p:spPr bwMode="auto">
          <a:xfrm>
            <a:off x="7740352" y="404664"/>
            <a:ext cx="0" cy="1728192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5580112" y="2132856"/>
            <a:ext cx="3240360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660232" y="1268760"/>
            <a:ext cx="2160240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8100392" y="548680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a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48264" y="141277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d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0272" y="620688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b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00392" y="141277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c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5536" y="148478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Not as skilful as stability but better than </a:t>
            </a:r>
            <a:r>
              <a:rPr lang="en-GB" dirty="0" err="1" smtClean="0"/>
              <a:t>persistance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37988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605755"/>
            <a:ext cx="8671247" cy="735013"/>
          </a:xfrm>
        </p:spPr>
        <p:txBody>
          <a:bodyPr/>
          <a:lstStyle/>
          <a:p>
            <a:pPr algn="l">
              <a:defRPr/>
            </a:pPr>
            <a:r>
              <a:rPr lang="en-GB" sz="3600" dirty="0" smtClean="0">
                <a:solidFill>
                  <a:schemeClr val="accent2"/>
                </a:solidFill>
              </a:rPr>
              <a:t>Forecast skill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2800" dirty="0" smtClean="0">
                <a:solidFill>
                  <a:schemeClr val="accent1"/>
                </a:solidFill>
              </a:rPr>
              <a:t>Decoupled?</a:t>
            </a:r>
            <a:endParaRPr lang="en-GB" sz="3600" dirty="0" smtClean="0">
              <a:solidFill>
                <a:schemeClr val="accent1"/>
              </a:solidFill>
            </a:endParaRP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1" r="6442"/>
          <a:stretch>
            <a:fillRect/>
          </a:stretch>
        </p:blipFill>
        <p:spPr bwMode="auto">
          <a:xfrm>
            <a:off x="0" y="3602038"/>
            <a:ext cx="914400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5" name="Straight Connector 6"/>
          <p:cNvCxnSpPr>
            <a:cxnSpLocks noChangeShapeType="1"/>
          </p:cNvCxnSpPr>
          <p:nvPr/>
        </p:nvCxnSpPr>
        <p:spPr bwMode="auto">
          <a:xfrm>
            <a:off x="533400" y="40100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6" name="Straight Connector 8"/>
          <p:cNvCxnSpPr>
            <a:cxnSpLocks noChangeShapeType="1"/>
          </p:cNvCxnSpPr>
          <p:nvPr/>
        </p:nvCxnSpPr>
        <p:spPr bwMode="auto">
          <a:xfrm>
            <a:off x="2286000" y="55832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7" name="Straight Connector 9"/>
          <p:cNvCxnSpPr>
            <a:cxnSpLocks noChangeShapeType="1"/>
          </p:cNvCxnSpPr>
          <p:nvPr/>
        </p:nvCxnSpPr>
        <p:spPr bwMode="auto">
          <a:xfrm>
            <a:off x="4038600" y="53054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8" name="Straight Connector 10"/>
          <p:cNvCxnSpPr>
            <a:cxnSpLocks noChangeShapeType="1"/>
          </p:cNvCxnSpPr>
          <p:nvPr/>
        </p:nvCxnSpPr>
        <p:spPr bwMode="auto">
          <a:xfrm>
            <a:off x="5791200" y="58118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9" name="Straight Connector 11"/>
          <p:cNvCxnSpPr>
            <a:cxnSpLocks noChangeShapeType="1"/>
          </p:cNvCxnSpPr>
          <p:nvPr/>
        </p:nvCxnSpPr>
        <p:spPr bwMode="auto">
          <a:xfrm>
            <a:off x="7543800" y="54054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0" name="Straight Connector 12"/>
          <p:cNvCxnSpPr>
            <a:cxnSpLocks noChangeShapeType="1"/>
          </p:cNvCxnSpPr>
          <p:nvPr/>
        </p:nvCxnSpPr>
        <p:spPr bwMode="auto">
          <a:xfrm>
            <a:off x="7762875" y="4235450"/>
            <a:ext cx="314325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1" name="Straight Connector 14"/>
          <p:cNvCxnSpPr>
            <a:cxnSpLocks noChangeShapeType="1"/>
          </p:cNvCxnSpPr>
          <p:nvPr/>
        </p:nvCxnSpPr>
        <p:spPr bwMode="auto">
          <a:xfrm>
            <a:off x="7772400" y="4367213"/>
            <a:ext cx="314325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2" name="Straight Connector 15"/>
          <p:cNvCxnSpPr>
            <a:cxnSpLocks noChangeShapeType="1"/>
          </p:cNvCxnSpPr>
          <p:nvPr/>
        </p:nvCxnSpPr>
        <p:spPr bwMode="auto">
          <a:xfrm>
            <a:off x="533400" y="4519613"/>
            <a:ext cx="1295400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493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00" r="30925"/>
          <a:stretch>
            <a:fillRect/>
          </a:stretch>
        </p:blipFill>
        <p:spPr bwMode="auto">
          <a:xfrm>
            <a:off x="4788024" y="332656"/>
            <a:ext cx="41513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94" name="Straight Connector 33"/>
          <p:cNvCxnSpPr>
            <a:cxnSpLocks noChangeShapeType="1"/>
          </p:cNvCxnSpPr>
          <p:nvPr/>
        </p:nvCxnSpPr>
        <p:spPr bwMode="auto">
          <a:xfrm>
            <a:off x="523875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5" name="Straight Connector 34"/>
          <p:cNvCxnSpPr>
            <a:cxnSpLocks noChangeShapeType="1"/>
          </p:cNvCxnSpPr>
          <p:nvPr/>
        </p:nvCxnSpPr>
        <p:spPr bwMode="auto">
          <a:xfrm>
            <a:off x="2286000" y="564991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6" name="Straight Connector 35"/>
          <p:cNvCxnSpPr>
            <a:cxnSpLocks noChangeShapeType="1"/>
          </p:cNvCxnSpPr>
          <p:nvPr/>
        </p:nvCxnSpPr>
        <p:spPr bwMode="auto">
          <a:xfrm>
            <a:off x="4038600" y="5653088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7" name="Straight Connector 36"/>
          <p:cNvCxnSpPr>
            <a:cxnSpLocks noChangeShapeType="1"/>
          </p:cNvCxnSpPr>
          <p:nvPr/>
        </p:nvCxnSpPr>
        <p:spPr bwMode="auto">
          <a:xfrm>
            <a:off x="5791200" y="565626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8" name="Straight Connector 37"/>
          <p:cNvCxnSpPr>
            <a:cxnSpLocks noChangeShapeType="1"/>
          </p:cNvCxnSpPr>
          <p:nvPr/>
        </p:nvCxnSpPr>
        <p:spPr bwMode="auto">
          <a:xfrm>
            <a:off x="7543800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9" name="Straight Connector 38"/>
          <p:cNvCxnSpPr>
            <a:cxnSpLocks noChangeShapeType="1"/>
          </p:cNvCxnSpPr>
          <p:nvPr/>
        </p:nvCxnSpPr>
        <p:spPr bwMode="auto">
          <a:xfrm flipV="1">
            <a:off x="7762875" y="4572000"/>
            <a:ext cx="32385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00" name="TextBox 41"/>
          <p:cNvSpPr txBox="1">
            <a:spLocks noChangeArrowheads="1"/>
          </p:cNvSpPr>
          <p:nvPr/>
        </p:nvSpPr>
        <p:spPr bwMode="auto">
          <a:xfrm>
            <a:off x="8050213" y="4437063"/>
            <a:ext cx="66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sz="1100" b="0">
                <a:latin typeface="Arial" charset="0"/>
                <a:ea typeface="MS PGothic" pitchFamily="34" charset="-128"/>
              </a:rPr>
              <a:t>random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707904" y="3501008"/>
            <a:ext cx="1800200" cy="2880320"/>
          </a:xfrm>
          <a:prstGeom prst="rect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660232" y="1268760"/>
            <a:ext cx="1080120" cy="864096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60232" y="404664"/>
            <a:ext cx="72008" cy="2592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cxnSp>
        <p:nvCxnSpPr>
          <p:cNvPr id="24" name="Straight Connector 23"/>
          <p:cNvCxnSpPr>
            <a:stCxn id="21" idx="0"/>
            <a:endCxn id="21" idx="2"/>
          </p:cNvCxnSpPr>
          <p:nvPr/>
        </p:nvCxnSpPr>
        <p:spPr bwMode="auto">
          <a:xfrm>
            <a:off x="7200292" y="1268760"/>
            <a:ext cx="0" cy="864096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5580112" y="2132856"/>
            <a:ext cx="3240360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2" idx="1"/>
            <a:endCxn id="21" idx="3"/>
          </p:cNvCxnSpPr>
          <p:nvPr/>
        </p:nvCxnSpPr>
        <p:spPr bwMode="auto">
          <a:xfrm>
            <a:off x="6660232" y="1700808"/>
            <a:ext cx="1080120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236296" y="1196752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a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32240" y="160963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d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32240" y="124959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b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08304" y="1628800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c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5536" y="1484784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Not significantly better than persistence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37988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181819"/>
            <a:ext cx="8671247" cy="735013"/>
          </a:xfrm>
        </p:spPr>
        <p:txBody>
          <a:bodyPr/>
          <a:lstStyle/>
          <a:p>
            <a:pPr algn="l">
              <a:defRPr/>
            </a:pPr>
            <a:r>
              <a:rPr lang="en-GB" sz="3600" dirty="0" smtClean="0">
                <a:solidFill>
                  <a:schemeClr val="accent2"/>
                </a:solidFill>
              </a:rPr>
              <a:t>Forecast skill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2800" dirty="0" smtClean="0">
                <a:solidFill>
                  <a:schemeClr val="accent1"/>
                </a:solidFill>
              </a:rPr>
              <a:t>More than 1 cloud</a:t>
            </a:r>
            <a:br>
              <a:rPr lang="en-GB" sz="2800" dirty="0" smtClean="0">
                <a:solidFill>
                  <a:schemeClr val="accent1"/>
                </a:solidFill>
              </a:rPr>
            </a:br>
            <a:r>
              <a:rPr lang="en-GB" sz="2800" dirty="0" smtClean="0">
                <a:solidFill>
                  <a:schemeClr val="accent1"/>
                </a:solidFill>
              </a:rPr>
              <a:t>layer?</a:t>
            </a:r>
            <a:endParaRPr lang="en-GB" sz="3600" dirty="0" smtClean="0">
              <a:solidFill>
                <a:schemeClr val="accent1"/>
              </a:solidFill>
            </a:endParaRP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1" r="6442"/>
          <a:stretch>
            <a:fillRect/>
          </a:stretch>
        </p:blipFill>
        <p:spPr bwMode="auto">
          <a:xfrm>
            <a:off x="0" y="3602038"/>
            <a:ext cx="914400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5" name="Straight Connector 6"/>
          <p:cNvCxnSpPr>
            <a:cxnSpLocks noChangeShapeType="1"/>
          </p:cNvCxnSpPr>
          <p:nvPr/>
        </p:nvCxnSpPr>
        <p:spPr bwMode="auto">
          <a:xfrm>
            <a:off x="533400" y="40100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6" name="Straight Connector 8"/>
          <p:cNvCxnSpPr>
            <a:cxnSpLocks noChangeShapeType="1"/>
          </p:cNvCxnSpPr>
          <p:nvPr/>
        </p:nvCxnSpPr>
        <p:spPr bwMode="auto">
          <a:xfrm>
            <a:off x="2286000" y="55832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7" name="Straight Connector 9"/>
          <p:cNvCxnSpPr>
            <a:cxnSpLocks noChangeShapeType="1"/>
          </p:cNvCxnSpPr>
          <p:nvPr/>
        </p:nvCxnSpPr>
        <p:spPr bwMode="auto">
          <a:xfrm>
            <a:off x="4038600" y="53054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8" name="Straight Connector 10"/>
          <p:cNvCxnSpPr>
            <a:cxnSpLocks noChangeShapeType="1"/>
          </p:cNvCxnSpPr>
          <p:nvPr/>
        </p:nvCxnSpPr>
        <p:spPr bwMode="auto">
          <a:xfrm>
            <a:off x="5791200" y="58118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9" name="Straight Connector 11"/>
          <p:cNvCxnSpPr>
            <a:cxnSpLocks noChangeShapeType="1"/>
          </p:cNvCxnSpPr>
          <p:nvPr/>
        </p:nvCxnSpPr>
        <p:spPr bwMode="auto">
          <a:xfrm>
            <a:off x="7543800" y="54054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0" name="Straight Connector 12"/>
          <p:cNvCxnSpPr>
            <a:cxnSpLocks noChangeShapeType="1"/>
          </p:cNvCxnSpPr>
          <p:nvPr/>
        </p:nvCxnSpPr>
        <p:spPr bwMode="auto">
          <a:xfrm>
            <a:off x="7762875" y="4235450"/>
            <a:ext cx="314325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1" name="Straight Connector 14"/>
          <p:cNvCxnSpPr>
            <a:cxnSpLocks noChangeShapeType="1"/>
          </p:cNvCxnSpPr>
          <p:nvPr/>
        </p:nvCxnSpPr>
        <p:spPr bwMode="auto">
          <a:xfrm>
            <a:off x="7772400" y="4367213"/>
            <a:ext cx="314325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2" name="Straight Connector 15"/>
          <p:cNvCxnSpPr>
            <a:cxnSpLocks noChangeShapeType="1"/>
          </p:cNvCxnSpPr>
          <p:nvPr/>
        </p:nvCxnSpPr>
        <p:spPr bwMode="auto">
          <a:xfrm>
            <a:off x="533400" y="4519613"/>
            <a:ext cx="1295400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493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00" r="30925"/>
          <a:stretch>
            <a:fillRect/>
          </a:stretch>
        </p:blipFill>
        <p:spPr bwMode="auto">
          <a:xfrm>
            <a:off x="4788024" y="332656"/>
            <a:ext cx="41513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94" name="Straight Connector 33"/>
          <p:cNvCxnSpPr>
            <a:cxnSpLocks noChangeShapeType="1"/>
          </p:cNvCxnSpPr>
          <p:nvPr/>
        </p:nvCxnSpPr>
        <p:spPr bwMode="auto">
          <a:xfrm>
            <a:off x="523875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5" name="Straight Connector 34"/>
          <p:cNvCxnSpPr>
            <a:cxnSpLocks noChangeShapeType="1"/>
          </p:cNvCxnSpPr>
          <p:nvPr/>
        </p:nvCxnSpPr>
        <p:spPr bwMode="auto">
          <a:xfrm>
            <a:off x="2286000" y="564991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6" name="Straight Connector 35"/>
          <p:cNvCxnSpPr>
            <a:cxnSpLocks noChangeShapeType="1"/>
          </p:cNvCxnSpPr>
          <p:nvPr/>
        </p:nvCxnSpPr>
        <p:spPr bwMode="auto">
          <a:xfrm>
            <a:off x="4038600" y="5653088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7" name="Straight Connector 36"/>
          <p:cNvCxnSpPr>
            <a:cxnSpLocks noChangeShapeType="1"/>
          </p:cNvCxnSpPr>
          <p:nvPr/>
        </p:nvCxnSpPr>
        <p:spPr bwMode="auto">
          <a:xfrm>
            <a:off x="5791200" y="565626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8" name="Straight Connector 37"/>
          <p:cNvCxnSpPr>
            <a:cxnSpLocks noChangeShapeType="1"/>
          </p:cNvCxnSpPr>
          <p:nvPr/>
        </p:nvCxnSpPr>
        <p:spPr bwMode="auto">
          <a:xfrm>
            <a:off x="7543800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9" name="Straight Connector 38"/>
          <p:cNvCxnSpPr>
            <a:cxnSpLocks noChangeShapeType="1"/>
          </p:cNvCxnSpPr>
          <p:nvPr/>
        </p:nvCxnSpPr>
        <p:spPr bwMode="auto">
          <a:xfrm flipV="1">
            <a:off x="7762875" y="4572000"/>
            <a:ext cx="32385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00" name="TextBox 41"/>
          <p:cNvSpPr txBox="1">
            <a:spLocks noChangeArrowheads="1"/>
          </p:cNvSpPr>
          <p:nvPr/>
        </p:nvSpPr>
        <p:spPr bwMode="auto">
          <a:xfrm>
            <a:off x="8050213" y="4437063"/>
            <a:ext cx="66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sz="1100" b="0">
                <a:latin typeface="Arial" charset="0"/>
                <a:ea typeface="MS PGothic" pitchFamily="34" charset="-128"/>
              </a:rPr>
              <a:t>random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5508104" y="3501008"/>
            <a:ext cx="1800200" cy="2880320"/>
          </a:xfrm>
          <a:prstGeom prst="rect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740352" y="404664"/>
            <a:ext cx="1080120" cy="864096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60232" y="404664"/>
            <a:ext cx="72008" cy="2592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cxnSp>
        <p:nvCxnSpPr>
          <p:cNvPr id="24" name="Straight Connector 23"/>
          <p:cNvCxnSpPr>
            <a:stCxn id="21" idx="0"/>
            <a:endCxn id="21" idx="2"/>
          </p:cNvCxnSpPr>
          <p:nvPr/>
        </p:nvCxnSpPr>
        <p:spPr bwMode="auto">
          <a:xfrm>
            <a:off x="8280412" y="404664"/>
            <a:ext cx="0" cy="864096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5580112" y="2132856"/>
            <a:ext cx="3240360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1" idx="1"/>
          </p:cNvCxnSpPr>
          <p:nvPr/>
        </p:nvCxnSpPr>
        <p:spPr bwMode="auto">
          <a:xfrm>
            <a:off x="7740352" y="836712"/>
            <a:ext cx="1080120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8388424" y="33265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a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12360" y="764704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d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12360" y="385500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b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88424" y="764704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c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5536" y="1868631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Not significantly more skilful than a random forecast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37988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181819"/>
            <a:ext cx="8671247" cy="735013"/>
          </a:xfrm>
        </p:spPr>
        <p:txBody>
          <a:bodyPr/>
          <a:lstStyle/>
          <a:p>
            <a:pPr algn="l">
              <a:defRPr/>
            </a:pPr>
            <a:r>
              <a:rPr lang="en-GB" sz="3600" dirty="0" smtClean="0">
                <a:solidFill>
                  <a:schemeClr val="accent2"/>
                </a:solidFill>
              </a:rPr>
              <a:t>Forecast skill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800" dirty="0" smtClean="0"/>
              <a:t>decoupled </a:t>
            </a:r>
            <a:r>
              <a:rPr lang="en-GB" sz="2800" dirty="0" err="1" smtClean="0"/>
              <a:t>stratocu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over a stable surface</a:t>
            </a:r>
            <a:r>
              <a:rPr lang="en-GB" sz="2800" dirty="0" smtClean="0">
                <a:solidFill>
                  <a:schemeClr val="accent1"/>
                </a:solidFill>
              </a:rPr>
              <a:t>?</a:t>
            </a:r>
            <a:endParaRPr lang="en-GB" sz="3600" dirty="0" smtClean="0">
              <a:solidFill>
                <a:schemeClr val="accent1"/>
              </a:solidFill>
            </a:endParaRP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1" r="6442"/>
          <a:stretch>
            <a:fillRect/>
          </a:stretch>
        </p:blipFill>
        <p:spPr bwMode="auto">
          <a:xfrm>
            <a:off x="0" y="3602038"/>
            <a:ext cx="914400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5" name="Straight Connector 6"/>
          <p:cNvCxnSpPr>
            <a:cxnSpLocks noChangeShapeType="1"/>
          </p:cNvCxnSpPr>
          <p:nvPr/>
        </p:nvCxnSpPr>
        <p:spPr bwMode="auto">
          <a:xfrm>
            <a:off x="533400" y="40100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6" name="Straight Connector 8"/>
          <p:cNvCxnSpPr>
            <a:cxnSpLocks noChangeShapeType="1"/>
          </p:cNvCxnSpPr>
          <p:nvPr/>
        </p:nvCxnSpPr>
        <p:spPr bwMode="auto">
          <a:xfrm>
            <a:off x="2286000" y="55832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7" name="Straight Connector 9"/>
          <p:cNvCxnSpPr>
            <a:cxnSpLocks noChangeShapeType="1"/>
          </p:cNvCxnSpPr>
          <p:nvPr/>
        </p:nvCxnSpPr>
        <p:spPr bwMode="auto">
          <a:xfrm>
            <a:off x="4038600" y="5305425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8" name="Straight Connector 10"/>
          <p:cNvCxnSpPr>
            <a:cxnSpLocks noChangeShapeType="1"/>
          </p:cNvCxnSpPr>
          <p:nvPr/>
        </p:nvCxnSpPr>
        <p:spPr bwMode="auto">
          <a:xfrm>
            <a:off x="5791200" y="58118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89" name="Straight Connector 11"/>
          <p:cNvCxnSpPr>
            <a:cxnSpLocks noChangeShapeType="1"/>
          </p:cNvCxnSpPr>
          <p:nvPr/>
        </p:nvCxnSpPr>
        <p:spPr bwMode="auto">
          <a:xfrm>
            <a:off x="7543800" y="5405438"/>
            <a:ext cx="1295400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0" name="Straight Connector 12"/>
          <p:cNvCxnSpPr>
            <a:cxnSpLocks noChangeShapeType="1"/>
          </p:cNvCxnSpPr>
          <p:nvPr/>
        </p:nvCxnSpPr>
        <p:spPr bwMode="auto">
          <a:xfrm>
            <a:off x="7762875" y="4235450"/>
            <a:ext cx="314325" cy="0"/>
          </a:xfrm>
          <a:prstGeom prst="line">
            <a:avLst/>
          </a:prstGeom>
          <a:noFill/>
          <a:ln w="190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1" name="Straight Connector 14"/>
          <p:cNvCxnSpPr>
            <a:cxnSpLocks noChangeShapeType="1"/>
          </p:cNvCxnSpPr>
          <p:nvPr/>
        </p:nvCxnSpPr>
        <p:spPr bwMode="auto">
          <a:xfrm>
            <a:off x="7772400" y="4367213"/>
            <a:ext cx="314325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2" name="Straight Connector 15"/>
          <p:cNvCxnSpPr>
            <a:cxnSpLocks noChangeShapeType="1"/>
          </p:cNvCxnSpPr>
          <p:nvPr/>
        </p:nvCxnSpPr>
        <p:spPr bwMode="auto">
          <a:xfrm>
            <a:off x="533400" y="4519613"/>
            <a:ext cx="1295400" cy="0"/>
          </a:xfrm>
          <a:prstGeom prst="line">
            <a:avLst/>
          </a:prstGeom>
          <a:noFill/>
          <a:ln w="19050" algn="ctr">
            <a:solidFill>
              <a:srgbClr val="E9F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493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00" r="30925"/>
          <a:stretch>
            <a:fillRect/>
          </a:stretch>
        </p:blipFill>
        <p:spPr bwMode="auto">
          <a:xfrm>
            <a:off x="4788024" y="332656"/>
            <a:ext cx="41513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94" name="Straight Connector 33"/>
          <p:cNvCxnSpPr>
            <a:cxnSpLocks noChangeShapeType="1"/>
          </p:cNvCxnSpPr>
          <p:nvPr/>
        </p:nvCxnSpPr>
        <p:spPr bwMode="auto">
          <a:xfrm>
            <a:off x="523875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5" name="Straight Connector 34"/>
          <p:cNvCxnSpPr>
            <a:cxnSpLocks noChangeShapeType="1"/>
          </p:cNvCxnSpPr>
          <p:nvPr/>
        </p:nvCxnSpPr>
        <p:spPr bwMode="auto">
          <a:xfrm>
            <a:off x="2286000" y="564991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6" name="Straight Connector 35"/>
          <p:cNvCxnSpPr>
            <a:cxnSpLocks noChangeShapeType="1"/>
          </p:cNvCxnSpPr>
          <p:nvPr/>
        </p:nvCxnSpPr>
        <p:spPr bwMode="auto">
          <a:xfrm>
            <a:off x="4038600" y="5653088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7" name="Straight Connector 36"/>
          <p:cNvCxnSpPr>
            <a:cxnSpLocks noChangeShapeType="1"/>
          </p:cNvCxnSpPr>
          <p:nvPr/>
        </p:nvCxnSpPr>
        <p:spPr bwMode="auto">
          <a:xfrm>
            <a:off x="5791200" y="5656263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8" name="Straight Connector 37"/>
          <p:cNvCxnSpPr>
            <a:cxnSpLocks noChangeShapeType="1"/>
          </p:cNvCxnSpPr>
          <p:nvPr/>
        </p:nvCxnSpPr>
        <p:spPr bwMode="auto">
          <a:xfrm>
            <a:off x="7543800" y="5648325"/>
            <a:ext cx="129540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99" name="Straight Connector 38"/>
          <p:cNvCxnSpPr>
            <a:cxnSpLocks noChangeShapeType="1"/>
          </p:cNvCxnSpPr>
          <p:nvPr/>
        </p:nvCxnSpPr>
        <p:spPr bwMode="auto">
          <a:xfrm flipV="1">
            <a:off x="7762875" y="4572000"/>
            <a:ext cx="323850" cy="0"/>
          </a:xfrm>
          <a:prstGeom prst="line">
            <a:avLst/>
          </a:prstGeom>
          <a:noFill/>
          <a:ln w="19050" algn="ctr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500" name="TextBox 41"/>
          <p:cNvSpPr txBox="1">
            <a:spLocks noChangeArrowheads="1"/>
          </p:cNvSpPr>
          <p:nvPr/>
        </p:nvSpPr>
        <p:spPr bwMode="auto">
          <a:xfrm>
            <a:off x="8050213" y="4437063"/>
            <a:ext cx="66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sz="1100" b="0">
                <a:latin typeface="Arial" charset="0"/>
                <a:ea typeface="MS PGothic" pitchFamily="34" charset="-128"/>
              </a:rPr>
              <a:t>random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7236296" y="3501008"/>
            <a:ext cx="1800200" cy="2880320"/>
          </a:xfrm>
          <a:prstGeom prst="rect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580112" y="2132856"/>
            <a:ext cx="1080120" cy="864096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660232" y="404664"/>
            <a:ext cx="72008" cy="2592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cxnSp>
        <p:nvCxnSpPr>
          <p:cNvPr id="24" name="Straight Connector 23"/>
          <p:cNvCxnSpPr>
            <a:stCxn id="21" idx="0"/>
            <a:endCxn id="21" idx="2"/>
          </p:cNvCxnSpPr>
          <p:nvPr/>
        </p:nvCxnSpPr>
        <p:spPr bwMode="auto">
          <a:xfrm>
            <a:off x="6120172" y="2132856"/>
            <a:ext cx="0" cy="864096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5580112" y="2132856"/>
            <a:ext cx="3240360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1" idx="1"/>
          </p:cNvCxnSpPr>
          <p:nvPr/>
        </p:nvCxnSpPr>
        <p:spPr bwMode="auto">
          <a:xfrm>
            <a:off x="5580112" y="2564904"/>
            <a:ext cx="1080120" cy="0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228184" y="2060848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a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52120" y="249289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d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52120" y="2060848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b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28184" y="2473732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1"/>
                </a:solidFill>
              </a:rPr>
              <a:t>c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536" y="2021939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slightly more skilful than a persistence forecast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37988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Boundary layer processes are turbulent and are </a:t>
            </a:r>
            <a:r>
              <a:rPr lang="en-US" dirty="0" err="1" smtClean="0"/>
              <a:t>parameterised</a:t>
            </a:r>
            <a:r>
              <a:rPr lang="en-US" dirty="0" smtClean="0"/>
              <a:t> in weather forecast models. </a:t>
            </a:r>
          </a:p>
          <a:p>
            <a:r>
              <a:rPr lang="en-US" dirty="0" smtClean="0"/>
              <a:t>A new method using Doppler </a:t>
            </a:r>
            <a:r>
              <a:rPr lang="en-US" dirty="0" err="1" smtClean="0"/>
              <a:t>lidar</a:t>
            </a:r>
            <a:r>
              <a:rPr lang="en-US" dirty="0" smtClean="0"/>
              <a:t> and sonic anemometer data </a:t>
            </a:r>
            <a:r>
              <a:rPr lang="en-US" dirty="0"/>
              <a:t> </a:t>
            </a:r>
            <a:r>
              <a:rPr lang="en-US" dirty="0" smtClean="0"/>
              <a:t>diagnose observational boundary-layer type has been presented.</a:t>
            </a:r>
          </a:p>
          <a:p>
            <a:r>
              <a:rPr lang="en-GB" dirty="0" smtClean="0"/>
              <a:t>Clear seasonal and diurnal cycle is present in the Met Office 4km model and observations with similar distributions.  </a:t>
            </a:r>
          </a:p>
          <a:p>
            <a:r>
              <a:rPr lang="en-US" dirty="0" smtClean="0"/>
              <a:t>The model has the greatest skill at forecasting the correct stability, the other decisions are much less skilful.</a:t>
            </a:r>
          </a:p>
          <a:p>
            <a:pPr>
              <a:buNone/>
            </a:pPr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600200"/>
            <a:ext cx="7931150" cy="4565104"/>
          </a:xfrm>
        </p:spPr>
        <p:txBody>
          <a:bodyPr/>
          <a:lstStyle/>
          <a:p>
            <a:pPr marL="285750" indent="-285750">
              <a:buSzPct val="120000"/>
              <a:buFont typeface="Arial" pitchFamily="34" charset="0"/>
              <a:buChar char="•"/>
            </a:pPr>
            <a:r>
              <a:rPr lang="en-GB" dirty="0" smtClean="0"/>
              <a:t>Extend to other models without explicit types (e.g. ECMWF)</a:t>
            </a:r>
          </a:p>
          <a:p>
            <a:pPr marL="285750" indent="-285750">
              <a:buSzPct val="120000"/>
              <a:buFont typeface="Arial" pitchFamily="34" charset="0"/>
              <a:buChar char="•"/>
            </a:pPr>
            <a:r>
              <a:rPr lang="en-GB" dirty="0" smtClean="0"/>
              <a:t>Do same analysis over another site, possibly London</a:t>
            </a:r>
          </a:p>
          <a:p>
            <a:pPr marL="285750" indent="-285750">
              <a:buSzPct val="120000"/>
              <a:buFont typeface="Arial" pitchFamily="34" charset="0"/>
              <a:buChar char="•"/>
            </a:pPr>
            <a:r>
              <a:rPr lang="en-GB" dirty="0" smtClean="0"/>
              <a:t>Does misdiagnosis of the boundary-layer type affect the vertical distribution of pollutants and if so how long does this difference in pollutant distribution last?</a:t>
            </a:r>
          </a:p>
          <a:p>
            <a:pPr marL="285750" indent="-285750">
              <a:buSzPct val="120000"/>
              <a:buFont typeface="Arial" pitchFamily="34" charset="0"/>
              <a:buChar char="•"/>
            </a:pPr>
            <a:r>
              <a:rPr lang="en-GB" dirty="0" smtClean="0"/>
              <a:t>Can the Met Office model be tuned to give the same boundary layer type distribution as the observations?</a:t>
            </a:r>
          </a:p>
          <a:p>
            <a:pPr marL="0" indent="0">
              <a:buSzPct val="120000"/>
              <a:buNone/>
            </a:pPr>
            <a:endParaRPr lang="en-GB" dirty="0" smtClean="0"/>
          </a:p>
          <a:p>
            <a:pPr marL="285750" indent="-285750">
              <a:buSzPct val="120000"/>
              <a:buFont typeface="Arial" pitchFamily="34" charset="0"/>
              <a:buChar char="•"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the boundary layer </a:t>
            </a:r>
            <a:r>
              <a:rPr lang="en-US" dirty="0" err="1" smtClean="0"/>
              <a:t>modelled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600200"/>
            <a:ext cx="8388350" cy="4343400"/>
          </a:xfrm>
        </p:spPr>
        <p:txBody>
          <a:bodyPr/>
          <a:lstStyle/>
          <a:p>
            <a:r>
              <a:rPr lang="en-US" dirty="0" smtClean="0"/>
              <a:t>Boundary layer processes are </a:t>
            </a:r>
            <a:r>
              <a:rPr lang="en-US" dirty="0" smtClean="0"/>
              <a:t>turbulent</a:t>
            </a:r>
            <a:endParaRPr lang="en-US" dirty="0" smtClean="0"/>
          </a:p>
          <a:p>
            <a:r>
              <a:rPr lang="en-US" dirty="0" smtClean="0"/>
              <a:t>They are difficult and expensive to model explicitly so are  </a:t>
            </a:r>
            <a:r>
              <a:rPr lang="en-US" dirty="0" err="1" smtClean="0"/>
              <a:t>parameterised</a:t>
            </a:r>
            <a:endParaRPr lang="en-US" dirty="0" smtClean="0"/>
          </a:p>
          <a:p>
            <a:r>
              <a:rPr lang="en-US" dirty="0" smtClean="0"/>
              <a:t>In the Met Office Unified Model the “Lock” Boundary Layer Scheme is used</a:t>
            </a:r>
          </a:p>
          <a:p>
            <a:r>
              <a:rPr lang="en-US" dirty="0" smtClean="0"/>
              <a:t>7 different types diagnosed using stability and cloud </a:t>
            </a:r>
            <a:r>
              <a:rPr lang="en-US" dirty="0" smtClean="0"/>
              <a:t>type </a:t>
            </a:r>
          </a:p>
          <a:p>
            <a:r>
              <a:rPr lang="en-US" dirty="0" smtClean="0"/>
              <a:t>Diagnosed type affects forecasts of</a:t>
            </a:r>
          </a:p>
          <a:p>
            <a:pPr lvl="1"/>
            <a:r>
              <a:rPr lang="en-US" dirty="0" smtClean="0"/>
              <a:t>Surface temperature</a:t>
            </a:r>
          </a:p>
          <a:p>
            <a:pPr lvl="1"/>
            <a:r>
              <a:rPr lang="en-US" dirty="0" smtClean="0"/>
              <a:t>Cloud cover</a:t>
            </a:r>
          </a:p>
          <a:p>
            <a:pPr lvl="1"/>
            <a:r>
              <a:rPr lang="en-US" dirty="0" smtClean="0"/>
              <a:t>Choice of mixing </a:t>
            </a:r>
            <a:r>
              <a:rPr lang="en-US" dirty="0" smtClean="0"/>
              <a:t>scheme/s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Not tested over land before 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the boundary layer </a:t>
            </a:r>
            <a:r>
              <a:rPr lang="en-US" dirty="0" err="1" smtClean="0"/>
              <a:t>modelled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13916" t="14648" r="17236" b="18945"/>
          <a:stretch>
            <a:fillRect/>
          </a:stretch>
        </p:blipFill>
        <p:spPr bwMode="auto">
          <a:xfrm>
            <a:off x="1115616" y="1484784"/>
            <a:ext cx="67687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1520" y="6309320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Lock et al. (2000)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3888" y="627970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+ Type 7: unstable shear dominated 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744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13916" t="14648" r="17236" b="18945"/>
          <a:stretch>
            <a:fillRect/>
          </a:stretch>
        </p:blipFill>
        <p:spPr bwMode="auto">
          <a:xfrm>
            <a:off x="1115616" y="1484784"/>
            <a:ext cx="67687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1520" y="6309320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Lock et al. (2000)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115616" y="1484784"/>
            <a:ext cx="3384376" cy="3024336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627970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+ Type 7: unstable shear dominated 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343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type - stratocumulus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13916" t="14648" r="17236" b="18945"/>
          <a:stretch>
            <a:fillRect/>
          </a:stretch>
        </p:blipFill>
        <p:spPr bwMode="auto">
          <a:xfrm>
            <a:off x="1115616" y="1484784"/>
            <a:ext cx="67687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1520" y="6309320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Lock et al. (2000)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115616" y="2924944"/>
            <a:ext cx="3384376" cy="3384376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499992" y="1488728"/>
            <a:ext cx="3384376" cy="3236416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3888" y="627970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+ Type 7: unstable shear dominated 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343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type - cumulus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13916" t="14648" r="17236" b="18945"/>
          <a:stretch>
            <a:fillRect/>
          </a:stretch>
        </p:blipFill>
        <p:spPr bwMode="auto">
          <a:xfrm>
            <a:off x="1115616" y="1484784"/>
            <a:ext cx="67687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1520" y="6309320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Lock et al. (2000)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499992" y="3140968"/>
            <a:ext cx="3384376" cy="3168352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627970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+ Type 7: unstable shear dominated 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343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Decoupled layer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13916" t="14648" r="17236" b="18945"/>
          <a:stretch>
            <a:fillRect/>
          </a:stretch>
        </p:blipFill>
        <p:spPr bwMode="auto">
          <a:xfrm>
            <a:off x="1115616" y="1484784"/>
            <a:ext cx="67687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1520" y="6309320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</a:rPr>
              <a:t>Lock et al. (2000)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115616" y="2924944"/>
            <a:ext cx="3384376" cy="1584176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499992" y="1476028"/>
            <a:ext cx="3384376" cy="3177108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Rdg Vest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627970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+ Type 7: unstable shear dominated 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343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dg_PP_with_R_WHITE_slides">
  <a:themeElements>
    <a:clrScheme name="Bright colours jl 1">
      <a:dk1>
        <a:srgbClr val="000000"/>
      </a:dk1>
      <a:lt1>
        <a:srgbClr val="F8F8F8"/>
      </a:lt1>
      <a:dk2>
        <a:srgbClr val="BF0071"/>
      </a:dk2>
      <a:lt2>
        <a:srgbClr val="BF0071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Bright colours jl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Bright colours jl 1">
        <a:dk1>
          <a:srgbClr val="000000"/>
        </a:dk1>
        <a:lt1>
          <a:srgbClr val="F8F8F8"/>
        </a:lt1>
        <a:dk2>
          <a:srgbClr val="BF0071"/>
        </a:dk2>
        <a:lt2>
          <a:srgbClr val="BF0071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000000"/>
        </a:dk1>
        <a:lt1>
          <a:srgbClr val="F8F8F8"/>
        </a:lt1>
        <a:dk2>
          <a:srgbClr val="0F5C9D"/>
        </a:dk2>
        <a:lt2>
          <a:srgbClr val="0F5C9D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000000"/>
        </a:dk1>
        <a:lt1>
          <a:srgbClr val="F8F8F8"/>
        </a:lt1>
        <a:dk2>
          <a:srgbClr val="642864"/>
        </a:dk2>
        <a:lt2>
          <a:srgbClr val="642864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00000"/>
        </a:dk1>
        <a:lt1>
          <a:srgbClr val="F8F8F8"/>
        </a:lt1>
        <a:dk2>
          <a:srgbClr val="0D2647"/>
        </a:dk2>
        <a:lt2>
          <a:srgbClr val="0D2647"/>
        </a:lt2>
        <a:accent1>
          <a:srgbClr val="0C244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ACB0"/>
        </a:accent5>
        <a:accent6>
          <a:srgbClr val="737373"/>
        </a:accent6>
        <a:hlink>
          <a:srgbClr val="0C244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000000"/>
        </a:dk1>
        <a:lt1>
          <a:srgbClr val="F8F8F8"/>
        </a:lt1>
        <a:dk2>
          <a:srgbClr val="60003B"/>
        </a:dk2>
        <a:lt2>
          <a:srgbClr val="60003B"/>
        </a:lt2>
        <a:accent1>
          <a:srgbClr val="60003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6AAAF"/>
        </a:accent5>
        <a:accent6>
          <a:srgbClr val="737373"/>
        </a:accent6>
        <a:hlink>
          <a:srgbClr val="60003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6">
        <a:dk1>
          <a:srgbClr val="000000"/>
        </a:dk1>
        <a:lt1>
          <a:srgbClr val="F8F8F8"/>
        </a:lt1>
        <a:dk2>
          <a:srgbClr val="FF6600"/>
        </a:dk2>
        <a:lt2>
          <a:srgbClr val="FF66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7">
        <a:dk1>
          <a:srgbClr val="000000"/>
        </a:dk1>
        <a:lt1>
          <a:srgbClr val="F8F8F8"/>
        </a:lt1>
        <a:dk2>
          <a:srgbClr val="12AD2B"/>
        </a:dk2>
        <a:lt2>
          <a:srgbClr val="12AD2B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Rdg_PP_with_R_WHITE_slides</Template>
  <TotalTime>1823</TotalTime>
  <Words>1197</Words>
  <Application>Microsoft Office PowerPoint</Application>
  <PresentationFormat>On-screen Show (4:3)</PresentationFormat>
  <Paragraphs>325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Rdg Vesta</vt:lpstr>
      <vt:lpstr>Courier New</vt:lpstr>
      <vt:lpstr>MS PGothic</vt:lpstr>
      <vt:lpstr>Calibri</vt:lpstr>
      <vt:lpstr>Rdg Vesta </vt:lpstr>
      <vt:lpstr>Rdg_PP_with_R_WHITE_slides</vt:lpstr>
      <vt:lpstr>Equation</vt:lpstr>
      <vt:lpstr>Slide 1</vt:lpstr>
      <vt:lpstr>Questions</vt:lpstr>
      <vt:lpstr>Why  study the boundary layer?</vt:lpstr>
      <vt:lpstr>How is the boundary layer modelled?</vt:lpstr>
      <vt:lpstr>How is the boundary layer modelled?</vt:lpstr>
      <vt:lpstr>Stability</vt:lpstr>
      <vt:lpstr>Cloud type - stratocumulus</vt:lpstr>
      <vt:lpstr>Cloud type - cumulus</vt:lpstr>
      <vt:lpstr>Decoupled layer</vt:lpstr>
      <vt:lpstr>2 layers of cloud</vt:lpstr>
      <vt:lpstr>Model Boundary Layer Diagnosis</vt:lpstr>
      <vt:lpstr>What about observations?</vt:lpstr>
      <vt:lpstr>Boundary layer?</vt:lpstr>
      <vt:lpstr>Cloud present?</vt:lpstr>
      <vt:lpstr>Stability </vt:lpstr>
      <vt:lpstr>Cloud type? Turbulence driven from?</vt:lpstr>
      <vt:lpstr>Cloud type? Turbulence driven from?</vt:lpstr>
      <vt:lpstr>Cloud type? Turbulent?</vt:lpstr>
      <vt:lpstr>Decoupled?</vt:lpstr>
      <vt:lpstr>Decoupled?</vt:lpstr>
      <vt:lpstr>2 or more layers?</vt:lpstr>
      <vt:lpstr>Example day – 18/10/2009</vt:lpstr>
      <vt:lpstr>Observational decision tree</vt:lpstr>
      <vt:lpstr>Most probable transitions</vt:lpstr>
      <vt:lpstr>Model comparison: data </vt:lpstr>
      <vt:lpstr>Diurnal comparison: 01/09/2009 – 31/08/2011 </vt:lpstr>
      <vt:lpstr>Temporal comparison 01/09/2009 – 31/08/2011 </vt:lpstr>
      <vt:lpstr>Forecast skill </vt:lpstr>
      <vt:lpstr>Forecast skill</vt:lpstr>
      <vt:lpstr>Forecast skill  Stable?</vt:lpstr>
      <vt:lpstr>Forecast skill  Cumulus present?</vt:lpstr>
      <vt:lpstr>Forecast skill  Decoupled?</vt:lpstr>
      <vt:lpstr>Forecast skill  More than 1 cloud layer?</vt:lpstr>
      <vt:lpstr>Forecast skill  decoupled stratocu over a stable surface?</vt:lpstr>
      <vt:lpstr>Summary</vt:lpstr>
      <vt:lpstr>What next?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mr028229</dc:creator>
  <cp:lastModifiedBy>Natalie Moore</cp:lastModifiedBy>
  <cp:revision>135</cp:revision>
  <cp:lastPrinted>2012-05-03T14:13:39Z</cp:lastPrinted>
  <dcterms:created xsi:type="dcterms:W3CDTF">2011-03-07T09:56:14Z</dcterms:created>
  <dcterms:modified xsi:type="dcterms:W3CDTF">2012-05-09T07:27:57Z</dcterms:modified>
</cp:coreProperties>
</file>