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51" r:id="rId3"/>
  </p:sldMasterIdLst>
  <p:notesMasterIdLst>
    <p:notesMasterId r:id="rId28"/>
  </p:notesMasterIdLst>
  <p:handoutMasterIdLst>
    <p:handoutMasterId r:id="rId29"/>
  </p:handoutMasterIdLst>
  <p:sldIdLst>
    <p:sldId id="256" r:id="rId4"/>
    <p:sldId id="319" r:id="rId5"/>
    <p:sldId id="318" r:id="rId6"/>
    <p:sldId id="268" r:id="rId7"/>
    <p:sldId id="277" r:id="rId8"/>
    <p:sldId id="328" r:id="rId9"/>
    <p:sldId id="327" r:id="rId10"/>
    <p:sldId id="278" r:id="rId11"/>
    <p:sldId id="317" r:id="rId12"/>
    <p:sldId id="291" r:id="rId13"/>
    <p:sldId id="292" r:id="rId14"/>
    <p:sldId id="295" r:id="rId15"/>
    <p:sldId id="294" r:id="rId16"/>
    <p:sldId id="296" r:id="rId17"/>
    <p:sldId id="304" r:id="rId18"/>
    <p:sldId id="290" r:id="rId19"/>
    <p:sldId id="299" r:id="rId20"/>
    <p:sldId id="300" r:id="rId21"/>
    <p:sldId id="321" r:id="rId22"/>
    <p:sldId id="301" r:id="rId23"/>
    <p:sldId id="325" r:id="rId24"/>
    <p:sldId id="305" r:id="rId25"/>
    <p:sldId id="314" r:id="rId26"/>
    <p:sldId id="315" r:id="rId27"/>
  </p:sldIdLst>
  <p:sldSz cx="9144000" cy="6858000" type="screen4x3"/>
  <p:notesSz cx="6794500" cy="9931400"/>
  <p:defaultTextStyle>
    <a:defPPr>
      <a:defRPr lang="en-GB"/>
    </a:defPPr>
    <a:lvl1pPr algn="l" rtl="0" fontAlgn="base">
      <a:spcBef>
        <a:spcPct val="0"/>
      </a:spcBef>
      <a:spcAft>
        <a:spcPct val="0"/>
      </a:spcAft>
      <a:defRPr sz="8600" kern="1200">
        <a:solidFill>
          <a:schemeClr val="bg1"/>
        </a:solidFill>
        <a:latin typeface="Rdg Vesta" panose="02000503060000020004" pitchFamily="50" charset="0"/>
        <a:ea typeface="+mn-ea"/>
        <a:cs typeface="+mn-cs"/>
      </a:defRPr>
    </a:lvl1pPr>
    <a:lvl2pPr marL="457200" algn="l" rtl="0" fontAlgn="base">
      <a:spcBef>
        <a:spcPct val="0"/>
      </a:spcBef>
      <a:spcAft>
        <a:spcPct val="0"/>
      </a:spcAft>
      <a:defRPr sz="8600" kern="1200">
        <a:solidFill>
          <a:schemeClr val="bg1"/>
        </a:solidFill>
        <a:latin typeface="Rdg Vesta" panose="02000503060000020004" pitchFamily="50" charset="0"/>
        <a:ea typeface="+mn-ea"/>
        <a:cs typeface="+mn-cs"/>
      </a:defRPr>
    </a:lvl2pPr>
    <a:lvl3pPr marL="914400" algn="l" rtl="0" fontAlgn="base">
      <a:spcBef>
        <a:spcPct val="0"/>
      </a:spcBef>
      <a:spcAft>
        <a:spcPct val="0"/>
      </a:spcAft>
      <a:defRPr sz="8600" kern="1200">
        <a:solidFill>
          <a:schemeClr val="bg1"/>
        </a:solidFill>
        <a:latin typeface="Rdg Vesta" panose="02000503060000020004" pitchFamily="50" charset="0"/>
        <a:ea typeface="+mn-ea"/>
        <a:cs typeface="+mn-cs"/>
      </a:defRPr>
    </a:lvl3pPr>
    <a:lvl4pPr marL="1371600" algn="l" rtl="0" fontAlgn="base">
      <a:spcBef>
        <a:spcPct val="0"/>
      </a:spcBef>
      <a:spcAft>
        <a:spcPct val="0"/>
      </a:spcAft>
      <a:defRPr sz="8600" kern="1200">
        <a:solidFill>
          <a:schemeClr val="bg1"/>
        </a:solidFill>
        <a:latin typeface="Rdg Vesta" panose="02000503060000020004" pitchFamily="50" charset="0"/>
        <a:ea typeface="+mn-ea"/>
        <a:cs typeface="+mn-cs"/>
      </a:defRPr>
    </a:lvl4pPr>
    <a:lvl5pPr marL="1828800" algn="l" rtl="0" fontAlgn="base">
      <a:spcBef>
        <a:spcPct val="0"/>
      </a:spcBef>
      <a:spcAft>
        <a:spcPct val="0"/>
      </a:spcAft>
      <a:defRPr sz="8600" kern="1200">
        <a:solidFill>
          <a:schemeClr val="bg1"/>
        </a:solidFill>
        <a:latin typeface="Rdg Vesta" panose="02000503060000020004" pitchFamily="50" charset="0"/>
        <a:ea typeface="+mn-ea"/>
        <a:cs typeface="+mn-cs"/>
      </a:defRPr>
    </a:lvl5pPr>
    <a:lvl6pPr marL="2286000" algn="l" defTabSz="914400" rtl="0" eaLnBrk="1" latinLnBrk="0" hangingPunct="1">
      <a:defRPr sz="8600" kern="1200">
        <a:solidFill>
          <a:schemeClr val="bg1"/>
        </a:solidFill>
        <a:latin typeface="Rdg Vesta" panose="02000503060000020004" pitchFamily="50" charset="0"/>
        <a:ea typeface="+mn-ea"/>
        <a:cs typeface="+mn-cs"/>
      </a:defRPr>
    </a:lvl6pPr>
    <a:lvl7pPr marL="2743200" algn="l" defTabSz="914400" rtl="0" eaLnBrk="1" latinLnBrk="0" hangingPunct="1">
      <a:defRPr sz="8600" kern="1200">
        <a:solidFill>
          <a:schemeClr val="bg1"/>
        </a:solidFill>
        <a:latin typeface="Rdg Vesta" panose="02000503060000020004" pitchFamily="50" charset="0"/>
        <a:ea typeface="+mn-ea"/>
        <a:cs typeface="+mn-cs"/>
      </a:defRPr>
    </a:lvl7pPr>
    <a:lvl8pPr marL="3200400" algn="l" defTabSz="914400" rtl="0" eaLnBrk="1" latinLnBrk="0" hangingPunct="1">
      <a:defRPr sz="8600" kern="1200">
        <a:solidFill>
          <a:schemeClr val="bg1"/>
        </a:solidFill>
        <a:latin typeface="Rdg Vesta" panose="02000503060000020004" pitchFamily="50" charset="0"/>
        <a:ea typeface="+mn-ea"/>
        <a:cs typeface="+mn-cs"/>
      </a:defRPr>
    </a:lvl8pPr>
    <a:lvl9pPr marL="3657600" algn="l" defTabSz="914400" rtl="0" eaLnBrk="1" latinLnBrk="0" hangingPunct="1">
      <a:defRPr sz="8600" kern="1200">
        <a:solidFill>
          <a:schemeClr val="bg1"/>
        </a:solidFill>
        <a:latin typeface="Rdg Vesta" panose="02000503060000020004" pitchFamily="50"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194B8D"/>
    <a:srgbClr val="00823B"/>
    <a:srgbClr val="7EAF35"/>
    <a:srgbClr val="D799A1"/>
    <a:srgbClr val="BF0071"/>
    <a:srgbClr val="9B1D0A"/>
    <a:srgbClr val="981D0A"/>
    <a:srgbClr val="FF006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718" autoAdjust="0"/>
    <p:restoredTop sz="95990" autoAdjust="0"/>
  </p:normalViewPr>
  <p:slideViewPr>
    <p:cSldViewPr>
      <p:cViewPr varScale="1">
        <p:scale>
          <a:sx n="80" d="100"/>
          <a:sy n="80" d="100"/>
        </p:scale>
        <p:origin x="102" y="546"/>
      </p:cViewPr>
      <p:guideLst>
        <p:guide orient="horz" pos="2160"/>
        <p:guide pos="2880"/>
      </p:guideLst>
    </p:cSldViewPr>
  </p:slideViewPr>
  <p:notesTextViewPr>
    <p:cViewPr>
      <p:scale>
        <a:sx n="1" d="1"/>
        <a:sy n="1" d="1"/>
      </p:scale>
      <p:origin x="0" y="0"/>
    </p:cViewPr>
  </p:notesTextViewPr>
  <p:sorterViewPr>
    <p:cViewPr>
      <p:scale>
        <a:sx n="66" d="100"/>
        <a:sy n="66" d="100"/>
      </p:scale>
      <p:origin x="0" y="228"/>
    </p:cViewPr>
  </p:sorterViewPr>
  <p:notesViewPr>
    <p:cSldViewPr>
      <p:cViewPr varScale="1">
        <p:scale>
          <a:sx n="52" d="100"/>
          <a:sy n="52" d="100"/>
        </p:scale>
        <p:origin x="-2672" y="-68"/>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metoprime.reading.ac.uk\py904867\Desktop\Volcanic%20Ash%20Line%20Graph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metoprime.reading.ac.uk\py904867\Desktop\Volcanic%20Ash%20Line%20Graph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metoprime.reading.ac.uk\py904867\Desktop\Volcanic%20Ash%20Line%20Graph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metoprime.reading.ac.uk\py904867\Desktop\Volcanic%20Ash%20Line%20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areaChart>
        <c:grouping val="standard"/>
        <c:varyColors val="0"/>
        <c:ser>
          <c:idx val="18"/>
          <c:order val="17"/>
          <c:spPr>
            <a:solidFill>
              <a:schemeClr val="bg1"/>
            </a:solidFill>
            <a:ln>
              <a:noFill/>
            </a:ln>
            <a:effectLst/>
          </c:spPr>
          <c:cat>
            <c:numRef>
              <c:f>'Single Line Graph'!$A$3:$A$11</c:f>
              <c:numCache>
                <c:formatCode>General</c:formatCode>
                <c:ptCount val="9"/>
                <c:pt idx="0">
                  <c:v>0</c:v>
                </c:pt>
                <c:pt idx="1">
                  <c:v>50</c:v>
                </c:pt>
                <c:pt idx="2">
                  <c:v>100</c:v>
                </c:pt>
                <c:pt idx="3">
                  <c:v>150</c:v>
                </c:pt>
                <c:pt idx="4">
                  <c:v>200</c:v>
                </c:pt>
                <c:pt idx="5">
                  <c:v>250</c:v>
                </c:pt>
                <c:pt idx="6">
                  <c:v>300</c:v>
                </c:pt>
                <c:pt idx="7">
                  <c:v>350</c:v>
                </c:pt>
                <c:pt idx="8">
                  <c:v>400</c:v>
                </c:pt>
              </c:numCache>
            </c:numRef>
          </c:cat>
          <c:val>
            <c:numRef>
              <c:f>'Single Line Graph'!$V$3:$V$11</c:f>
              <c:numCache>
                <c:formatCode>General</c:formatCode>
                <c:ptCount val="9"/>
                <c:pt idx="0">
                  <c:v>6000</c:v>
                </c:pt>
                <c:pt idx="1">
                  <c:v>6000</c:v>
                </c:pt>
                <c:pt idx="2">
                  <c:v>6000</c:v>
                </c:pt>
                <c:pt idx="3">
                  <c:v>6000</c:v>
                </c:pt>
                <c:pt idx="4">
                  <c:v>6000</c:v>
                </c:pt>
                <c:pt idx="5">
                  <c:v>6000</c:v>
                </c:pt>
                <c:pt idx="6">
                  <c:v>6000</c:v>
                </c:pt>
                <c:pt idx="7">
                  <c:v>6000</c:v>
                </c:pt>
                <c:pt idx="8">
                  <c:v>6000</c:v>
                </c:pt>
              </c:numCache>
            </c:numRef>
          </c:val>
        </c:ser>
        <c:ser>
          <c:idx val="19"/>
          <c:order val="18"/>
          <c:spPr>
            <a:solidFill>
              <a:srgbClr val="EA2400">
                <a:alpha val="50000"/>
              </a:srgbClr>
            </a:solidFill>
            <a:ln>
              <a:noFill/>
            </a:ln>
            <a:effectLst/>
          </c:spPr>
          <c:cat>
            <c:numRef>
              <c:f>'Single Line Graph'!$A$3:$A$11</c:f>
              <c:numCache>
                <c:formatCode>General</c:formatCode>
                <c:ptCount val="9"/>
                <c:pt idx="0">
                  <c:v>0</c:v>
                </c:pt>
                <c:pt idx="1">
                  <c:v>50</c:v>
                </c:pt>
                <c:pt idx="2">
                  <c:v>100</c:v>
                </c:pt>
                <c:pt idx="3">
                  <c:v>150</c:v>
                </c:pt>
                <c:pt idx="4">
                  <c:v>200</c:v>
                </c:pt>
                <c:pt idx="5">
                  <c:v>250</c:v>
                </c:pt>
                <c:pt idx="6">
                  <c:v>300</c:v>
                </c:pt>
                <c:pt idx="7">
                  <c:v>350</c:v>
                </c:pt>
                <c:pt idx="8">
                  <c:v>400</c:v>
                </c:pt>
              </c:numCache>
            </c:numRef>
          </c:cat>
          <c:val>
            <c:numRef>
              <c:f>'Single Line Graph'!$R$3:$R$11</c:f>
              <c:numCache>
                <c:formatCode>General</c:formatCode>
                <c:ptCount val="9"/>
                <c:pt idx="0">
                  <c:v>6000</c:v>
                </c:pt>
                <c:pt idx="1">
                  <c:v>6000</c:v>
                </c:pt>
                <c:pt idx="2">
                  <c:v>6000</c:v>
                </c:pt>
                <c:pt idx="3">
                  <c:v>6000</c:v>
                </c:pt>
                <c:pt idx="4">
                  <c:v>6000</c:v>
                </c:pt>
                <c:pt idx="5">
                  <c:v>6000</c:v>
                </c:pt>
                <c:pt idx="6">
                  <c:v>6000</c:v>
                </c:pt>
                <c:pt idx="7">
                  <c:v>6000</c:v>
                </c:pt>
                <c:pt idx="8">
                  <c:v>6000</c:v>
                </c:pt>
              </c:numCache>
            </c:numRef>
          </c:val>
        </c:ser>
        <c:ser>
          <c:idx val="20"/>
          <c:order val="19"/>
          <c:spPr>
            <a:solidFill>
              <a:schemeClr val="bg1"/>
            </a:solidFill>
            <a:ln>
              <a:noFill/>
            </a:ln>
            <a:effectLst/>
          </c:spPr>
          <c:cat>
            <c:numRef>
              <c:f>'Single Line Graph'!$A$3:$A$11</c:f>
              <c:numCache>
                <c:formatCode>General</c:formatCode>
                <c:ptCount val="9"/>
                <c:pt idx="0">
                  <c:v>0</c:v>
                </c:pt>
                <c:pt idx="1">
                  <c:v>50</c:v>
                </c:pt>
                <c:pt idx="2">
                  <c:v>100</c:v>
                </c:pt>
                <c:pt idx="3">
                  <c:v>150</c:v>
                </c:pt>
                <c:pt idx="4">
                  <c:v>200</c:v>
                </c:pt>
                <c:pt idx="5">
                  <c:v>250</c:v>
                </c:pt>
                <c:pt idx="6">
                  <c:v>300</c:v>
                </c:pt>
                <c:pt idx="7">
                  <c:v>350</c:v>
                </c:pt>
                <c:pt idx="8">
                  <c:v>400</c:v>
                </c:pt>
              </c:numCache>
            </c:numRef>
          </c:cat>
          <c:val>
            <c:numRef>
              <c:f>'Single Line Graph'!$U$3:$U$11</c:f>
              <c:numCache>
                <c:formatCode>General</c:formatCode>
                <c:ptCount val="9"/>
                <c:pt idx="0">
                  <c:v>4000</c:v>
                </c:pt>
                <c:pt idx="1">
                  <c:v>4000</c:v>
                </c:pt>
                <c:pt idx="2">
                  <c:v>4000</c:v>
                </c:pt>
                <c:pt idx="3">
                  <c:v>4000</c:v>
                </c:pt>
                <c:pt idx="4">
                  <c:v>4000</c:v>
                </c:pt>
                <c:pt idx="5">
                  <c:v>4000</c:v>
                </c:pt>
                <c:pt idx="6">
                  <c:v>4000</c:v>
                </c:pt>
                <c:pt idx="7">
                  <c:v>4000</c:v>
                </c:pt>
                <c:pt idx="8">
                  <c:v>4000</c:v>
                </c:pt>
              </c:numCache>
            </c:numRef>
          </c:val>
        </c:ser>
        <c:ser>
          <c:idx val="21"/>
          <c:order val="20"/>
          <c:spPr>
            <a:solidFill>
              <a:srgbClr val="14A0FF">
                <a:alpha val="51000"/>
              </a:srgbClr>
            </a:solidFill>
            <a:ln>
              <a:noFill/>
            </a:ln>
            <a:effectLst/>
          </c:spPr>
          <c:cat>
            <c:numRef>
              <c:f>'Single Line Graph'!$A$3:$A$11</c:f>
              <c:numCache>
                <c:formatCode>General</c:formatCode>
                <c:ptCount val="9"/>
                <c:pt idx="0">
                  <c:v>0</c:v>
                </c:pt>
                <c:pt idx="1">
                  <c:v>50</c:v>
                </c:pt>
                <c:pt idx="2">
                  <c:v>100</c:v>
                </c:pt>
                <c:pt idx="3">
                  <c:v>150</c:v>
                </c:pt>
                <c:pt idx="4">
                  <c:v>200</c:v>
                </c:pt>
                <c:pt idx="5">
                  <c:v>250</c:v>
                </c:pt>
                <c:pt idx="6">
                  <c:v>300</c:v>
                </c:pt>
                <c:pt idx="7">
                  <c:v>350</c:v>
                </c:pt>
                <c:pt idx="8">
                  <c:v>400</c:v>
                </c:pt>
              </c:numCache>
            </c:numRef>
          </c:cat>
          <c:val>
            <c:numRef>
              <c:f>'Single Line Graph'!$Q$3:$Q$11</c:f>
              <c:numCache>
                <c:formatCode>General</c:formatCode>
                <c:ptCount val="9"/>
                <c:pt idx="0">
                  <c:v>4000</c:v>
                </c:pt>
                <c:pt idx="1">
                  <c:v>4000</c:v>
                </c:pt>
                <c:pt idx="2">
                  <c:v>4000</c:v>
                </c:pt>
                <c:pt idx="3">
                  <c:v>4000</c:v>
                </c:pt>
                <c:pt idx="4">
                  <c:v>4000</c:v>
                </c:pt>
                <c:pt idx="5">
                  <c:v>4000</c:v>
                </c:pt>
                <c:pt idx="6">
                  <c:v>4000</c:v>
                </c:pt>
                <c:pt idx="7">
                  <c:v>4000</c:v>
                </c:pt>
                <c:pt idx="8">
                  <c:v>4000</c:v>
                </c:pt>
              </c:numCache>
            </c:numRef>
          </c:val>
        </c:ser>
        <c:ser>
          <c:idx val="22"/>
          <c:order val="21"/>
          <c:spPr>
            <a:solidFill>
              <a:schemeClr val="bg1"/>
            </a:solidFill>
            <a:ln>
              <a:noFill/>
            </a:ln>
            <a:effectLst/>
          </c:spPr>
          <c:cat>
            <c:numRef>
              <c:f>'Single Line Graph'!$A$3:$A$11</c:f>
              <c:numCache>
                <c:formatCode>General</c:formatCode>
                <c:ptCount val="9"/>
                <c:pt idx="0">
                  <c:v>0</c:v>
                </c:pt>
                <c:pt idx="1">
                  <c:v>50</c:v>
                </c:pt>
                <c:pt idx="2">
                  <c:v>100</c:v>
                </c:pt>
                <c:pt idx="3">
                  <c:v>150</c:v>
                </c:pt>
                <c:pt idx="4">
                  <c:v>200</c:v>
                </c:pt>
                <c:pt idx="5">
                  <c:v>250</c:v>
                </c:pt>
                <c:pt idx="6">
                  <c:v>300</c:v>
                </c:pt>
                <c:pt idx="7">
                  <c:v>350</c:v>
                </c:pt>
                <c:pt idx="8">
                  <c:v>400</c:v>
                </c:pt>
              </c:numCache>
            </c:numRef>
          </c:cat>
          <c:val>
            <c:numRef>
              <c:f>'Single Line Graph'!$T$3:$T$11</c:f>
              <c:numCache>
                <c:formatCode>General</c:formatCode>
                <c:ptCount val="9"/>
                <c:pt idx="0">
                  <c:v>2000</c:v>
                </c:pt>
                <c:pt idx="1">
                  <c:v>2000</c:v>
                </c:pt>
                <c:pt idx="2">
                  <c:v>2000</c:v>
                </c:pt>
                <c:pt idx="3">
                  <c:v>2000</c:v>
                </c:pt>
                <c:pt idx="4">
                  <c:v>2000</c:v>
                </c:pt>
                <c:pt idx="5">
                  <c:v>2000</c:v>
                </c:pt>
                <c:pt idx="6">
                  <c:v>2000</c:v>
                </c:pt>
                <c:pt idx="7">
                  <c:v>2000</c:v>
                </c:pt>
                <c:pt idx="8">
                  <c:v>2000</c:v>
                </c:pt>
              </c:numCache>
            </c:numRef>
          </c:val>
        </c:ser>
        <c:ser>
          <c:idx val="23"/>
          <c:order val="22"/>
          <c:spPr>
            <a:solidFill>
              <a:schemeClr val="bg1">
                <a:lumMod val="75000"/>
                <a:alpha val="49000"/>
              </a:schemeClr>
            </a:solidFill>
            <a:ln>
              <a:noFill/>
            </a:ln>
            <a:effectLst/>
          </c:spPr>
          <c:cat>
            <c:numRef>
              <c:f>'Single Line Graph'!$A$3:$A$11</c:f>
              <c:numCache>
                <c:formatCode>General</c:formatCode>
                <c:ptCount val="9"/>
                <c:pt idx="0">
                  <c:v>0</c:v>
                </c:pt>
                <c:pt idx="1">
                  <c:v>50</c:v>
                </c:pt>
                <c:pt idx="2">
                  <c:v>100</c:v>
                </c:pt>
                <c:pt idx="3">
                  <c:v>150</c:v>
                </c:pt>
                <c:pt idx="4">
                  <c:v>200</c:v>
                </c:pt>
                <c:pt idx="5">
                  <c:v>250</c:v>
                </c:pt>
                <c:pt idx="6">
                  <c:v>300</c:v>
                </c:pt>
                <c:pt idx="7">
                  <c:v>350</c:v>
                </c:pt>
                <c:pt idx="8">
                  <c:v>400</c:v>
                </c:pt>
              </c:numCache>
            </c:numRef>
          </c:cat>
          <c:val>
            <c:numRef>
              <c:f>'Single Line Graph'!$P$3:$P$11</c:f>
              <c:numCache>
                <c:formatCode>General</c:formatCode>
                <c:ptCount val="9"/>
                <c:pt idx="0">
                  <c:v>2000</c:v>
                </c:pt>
                <c:pt idx="1">
                  <c:v>2000</c:v>
                </c:pt>
                <c:pt idx="2">
                  <c:v>2000</c:v>
                </c:pt>
                <c:pt idx="3">
                  <c:v>2000</c:v>
                </c:pt>
                <c:pt idx="4">
                  <c:v>2000</c:v>
                </c:pt>
                <c:pt idx="5">
                  <c:v>2000</c:v>
                </c:pt>
                <c:pt idx="6">
                  <c:v>2000</c:v>
                </c:pt>
                <c:pt idx="7">
                  <c:v>2000</c:v>
                </c:pt>
                <c:pt idx="8">
                  <c:v>2000</c:v>
                </c:pt>
              </c:numCache>
            </c:numRef>
          </c:val>
        </c:ser>
        <c:ser>
          <c:idx val="24"/>
          <c:order val="23"/>
          <c:spPr>
            <a:solidFill>
              <a:schemeClr val="bg1"/>
            </a:solidFill>
            <a:ln>
              <a:noFill/>
            </a:ln>
            <a:effectLst/>
          </c:spPr>
          <c:cat>
            <c:numRef>
              <c:f>'Single Line Graph'!$A$3:$A$11</c:f>
              <c:numCache>
                <c:formatCode>General</c:formatCode>
                <c:ptCount val="9"/>
                <c:pt idx="0">
                  <c:v>0</c:v>
                </c:pt>
                <c:pt idx="1">
                  <c:v>50</c:v>
                </c:pt>
                <c:pt idx="2">
                  <c:v>100</c:v>
                </c:pt>
                <c:pt idx="3">
                  <c:v>150</c:v>
                </c:pt>
                <c:pt idx="4">
                  <c:v>200</c:v>
                </c:pt>
                <c:pt idx="5">
                  <c:v>250</c:v>
                </c:pt>
                <c:pt idx="6">
                  <c:v>300</c:v>
                </c:pt>
                <c:pt idx="7">
                  <c:v>350</c:v>
                </c:pt>
                <c:pt idx="8">
                  <c:v>400</c:v>
                </c:pt>
              </c:numCache>
            </c:numRef>
          </c:cat>
          <c:val>
            <c:numRef>
              <c:f>'Single Line Graph'!$S$3:$S$11</c:f>
              <c:numCache>
                <c:formatCode>General</c:formatCode>
                <c:ptCount val="9"/>
                <c:pt idx="0">
                  <c:v>200</c:v>
                </c:pt>
                <c:pt idx="1">
                  <c:v>200</c:v>
                </c:pt>
                <c:pt idx="2">
                  <c:v>200</c:v>
                </c:pt>
                <c:pt idx="3">
                  <c:v>200</c:v>
                </c:pt>
                <c:pt idx="4">
                  <c:v>200</c:v>
                </c:pt>
                <c:pt idx="5">
                  <c:v>200</c:v>
                </c:pt>
                <c:pt idx="6">
                  <c:v>200</c:v>
                </c:pt>
                <c:pt idx="7">
                  <c:v>200</c:v>
                </c:pt>
                <c:pt idx="8">
                  <c:v>200</c:v>
                </c:pt>
              </c:numCache>
            </c:numRef>
          </c:val>
        </c:ser>
        <c:ser>
          <c:idx val="25"/>
          <c:order val="24"/>
          <c:spPr>
            <a:solidFill>
              <a:schemeClr val="bg1"/>
            </a:solidFill>
            <a:ln>
              <a:noFill/>
            </a:ln>
          </c:spPr>
          <c:cat>
            <c:numRef>
              <c:f>'Single Line Graph'!$A$3:$A$11</c:f>
              <c:numCache>
                <c:formatCode>General</c:formatCode>
                <c:ptCount val="9"/>
                <c:pt idx="0">
                  <c:v>0</c:v>
                </c:pt>
                <c:pt idx="1">
                  <c:v>50</c:v>
                </c:pt>
                <c:pt idx="2">
                  <c:v>100</c:v>
                </c:pt>
                <c:pt idx="3">
                  <c:v>150</c:v>
                </c:pt>
                <c:pt idx="4">
                  <c:v>200</c:v>
                </c:pt>
                <c:pt idx="5">
                  <c:v>250</c:v>
                </c:pt>
                <c:pt idx="6">
                  <c:v>300</c:v>
                </c:pt>
                <c:pt idx="7">
                  <c:v>350</c:v>
                </c:pt>
                <c:pt idx="8">
                  <c:v>400</c:v>
                </c:pt>
              </c:numCache>
            </c:numRef>
          </c:cat>
          <c:val>
            <c:numRef>
              <c:f>'Single Line Graph'!$O$3:$O$11</c:f>
              <c:numCache>
                <c:formatCode>General</c:formatCode>
                <c:ptCount val="9"/>
                <c:pt idx="0">
                  <c:v>200</c:v>
                </c:pt>
                <c:pt idx="1">
                  <c:v>200</c:v>
                </c:pt>
                <c:pt idx="2">
                  <c:v>200</c:v>
                </c:pt>
                <c:pt idx="3">
                  <c:v>200</c:v>
                </c:pt>
                <c:pt idx="4">
                  <c:v>200</c:v>
                </c:pt>
                <c:pt idx="5">
                  <c:v>200</c:v>
                </c:pt>
                <c:pt idx="6">
                  <c:v>200</c:v>
                </c:pt>
                <c:pt idx="7">
                  <c:v>200</c:v>
                </c:pt>
                <c:pt idx="8">
                  <c:v>200</c:v>
                </c:pt>
              </c:numCache>
            </c:numRef>
          </c:val>
        </c:ser>
        <c:ser>
          <c:idx val="26"/>
          <c:order val="25"/>
          <c:spPr>
            <a:ln>
              <a:solidFill>
                <a:schemeClr val="tx1"/>
              </a:solidFill>
            </a:ln>
          </c:spPr>
          <c:cat>
            <c:numRef>
              <c:f>'Single Line Graph'!$A$3:$A$11</c:f>
              <c:numCache>
                <c:formatCode>General</c:formatCode>
                <c:ptCount val="9"/>
                <c:pt idx="0">
                  <c:v>0</c:v>
                </c:pt>
                <c:pt idx="1">
                  <c:v>50</c:v>
                </c:pt>
                <c:pt idx="2">
                  <c:v>100</c:v>
                </c:pt>
                <c:pt idx="3">
                  <c:v>150</c:v>
                </c:pt>
                <c:pt idx="4">
                  <c:v>200</c:v>
                </c:pt>
                <c:pt idx="5">
                  <c:v>250</c:v>
                </c:pt>
                <c:pt idx="6">
                  <c:v>300</c:v>
                </c:pt>
                <c:pt idx="7">
                  <c:v>350</c:v>
                </c:pt>
                <c:pt idx="8">
                  <c:v>400</c:v>
                </c:pt>
              </c:numCache>
            </c:numRef>
          </c:cat>
          <c:val>
            <c:numRef>
              <c:f>'Single Line Graph'!$C$3:$C$11</c:f>
              <c:numCache>
                <c:formatCode>General</c:formatCode>
                <c:ptCount val="9"/>
                <c:pt idx="0">
                  <c:v>75</c:v>
                </c:pt>
                <c:pt idx="1">
                  <c:v>250</c:v>
                </c:pt>
                <c:pt idx="2">
                  <c:v>3100</c:v>
                </c:pt>
                <c:pt idx="3">
                  <c:v>2350</c:v>
                </c:pt>
                <c:pt idx="4">
                  <c:v>500</c:v>
                </c:pt>
                <c:pt idx="5">
                  <c:v>150</c:v>
                </c:pt>
                <c:pt idx="6">
                  <c:v>100</c:v>
                </c:pt>
                <c:pt idx="7">
                  <c:v>25</c:v>
                </c:pt>
                <c:pt idx="8">
                  <c:v>20</c:v>
                </c:pt>
              </c:numCache>
            </c:numRef>
          </c:val>
        </c:ser>
        <c:ser>
          <c:idx val="27"/>
          <c:order val="26"/>
          <c:spPr>
            <a:solidFill>
              <a:schemeClr val="bg1"/>
            </a:solidFill>
            <a:ln>
              <a:noFill/>
            </a:ln>
            <a:effectLst/>
          </c:spPr>
          <c:cat>
            <c:numRef>
              <c:f>'Single Line Graph'!$A$3:$A$11</c:f>
              <c:numCache>
                <c:formatCode>General</c:formatCode>
                <c:ptCount val="9"/>
                <c:pt idx="0">
                  <c:v>0</c:v>
                </c:pt>
                <c:pt idx="1">
                  <c:v>50</c:v>
                </c:pt>
                <c:pt idx="2">
                  <c:v>100</c:v>
                </c:pt>
                <c:pt idx="3">
                  <c:v>150</c:v>
                </c:pt>
                <c:pt idx="4">
                  <c:v>200</c:v>
                </c:pt>
                <c:pt idx="5">
                  <c:v>250</c:v>
                </c:pt>
                <c:pt idx="6">
                  <c:v>300</c:v>
                </c:pt>
                <c:pt idx="7">
                  <c:v>350</c:v>
                </c:pt>
                <c:pt idx="8">
                  <c:v>400</c:v>
                </c:pt>
              </c:numCache>
            </c:numRef>
          </c:cat>
          <c:val>
            <c:numRef>
              <c:f>'Single Line Graph'!$V$3:$V$11</c:f>
              <c:numCache>
                <c:formatCode>General</c:formatCode>
                <c:ptCount val="9"/>
                <c:pt idx="0">
                  <c:v>6000</c:v>
                </c:pt>
                <c:pt idx="1">
                  <c:v>6000</c:v>
                </c:pt>
                <c:pt idx="2">
                  <c:v>6000</c:v>
                </c:pt>
                <c:pt idx="3">
                  <c:v>6000</c:v>
                </c:pt>
                <c:pt idx="4">
                  <c:v>6000</c:v>
                </c:pt>
                <c:pt idx="5">
                  <c:v>6000</c:v>
                </c:pt>
                <c:pt idx="6">
                  <c:v>6000</c:v>
                </c:pt>
                <c:pt idx="7">
                  <c:v>6000</c:v>
                </c:pt>
                <c:pt idx="8">
                  <c:v>6000</c:v>
                </c:pt>
              </c:numCache>
            </c:numRef>
          </c:val>
        </c:ser>
        <c:ser>
          <c:idx val="28"/>
          <c:order val="27"/>
          <c:spPr>
            <a:solidFill>
              <a:srgbClr val="EA2400">
                <a:alpha val="50000"/>
              </a:srgbClr>
            </a:solidFill>
            <a:ln>
              <a:noFill/>
            </a:ln>
            <a:effectLst/>
          </c:spPr>
          <c:cat>
            <c:numRef>
              <c:f>'Single Line Graph'!$A$3:$A$11</c:f>
              <c:numCache>
                <c:formatCode>General</c:formatCode>
                <c:ptCount val="9"/>
                <c:pt idx="0">
                  <c:v>0</c:v>
                </c:pt>
                <c:pt idx="1">
                  <c:v>50</c:v>
                </c:pt>
                <c:pt idx="2">
                  <c:v>100</c:v>
                </c:pt>
                <c:pt idx="3">
                  <c:v>150</c:v>
                </c:pt>
                <c:pt idx="4">
                  <c:v>200</c:v>
                </c:pt>
                <c:pt idx="5">
                  <c:v>250</c:v>
                </c:pt>
                <c:pt idx="6">
                  <c:v>300</c:v>
                </c:pt>
                <c:pt idx="7">
                  <c:v>350</c:v>
                </c:pt>
                <c:pt idx="8">
                  <c:v>400</c:v>
                </c:pt>
              </c:numCache>
            </c:numRef>
          </c:cat>
          <c:val>
            <c:numRef>
              <c:f>'Single Line Graph'!$R$3:$R$11</c:f>
              <c:numCache>
                <c:formatCode>General</c:formatCode>
                <c:ptCount val="9"/>
                <c:pt idx="0">
                  <c:v>6000</c:v>
                </c:pt>
                <c:pt idx="1">
                  <c:v>6000</c:v>
                </c:pt>
                <c:pt idx="2">
                  <c:v>6000</c:v>
                </c:pt>
                <c:pt idx="3">
                  <c:v>6000</c:v>
                </c:pt>
                <c:pt idx="4">
                  <c:v>6000</c:v>
                </c:pt>
                <c:pt idx="5">
                  <c:v>6000</c:v>
                </c:pt>
                <c:pt idx="6">
                  <c:v>6000</c:v>
                </c:pt>
                <c:pt idx="7">
                  <c:v>6000</c:v>
                </c:pt>
                <c:pt idx="8">
                  <c:v>6000</c:v>
                </c:pt>
              </c:numCache>
            </c:numRef>
          </c:val>
        </c:ser>
        <c:ser>
          <c:idx val="29"/>
          <c:order val="28"/>
          <c:spPr>
            <a:solidFill>
              <a:schemeClr val="bg1"/>
            </a:solidFill>
            <a:ln>
              <a:noFill/>
            </a:ln>
            <a:effectLst/>
          </c:spPr>
          <c:cat>
            <c:numRef>
              <c:f>'Single Line Graph'!$A$3:$A$11</c:f>
              <c:numCache>
                <c:formatCode>General</c:formatCode>
                <c:ptCount val="9"/>
                <c:pt idx="0">
                  <c:v>0</c:v>
                </c:pt>
                <c:pt idx="1">
                  <c:v>50</c:v>
                </c:pt>
                <c:pt idx="2">
                  <c:v>100</c:v>
                </c:pt>
                <c:pt idx="3">
                  <c:v>150</c:v>
                </c:pt>
                <c:pt idx="4">
                  <c:v>200</c:v>
                </c:pt>
                <c:pt idx="5">
                  <c:v>250</c:v>
                </c:pt>
                <c:pt idx="6">
                  <c:v>300</c:v>
                </c:pt>
                <c:pt idx="7">
                  <c:v>350</c:v>
                </c:pt>
                <c:pt idx="8">
                  <c:v>400</c:v>
                </c:pt>
              </c:numCache>
            </c:numRef>
          </c:cat>
          <c:val>
            <c:numRef>
              <c:f>'Single Line Graph'!$U$3:$U$11</c:f>
              <c:numCache>
                <c:formatCode>General</c:formatCode>
                <c:ptCount val="9"/>
                <c:pt idx="0">
                  <c:v>4000</c:v>
                </c:pt>
                <c:pt idx="1">
                  <c:v>4000</c:v>
                </c:pt>
                <c:pt idx="2">
                  <c:v>4000</c:v>
                </c:pt>
                <c:pt idx="3">
                  <c:v>4000</c:v>
                </c:pt>
                <c:pt idx="4">
                  <c:v>4000</c:v>
                </c:pt>
                <c:pt idx="5">
                  <c:v>4000</c:v>
                </c:pt>
                <c:pt idx="6">
                  <c:v>4000</c:v>
                </c:pt>
                <c:pt idx="7">
                  <c:v>4000</c:v>
                </c:pt>
                <c:pt idx="8">
                  <c:v>4000</c:v>
                </c:pt>
              </c:numCache>
            </c:numRef>
          </c:val>
        </c:ser>
        <c:ser>
          <c:idx val="30"/>
          <c:order val="29"/>
          <c:spPr>
            <a:solidFill>
              <a:srgbClr val="14A0FF">
                <a:alpha val="51000"/>
              </a:srgbClr>
            </a:solidFill>
            <a:ln>
              <a:noFill/>
            </a:ln>
            <a:effectLst/>
          </c:spPr>
          <c:cat>
            <c:numRef>
              <c:f>'Single Line Graph'!$A$3:$A$11</c:f>
              <c:numCache>
                <c:formatCode>General</c:formatCode>
                <c:ptCount val="9"/>
                <c:pt idx="0">
                  <c:v>0</c:v>
                </c:pt>
                <c:pt idx="1">
                  <c:v>50</c:v>
                </c:pt>
                <c:pt idx="2">
                  <c:v>100</c:v>
                </c:pt>
                <c:pt idx="3">
                  <c:v>150</c:v>
                </c:pt>
                <c:pt idx="4">
                  <c:v>200</c:v>
                </c:pt>
                <c:pt idx="5">
                  <c:v>250</c:v>
                </c:pt>
                <c:pt idx="6">
                  <c:v>300</c:v>
                </c:pt>
                <c:pt idx="7">
                  <c:v>350</c:v>
                </c:pt>
                <c:pt idx="8">
                  <c:v>400</c:v>
                </c:pt>
              </c:numCache>
            </c:numRef>
          </c:cat>
          <c:val>
            <c:numRef>
              <c:f>'Single Line Graph'!$Q$3:$Q$11</c:f>
              <c:numCache>
                <c:formatCode>General</c:formatCode>
                <c:ptCount val="9"/>
                <c:pt idx="0">
                  <c:v>4000</c:v>
                </c:pt>
                <c:pt idx="1">
                  <c:v>4000</c:v>
                </c:pt>
                <c:pt idx="2">
                  <c:v>4000</c:v>
                </c:pt>
                <c:pt idx="3">
                  <c:v>4000</c:v>
                </c:pt>
                <c:pt idx="4">
                  <c:v>4000</c:v>
                </c:pt>
                <c:pt idx="5">
                  <c:v>4000</c:v>
                </c:pt>
                <c:pt idx="6">
                  <c:v>4000</c:v>
                </c:pt>
                <c:pt idx="7">
                  <c:v>4000</c:v>
                </c:pt>
                <c:pt idx="8">
                  <c:v>4000</c:v>
                </c:pt>
              </c:numCache>
            </c:numRef>
          </c:val>
        </c:ser>
        <c:ser>
          <c:idx val="31"/>
          <c:order val="30"/>
          <c:spPr>
            <a:solidFill>
              <a:schemeClr val="bg1"/>
            </a:solidFill>
            <a:ln>
              <a:noFill/>
            </a:ln>
            <a:effectLst/>
          </c:spPr>
          <c:cat>
            <c:numRef>
              <c:f>'Single Line Graph'!$A$3:$A$11</c:f>
              <c:numCache>
                <c:formatCode>General</c:formatCode>
                <c:ptCount val="9"/>
                <c:pt idx="0">
                  <c:v>0</c:v>
                </c:pt>
                <c:pt idx="1">
                  <c:v>50</c:v>
                </c:pt>
                <c:pt idx="2">
                  <c:v>100</c:v>
                </c:pt>
                <c:pt idx="3">
                  <c:v>150</c:v>
                </c:pt>
                <c:pt idx="4">
                  <c:v>200</c:v>
                </c:pt>
                <c:pt idx="5">
                  <c:v>250</c:v>
                </c:pt>
                <c:pt idx="6">
                  <c:v>300</c:v>
                </c:pt>
                <c:pt idx="7">
                  <c:v>350</c:v>
                </c:pt>
                <c:pt idx="8">
                  <c:v>400</c:v>
                </c:pt>
              </c:numCache>
            </c:numRef>
          </c:cat>
          <c:val>
            <c:numRef>
              <c:f>'Single Line Graph'!$T$3:$T$11</c:f>
              <c:numCache>
                <c:formatCode>General</c:formatCode>
                <c:ptCount val="9"/>
                <c:pt idx="0">
                  <c:v>2000</c:v>
                </c:pt>
                <c:pt idx="1">
                  <c:v>2000</c:v>
                </c:pt>
                <c:pt idx="2">
                  <c:v>2000</c:v>
                </c:pt>
                <c:pt idx="3">
                  <c:v>2000</c:v>
                </c:pt>
                <c:pt idx="4">
                  <c:v>2000</c:v>
                </c:pt>
                <c:pt idx="5">
                  <c:v>2000</c:v>
                </c:pt>
                <c:pt idx="6">
                  <c:v>2000</c:v>
                </c:pt>
                <c:pt idx="7">
                  <c:v>2000</c:v>
                </c:pt>
                <c:pt idx="8">
                  <c:v>2000</c:v>
                </c:pt>
              </c:numCache>
            </c:numRef>
          </c:val>
        </c:ser>
        <c:ser>
          <c:idx val="32"/>
          <c:order val="31"/>
          <c:spPr>
            <a:solidFill>
              <a:schemeClr val="bg1">
                <a:lumMod val="75000"/>
                <a:alpha val="49000"/>
              </a:schemeClr>
            </a:solidFill>
            <a:ln>
              <a:noFill/>
            </a:ln>
            <a:effectLst/>
          </c:spPr>
          <c:cat>
            <c:numRef>
              <c:f>'Single Line Graph'!$A$3:$A$11</c:f>
              <c:numCache>
                <c:formatCode>General</c:formatCode>
                <c:ptCount val="9"/>
                <c:pt idx="0">
                  <c:v>0</c:v>
                </c:pt>
                <c:pt idx="1">
                  <c:v>50</c:v>
                </c:pt>
                <c:pt idx="2">
                  <c:v>100</c:v>
                </c:pt>
                <c:pt idx="3">
                  <c:v>150</c:v>
                </c:pt>
                <c:pt idx="4">
                  <c:v>200</c:v>
                </c:pt>
                <c:pt idx="5">
                  <c:v>250</c:v>
                </c:pt>
                <c:pt idx="6">
                  <c:v>300</c:v>
                </c:pt>
                <c:pt idx="7">
                  <c:v>350</c:v>
                </c:pt>
                <c:pt idx="8">
                  <c:v>400</c:v>
                </c:pt>
              </c:numCache>
            </c:numRef>
          </c:cat>
          <c:val>
            <c:numRef>
              <c:f>'Single Line Graph'!$P$3:$P$11</c:f>
              <c:numCache>
                <c:formatCode>General</c:formatCode>
                <c:ptCount val="9"/>
                <c:pt idx="0">
                  <c:v>2000</c:v>
                </c:pt>
                <c:pt idx="1">
                  <c:v>2000</c:v>
                </c:pt>
                <c:pt idx="2">
                  <c:v>2000</c:v>
                </c:pt>
                <c:pt idx="3">
                  <c:v>2000</c:v>
                </c:pt>
                <c:pt idx="4">
                  <c:v>2000</c:v>
                </c:pt>
                <c:pt idx="5">
                  <c:v>2000</c:v>
                </c:pt>
                <c:pt idx="6">
                  <c:v>2000</c:v>
                </c:pt>
                <c:pt idx="7">
                  <c:v>2000</c:v>
                </c:pt>
                <c:pt idx="8">
                  <c:v>2000</c:v>
                </c:pt>
              </c:numCache>
            </c:numRef>
          </c:val>
        </c:ser>
        <c:ser>
          <c:idx val="33"/>
          <c:order val="32"/>
          <c:spPr>
            <a:solidFill>
              <a:schemeClr val="bg1"/>
            </a:solidFill>
            <a:ln>
              <a:noFill/>
            </a:ln>
            <a:effectLst/>
          </c:spPr>
          <c:cat>
            <c:numRef>
              <c:f>'Single Line Graph'!$A$3:$A$11</c:f>
              <c:numCache>
                <c:formatCode>General</c:formatCode>
                <c:ptCount val="9"/>
                <c:pt idx="0">
                  <c:v>0</c:v>
                </c:pt>
                <c:pt idx="1">
                  <c:v>50</c:v>
                </c:pt>
                <c:pt idx="2">
                  <c:v>100</c:v>
                </c:pt>
                <c:pt idx="3">
                  <c:v>150</c:v>
                </c:pt>
                <c:pt idx="4">
                  <c:v>200</c:v>
                </c:pt>
                <c:pt idx="5">
                  <c:v>250</c:v>
                </c:pt>
                <c:pt idx="6">
                  <c:v>300</c:v>
                </c:pt>
                <c:pt idx="7">
                  <c:v>350</c:v>
                </c:pt>
                <c:pt idx="8">
                  <c:v>400</c:v>
                </c:pt>
              </c:numCache>
            </c:numRef>
          </c:cat>
          <c:val>
            <c:numRef>
              <c:f>'Single Line Graph'!$S$3:$S$11</c:f>
              <c:numCache>
                <c:formatCode>General</c:formatCode>
                <c:ptCount val="9"/>
                <c:pt idx="0">
                  <c:v>200</c:v>
                </c:pt>
                <c:pt idx="1">
                  <c:v>200</c:v>
                </c:pt>
                <c:pt idx="2">
                  <c:v>200</c:v>
                </c:pt>
                <c:pt idx="3">
                  <c:v>200</c:v>
                </c:pt>
                <c:pt idx="4">
                  <c:v>200</c:v>
                </c:pt>
                <c:pt idx="5">
                  <c:v>200</c:v>
                </c:pt>
                <c:pt idx="6">
                  <c:v>200</c:v>
                </c:pt>
                <c:pt idx="7">
                  <c:v>200</c:v>
                </c:pt>
                <c:pt idx="8">
                  <c:v>200</c:v>
                </c:pt>
              </c:numCache>
            </c:numRef>
          </c:val>
        </c:ser>
        <c:ser>
          <c:idx val="34"/>
          <c:order val="33"/>
          <c:spPr>
            <a:solidFill>
              <a:schemeClr val="bg1"/>
            </a:solidFill>
            <a:ln>
              <a:noFill/>
            </a:ln>
          </c:spPr>
          <c:cat>
            <c:numRef>
              <c:f>'Single Line Graph'!$A$3:$A$11</c:f>
              <c:numCache>
                <c:formatCode>General</c:formatCode>
                <c:ptCount val="9"/>
                <c:pt idx="0">
                  <c:v>0</c:v>
                </c:pt>
                <c:pt idx="1">
                  <c:v>50</c:v>
                </c:pt>
                <c:pt idx="2">
                  <c:v>100</c:v>
                </c:pt>
                <c:pt idx="3">
                  <c:v>150</c:v>
                </c:pt>
                <c:pt idx="4">
                  <c:v>200</c:v>
                </c:pt>
                <c:pt idx="5">
                  <c:v>250</c:v>
                </c:pt>
                <c:pt idx="6">
                  <c:v>300</c:v>
                </c:pt>
                <c:pt idx="7">
                  <c:v>350</c:v>
                </c:pt>
                <c:pt idx="8">
                  <c:v>400</c:v>
                </c:pt>
              </c:numCache>
            </c:numRef>
          </c:cat>
          <c:val>
            <c:numRef>
              <c:f>'Single Line Graph'!$O$3:$O$11</c:f>
              <c:numCache>
                <c:formatCode>General</c:formatCode>
                <c:ptCount val="9"/>
                <c:pt idx="0">
                  <c:v>200</c:v>
                </c:pt>
                <c:pt idx="1">
                  <c:v>200</c:v>
                </c:pt>
                <c:pt idx="2">
                  <c:v>200</c:v>
                </c:pt>
                <c:pt idx="3">
                  <c:v>200</c:v>
                </c:pt>
                <c:pt idx="4">
                  <c:v>200</c:v>
                </c:pt>
                <c:pt idx="5">
                  <c:v>200</c:v>
                </c:pt>
                <c:pt idx="6">
                  <c:v>200</c:v>
                </c:pt>
                <c:pt idx="7">
                  <c:v>200</c:v>
                </c:pt>
                <c:pt idx="8">
                  <c:v>200</c:v>
                </c:pt>
              </c:numCache>
            </c:numRef>
          </c:val>
        </c:ser>
        <c:ser>
          <c:idx val="35"/>
          <c:order val="34"/>
          <c:spPr>
            <a:ln>
              <a:solidFill>
                <a:schemeClr val="tx1"/>
              </a:solidFill>
            </a:ln>
          </c:spPr>
          <c:cat>
            <c:numRef>
              <c:f>'Single Line Graph'!$A$3:$A$11</c:f>
              <c:numCache>
                <c:formatCode>General</c:formatCode>
                <c:ptCount val="9"/>
                <c:pt idx="0">
                  <c:v>0</c:v>
                </c:pt>
                <c:pt idx="1">
                  <c:v>50</c:v>
                </c:pt>
                <c:pt idx="2">
                  <c:v>100</c:v>
                </c:pt>
                <c:pt idx="3">
                  <c:v>150</c:v>
                </c:pt>
                <c:pt idx="4">
                  <c:v>200</c:v>
                </c:pt>
                <c:pt idx="5">
                  <c:v>250</c:v>
                </c:pt>
                <c:pt idx="6">
                  <c:v>300</c:v>
                </c:pt>
                <c:pt idx="7">
                  <c:v>350</c:v>
                </c:pt>
                <c:pt idx="8">
                  <c:v>400</c:v>
                </c:pt>
              </c:numCache>
            </c:numRef>
          </c:cat>
          <c:val>
            <c:numRef>
              <c:f>'Single Line Graph'!$C$3:$C$11</c:f>
              <c:numCache>
                <c:formatCode>General</c:formatCode>
                <c:ptCount val="9"/>
                <c:pt idx="0">
                  <c:v>75</c:v>
                </c:pt>
                <c:pt idx="1">
                  <c:v>250</c:v>
                </c:pt>
                <c:pt idx="2">
                  <c:v>3100</c:v>
                </c:pt>
                <c:pt idx="3">
                  <c:v>2350</c:v>
                </c:pt>
                <c:pt idx="4">
                  <c:v>500</c:v>
                </c:pt>
                <c:pt idx="5">
                  <c:v>150</c:v>
                </c:pt>
                <c:pt idx="6">
                  <c:v>100</c:v>
                </c:pt>
                <c:pt idx="7">
                  <c:v>25</c:v>
                </c:pt>
                <c:pt idx="8">
                  <c:v>20</c:v>
                </c:pt>
              </c:numCache>
            </c:numRef>
          </c:val>
        </c:ser>
        <c:ser>
          <c:idx val="9"/>
          <c:order val="8"/>
          <c:spPr>
            <a:solidFill>
              <a:schemeClr val="bg1"/>
            </a:solidFill>
            <a:ln>
              <a:noFill/>
            </a:ln>
            <a:effectLst/>
          </c:spPr>
          <c:cat>
            <c:numRef>
              <c:f>'Single Line Graph'!$A$3:$A$11</c:f>
              <c:numCache>
                <c:formatCode>General</c:formatCode>
                <c:ptCount val="9"/>
                <c:pt idx="0">
                  <c:v>0</c:v>
                </c:pt>
                <c:pt idx="1">
                  <c:v>50</c:v>
                </c:pt>
                <c:pt idx="2">
                  <c:v>100</c:v>
                </c:pt>
                <c:pt idx="3">
                  <c:v>150</c:v>
                </c:pt>
                <c:pt idx="4">
                  <c:v>200</c:v>
                </c:pt>
                <c:pt idx="5">
                  <c:v>250</c:v>
                </c:pt>
                <c:pt idx="6">
                  <c:v>300</c:v>
                </c:pt>
                <c:pt idx="7">
                  <c:v>350</c:v>
                </c:pt>
                <c:pt idx="8">
                  <c:v>400</c:v>
                </c:pt>
              </c:numCache>
            </c:numRef>
          </c:cat>
          <c:val>
            <c:numRef>
              <c:f>'Single Line Graph'!$V$3:$V$11</c:f>
              <c:numCache>
                <c:formatCode>General</c:formatCode>
                <c:ptCount val="9"/>
                <c:pt idx="0">
                  <c:v>6000</c:v>
                </c:pt>
                <c:pt idx="1">
                  <c:v>6000</c:v>
                </c:pt>
                <c:pt idx="2">
                  <c:v>6000</c:v>
                </c:pt>
                <c:pt idx="3">
                  <c:v>6000</c:v>
                </c:pt>
                <c:pt idx="4">
                  <c:v>6000</c:v>
                </c:pt>
                <c:pt idx="5">
                  <c:v>6000</c:v>
                </c:pt>
                <c:pt idx="6">
                  <c:v>6000</c:v>
                </c:pt>
                <c:pt idx="7">
                  <c:v>6000</c:v>
                </c:pt>
                <c:pt idx="8">
                  <c:v>6000</c:v>
                </c:pt>
              </c:numCache>
            </c:numRef>
          </c:val>
        </c:ser>
        <c:ser>
          <c:idx val="10"/>
          <c:order val="9"/>
          <c:spPr>
            <a:solidFill>
              <a:srgbClr val="EA2400">
                <a:alpha val="50000"/>
              </a:srgbClr>
            </a:solidFill>
            <a:ln>
              <a:noFill/>
            </a:ln>
            <a:effectLst/>
          </c:spPr>
          <c:cat>
            <c:numRef>
              <c:f>'Single Line Graph'!$A$3:$A$11</c:f>
              <c:numCache>
                <c:formatCode>General</c:formatCode>
                <c:ptCount val="9"/>
                <c:pt idx="0">
                  <c:v>0</c:v>
                </c:pt>
                <c:pt idx="1">
                  <c:v>50</c:v>
                </c:pt>
                <c:pt idx="2">
                  <c:v>100</c:v>
                </c:pt>
                <c:pt idx="3">
                  <c:v>150</c:v>
                </c:pt>
                <c:pt idx="4">
                  <c:v>200</c:v>
                </c:pt>
                <c:pt idx="5">
                  <c:v>250</c:v>
                </c:pt>
                <c:pt idx="6">
                  <c:v>300</c:v>
                </c:pt>
                <c:pt idx="7">
                  <c:v>350</c:v>
                </c:pt>
                <c:pt idx="8">
                  <c:v>400</c:v>
                </c:pt>
              </c:numCache>
            </c:numRef>
          </c:cat>
          <c:val>
            <c:numRef>
              <c:f>'Single Line Graph'!$R$3:$R$11</c:f>
              <c:numCache>
                <c:formatCode>General</c:formatCode>
                <c:ptCount val="9"/>
                <c:pt idx="0">
                  <c:v>6000</c:v>
                </c:pt>
                <c:pt idx="1">
                  <c:v>6000</c:v>
                </c:pt>
                <c:pt idx="2">
                  <c:v>6000</c:v>
                </c:pt>
                <c:pt idx="3">
                  <c:v>6000</c:v>
                </c:pt>
                <c:pt idx="4">
                  <c:v>6000</c:v>
                </c:pt>
                <c:pt idx="5">
                  <c:v>6000</c:v>
                </c:pt>
                <c:pt idx="6">
                  <c:v>6000</c:v>
                </c:pt>
                <c:pt idx="7">
                  <c:v>6000</c:v>
                </c:pt>
                <c:pt idx="8">
                  <c:v>6000</c:v>
                </c:pt>
              </c:numCache>
            </c:numRef>
          </c:val>
        </c:ser>
        <c:ser>
          <c:idx val="11"/>
          <c:order val="10"/>
          <c:spPr>
            <a:solidFill>
              <a:schemeClr val="bg1"/>
            </a:solidFill>
            <a:ln>
              <a:noFill/>
            </a:ln>
            <a:effectLst/>
          </c:spPr>
          <c:cat>
            <c:numRef>
              <c:f>'Single Line Graph'!$A$3:$A$11</c:f>
              <c:numCache>
                <c:formatCode>General</c:formatCode>
                <c:ptCount val="9"/>
                <c:pt idx="0">
                  <c:v>0</c:v>
                </c:pt>
                <c:pt idx="1">
                  <c:v>50</c:v>
                </c:pt>
                <c:pt idx="2">
                  <c:v>100</c:v>
                </c:pt>
                <c:pt idx="3">
                  <c:v>150</c:v>
                </c:pt>
                <c:pt idx="4">
                  <c:v>200</c:v>
                </c:pt>
                <c:pt idx="5">
                  <c:v>250</c:v>
                </c:pt>
                <c:pt idx="6">
                  <c:v>300</c:v>
                </c:pt>
                <c:pt idx="7">
                  <c:v>350</c:v>
                </c:pt>
                <c:pt idx="8">
                  <c:v>400</c:v>
                </c:pt>
              </c:numCache>
            </c:numRef>
          </c:cat>
          <c:val>
            <c:numRef>
              <c:f>'Single Line Graph'!$U$3:$U$11</c:f>
              <c:numCache>
                <c:formatCode>General</c:formatCode>
                <c:ptCount val="9"/>
                <c:pt idx="0">
                  <c:v>4000</c:v>
                </c:pt>
                <c:pt idx="1">
                  <c:v>4000</c:v>
                </c:pt>
                <c:pt idx="2">
                  <c:v>4000</c:v>
                </c:pt>
                <c:pt idx="3">
                  <c:v>4000</c:v>
                </c:pt>
                <c:pt idx="4">
                  <c:v>4000</c:v>
                </c:pt>
                <c:pt idx="5">
                  <c:v>4000</c:v>
                </c:pt>
                <c:pt idx="6">
                  <c:v>4000</c:v>
                </c:pt>
                <c:pt idx="7">
                  <c:v>4000</c:v>
                </c:pt>
                <c:pt idx="8">
                  <c:v>4000</c:v>
                </c:pt>
              </c:numCache>
            </c:numRef>
          </c:val>
        </c:ser>
        <c:ser>
          <c:idx val="12"/>
          <c:order val="11"/>
          <c:spPr>
            <a:solidFill>
              <a:srgbClr val="14A0FF">
                <a:alpha val="51000"/>
              </a:srgbClr>
            </a:solidFill>
            <a:ln>
              <a:noFill/>
            </a:ln>
            <a:effectLst/>
          </c:spPr>
          <c:cat>
            <c:numRef>
              <c:f>'Single Line Graph'!$A$3:$A$11</c:f>
              <c:numCache>
                <c:formatCode>General</c:formatCode>
                <c:ptCount val="9"/>
                <c:pt idx="0">
                  <c:v>0</c:v>
                </c:pt>
                <c:pt idx="1">
                  <c:v>50</c:v>
                </c:pt>
                <c:pt idx="2">
                  <c:v>100</c:v>
                </c:pt>
                <c:pt idx="3">
                  <c:v>150</c:v>
                </c:pt>
                <c:pt idx="4">
                  <c:v>200</c:v>
                </c:pt>
                <c:pt idx="5">
                  <c:v>250</c:v>
                </c:pt>
                <c:pt idx="6">
                  <c:v>300</c:v>
                </c:pt>
                <c:pt idx="7">
                  <c:v>350</c:v>
                </c:pt>
                <c:pt idx="8">
                  <c:v>400</c:v>
                </c:pt>
              </c:numCache>
            </c:numRef>
          </c:cat>
          <c:val>
            <c:numRef>
              <c:f>'Single Line Graph'!$Q$3:$Q$11</c:f>
              <c:numCache>
                <c:formatCode>General</c:formatCode>
                <c:ptCount val="9"/>
                <c:pt idx="0">
                  <c:v>4000</c:v>
                </c:pt>
                <c:pt idx="1">
                  <c:v>4000</c:v>
                </c:pt>
                <c:pt idx="2">
                  <c:v>4000</c:v>
                </c:pt>
                <c:pt idx="3">
                  <c:v>4000</c:v>
                </c:pt>
                <c:pt idx="4">
                  <c:v>4000</c:v>
                </c:pt>
                <c:pt idx="5">
                  <c:v>4000</c:v>
                </c:pt>
                <c:pt idx="6">
                  <c:v>4000</c:v>
                </c:pt>
                <c:pt idx="7">
                  <c:v>4000</c:v>
                </c:pt>
                <c:pt idx="8">
                  <c:v>4000</c:v>
                </c:pt>
              </c:numCache>
            </c:numRef>
          </c:val>
        </c:ser>
        <c:ser>
          <c:idx val="13"/>
          <c:order val="12"/>
          <c:spPr>
            <a:solidFill>
              <a:schemeClr val="bg1"/>
            </a:solidFill>
            <a:ln>
              <a:noFill/>
            </a:ln>
            <a:effectLst/>
          </c:spPr>
          <c:cat>
            <c:numRef>
              <c:f>'Single Line Graph'!$A$3:$A$11</c:f>
              <c:numCache>
                <c:formatCode>General</c:formatCode>
                <c:ptCount val="9"/>
                <c:pt idx="0">
                  <c:v>0</c:v>
                </c:pt>
                <c:pt idx="1">
                  <c:v>50</c:v>
                </c:pt>
                <c:pt idx="2">
                  <c:v>100</c:v>
                </c:pt>
                <c:pt idx="3">
                  <c:v>150</c:v>
                </c:pt>
                <c:pt idx="4">
                  <c:v>200</c:v>
                </c:pt>
                <c:pt idx="5">
                  <c:v>250</c:v>
                </c:pt>
                <c:pt idx="6">
                  <c:v>300</c:v>
                </c:pt>
                <c:pt idx="7">
                  <c:v>350</c:v>
                </c:pt>
                <c:pt idx="8">
                  <c:v>400</c:v>
                </c:pt>
              </c:numCache>
            </c:numRef>
          </c:cat>
          <c:val>
            <c:numRef>
              <c:f>'Single Line Graph'!$T$3:$T$11</c:f>
              <c:numCache>
                <c:formatCode>General</c:formatCode>
                <c:ptCount val="9"/>
                <c:pt idx="0">
                  <c:v>2000</c:v>
                </c:pt>
                <c:pt idx="1">
                  <c:v>2000</c:v>
                </c:pt>
                <c:pt idx="2">
                  <c:v>2000</c:v>
                </c:pt>
                <c:pt idx="3">
                  <c:v>2000</c:v>
                </c:pt>
                <c:pt idx="4">
                  <c:v>2000</c:v>
                </c:pt>
                <c:pt idx="5">
                  <c:v>2000</c:v>
                </c:pt>
                <c:pt idx="6">
                  <c:v>2000</c:v>
                </c:pt>
                <c:pt idx="7">
                  <c:v>2000</c:v>
                </c:pt>
                <c:pt idx="8">
                  <c:v>2000</c:v>
                </c:pt>
              </c:numCache>
            </c:numRef>
          </c:val>
        </c:ser>
        <c:ser>
          <c:idx val="14"/>
          <c:order val="13"/>
          <c:spPr>
            <a:solidFill>
              <a:schemeClr val="bg1">
                <a:lumMod val="75000"/>
                <a:alpha val="49000"/>
              </a:schemeClr>
            </a:solidFill>
            <a:ln>
              <a:noFill/>
            </a:ln>
            <a:effectLst/>
          </c:spPr>
          <c:cat>
            <c:numRef>
              <c:f>'Single Line Graph'!$A$3:$A$11</c:f>
              <c:numCache>
                <c:formatCode>General</c:formatCode>
                <c:ptCount val="9"/>
                <c:pt idx="0">
                  <c:v>0</c:v>
                </c:pt>
                <c:pt idx="1">
                  <c:v>50</c:v>
                </c:pt>
                <c:pt idx="2">
                  <c:v>100</c:v>
                </c:pt>
                <c:pt idx="3">
                  <c:v>150</c:v>
                </c:pt>
                <c:pt idx="4">
                  <c:v>200</c:v>
                </c:pt>
                <c:pt idx="5">
                  <c:v>250</c:v>
                </c:pt>
                <c:pt idx="6">
                  <c:v>300</c:v>
                </c:pt>
                <c:pt idx="7">
                  <c:v>350</c:v>
                </c:pt>
                <c:pt idx="8">
                  <c:v>400</c:v>
                </c:pt>
              </c:numCache>
            </c:numRef>
          </c:cat>
          <c:val>
            <c:numRef>
              <c:f>'Single Line Graph'!$P$3:$P$11</c:f>
              <c:numCache>
                <c:formatCode>General</c:formatCode>
                <c:ptCount val="9"/>
                <c:pt idx="0">
                  <c:v>2000</c:v>
                </c:pt>
                <c:pt idx="1">
                  <c:v>2000</c:v>
                </c:pt>
                <c:pt idx="2">
                  <c:v>2000</c:v>
                </c:pt>
                <c:pt idx="3">
                  <c:v>2000</c:v>
                </c:pt>
                <c:pt idx="4">
                  <c:v>2000</c:v>
                </c:pt>
                <c:pt idx="5">
                  <c:v>2000</c:v>
                </c:pt>
                <c:pt idx="6">
                  <c:v>2000</c:v>
                </c:pt>
                <c:pt idx="7">
                  <c:v>2000</c:v>
                </c:pt>
                <c:pt idx="8">
                  <c:v>2000</c:v>
                </c:pt>
              </c:numCache>
            </c:numRef>
          </c:val>
        </c:ser>
        <c:ser>
          <c:idx val="15"/>
          <c:order val="14"/>
          <c:spPr>
            <a:solidFill>
              <a:schemeClr val="bg1"/>
            </a:solidFill>
            <a:ln>
              <a:noFill/>
            </a:ln>
            <a:effectLst/>
          </c:spPr>
          <c:cat>
            <c:numRef>
              <c:f>'Single Line Graph'!$A$3:$A$11</c:f>
              <c:numCache>
                <c:formatCode>General</c:formatCode>
                <c:ptCount val="9"/>
                <c:pt idx="0">
                  <c:v>0</c:v>
                </c:pt>
                <c:pt idx="1">
                  <c:v>50</c:v>
                </c:pt>
                <c:pt idx="2">
                  <c:v>100</c:v>
                </c:pt>
                <c:pt idx="3">
                  <c:v>150</c:v>
                </c:pt>
                <c:pt idx="4">
                  <c:v>200</c:v>
                </c:pt>
                <c:pt idx="5">
                  <c:v>250</c:v>
                </c:pt>
                <c:pt idx="6">
                  <c:v>300</c:v>
                </c:pt>
                <c:pt idx="7">
                  <c:v>350</c:v>
                </c:pt>
                <c:pt idx="8">
                  <c:v>400</c:v>
                </c:pt>
              </c:numCache>
            </c:numRef>
          </c:cat>
          <c:val>
            <c:numRef>
              <c:f>'Single Line Graph'!$S$3:$S$11</c:f>
              <c:numCache>
                <c:formatCode>General</c:formatCode>
                <c:ptCount val="9"/>
                <c:pt idx="0">
                  <c:v>200</c:v>
                </c:pt>
                <c:pt idx="1">
                  <c:v>200</c:v>
                </c:pt>
                <c:pt idx="2">
                  <c:v>200</c:v>
                </c:pt>
                <c:pt idx="3">
                  <c:v>200</c:v>
                </c:pt>
                <c:pt idx="4">
                  <c:v>200</c:v>
                </c:pt>
                <c:pt idx="5">
                  <c:v>200</c:v>
                </c:pt>
                <c:pt idx="6">
                  <c:v>200</c:v>
                </c:pt>
                <c:pt idx="7">
                  <c:v>200</c:v>
                </c:pt>
                <c:pt idx="8">
                  <c:v>200</c:v>
                </c:pt>
              </c:numCache>
            </c:numRef>
          </c:val>
        </c:ser>
        <c:ser>
          <c:idx val="16"/>
          <c:order val="15"/>
          <c:spPr>
            <a:solidFill>
              <a:schemeClr val="bg1"/>
            </a:solidFill>
            <a:ln>
              <a:noFill/>
            </a:ln>
          </c:spPr>
          <c:cat>
            <c:numRef>
              <c:f>'Single Line Graph'!$A$3:$A$11</c:f>
              <c:numCache>
                <c:formatCode>General</c:formatCode>
                <c:ptCount val="9"/>
                <c:pt idx="0">
                  <c:v>0</c:v>
                </c:pt>
                <c:pt idx="1">
                  <c:v>50</c:v>
                </c:pt>
                <c:pt idx="2">
                  <c:v>100</c:v>
                </c:pt>
                <c:pt idx="3">
                  <c:v>150</c:v>
                </c:pt>
                <c:pt idx="4">
                  <c:v>200</c:v>
                </c:pt>
                <c:pt idx="5">
                  <c:v>250</c:v>
                </c:pt>
                <c:pt idx="6">
                  <c:v>300</c:v>
                </c:pt>
                <c:pt idx="7">
                  <c:v>350</c:v>
                </c:pt>
                <c:pt idx="8">
                  <c:v>400</c:v>
                </c:pt>
              </c:numCache>
            </c:numRef>
          </c:cat>
          <c:val>
            <c:numRef>
              <c:f>'Single Line Graph'!$O$3:$O$11</c:f>
              <c:numCache>
                <c:formatCode>General</c:formatCode>
                <c:ptCount val="9"/>
                <c:pt idx="0">
                  <c:v>200</c:v>
                </c:pt>
                <c:pt idx="1">
                  <c:v>200</c:v>
                </c:pt>
                <c:pt idx="2">
                  <c:v>200</c:v>
                </c:pt>
                <c:pt idx="3">
                  <c:v>200</c:v>
                </c:pt>
                <c:pt idx="4">
                  <c:v>200</c:v>
                </c:pt>
                <c:pt idx="5">
                  <c:v>200</c:v>
                </c:pt>
                <c:pt idx="6">
                  <c:v>200</c:v>
                </c:pt>
                <c:pt idx="7">
                  <c:v>200</c:v>
                </c:pt>
                <c:pt idx="8">
                  <c:v>200</c:v>
                </c:pt>
              </c:numCache>
            </c:numRef>
          </c:val>
        </c:ser>
        <c:ser>
          <c:idx val="17"/>
          <c:order val="16"/>
          <c:spPr>
            <a:ln>
              <a:solidFill>
                <a:schemeClr val="tx1"/>
              </a:solidFill>
            </a:ln>
          </c:spPr>
          <c:cat>
            <c:numRef>
              <c:f>'Single Line Graph'!$A$3:$A$11</c:f>
              <c:numCache>
                <c:formatCode>General</c:formatCode>
                <c:ptCount val="9"/>
                <c:pt idx="0">
                  <c:v>0</c:v>
                </c:pt>
                <c:pt idx="1">
                  <c:v>50</c:v>
                </c:pt>
                <c:pt idx="2">
                  <c:v>100</c:v>
                </c:pt>
                <c:pt idx="3">
                  <c:v>150</c:v>
                </c:pt>
                <c:pt idx="4">
                  <c:v>200</c:v>
                </c:pt>
                <c:pt idx="5">
                  <c:v>250</c:v>
                </c:pt>
                <c:pt idx="6">
                  <c:v>300</c:v>
                </c:pt>
                <c:pt idx="7">
                  <c:v>350</c:v>
                </c:pt>
                <c:pt idx="8">
                  <c:v>400</c:v>
                </c:pt>
              </c:numCache>
            </c:numRef>
          </c:cat>
          <c:val>
            <c:numRef>
              <c:f>'Single Line Graph'!$C$3:$C$11</c:f>
              <c:numCache>
                <c:formatCode>General</c:formatCode>
                <c:ptCount val="9"/>
                <c:pt idx="0">
                  <c:v>75</c:v>
                </c:pt>
                <c:pt idx="1">
                  <c:v>250</c:v>
                </c:pt>
                <c:pt idx="2">
                  <c:v>3100</c:v>
                </c:pt>
                <c:pt idx="3">
                  <c:v>2350</c:v>
                </c:pt>
                <c:pt idx="4">
                  <c:v>500</c:v>
                </c:pt>
                <c:pt idx="5">
                  <c:v>150</c:v>
                </c:pt>
                <c:pt idx="6">
                  <c:v>100</c:v>
                </c:pt>
                <c:pt idx="7">
                  <c:v>25</c:v>
                </c:pt>
                <c:pt idx="8">
                  <c:v>20</c:v>
                </c:pt>
              </c:numCache>
            </c:numRef>
          </c:val>
        </c:ser>
        <c:ser>
          <c:idx val="7"/>
          <c:order val="0"/>
          <c:tx>
            <c:v>HiddenRed</c:v>
          </c:tx>
          <c:spPr>
            <a:solidFill>
              <a:schemeClr val="bg1"/>
            </a:solidFill>
            <a:ln>
              <a:noFill/>
            </a:ln>
            <a:effectLst/>
          </c:spPr>
          <c:cat>
            <c:numRef>
              <c:f>'Single Line Graph'!$A$3:$A$11</c:f>
              <c:numCache>
                <c:formatCode>General</c:formatCode>
                <c:ptCount val="9"/>
                <c:pt idx="0">
                  <c:v>0</c:v>
                </c:pt>
                <c:pt idx="1">
                  <c:v>50</c:v>
                </c:pt>
                <c:pt idx="2">
                  <c:v>100</c:v>
                </c:pt>
                <c:pt idx="3">
                  <c:v>150</c:v>
                </c:pt>
                <c:pt idx="4">
                  <c:v>200</c:v>
                </c:pt>
                <c:pt idx="5">
                  <c:v>250</c:v>
                </c:pt>
                <c:pt idx="6">
                  <c:v>300</c:v>
                </c:pt>
                <c:pt idx="7">
                  <c:v>350</c:v>
                </c:pt>
                <c:pt idx="8">
                  <c:v>400</c:v>
                </c:pt>
              </c:numCache>
            </c:numRef>
          </c:cat>
          <c:val>
            <c:numRef>
              <c:f>'Single Line Graph'!$V$3:$V$11</c:f>
              <c:numCache>
                <c:formatCode>General</c:formatCode>
                <c:ptCount val="9"/>
                <c:pt idx="0">
                  <c:v>6000</c:v>
                </c:pt>
                <c:pt idx="1">
                  <c:v>6000</c:v>
                </c:pt>
                <c:pt idx="2">
                  <c:v>6000</c:v>
                </c:pt>
                <c:pt idx="3">
                  <c:v>6000</c:v>
                </c:pt>
                <c:pt idx="4">
                  <c:v>6000</c:v>
                </c:pt>
                <c:pt idx="5">
                  <c:v>6000</c:v>
                </c:pt>
                <c:pt idx="6">
                  <c:v>6000</c:v>
                </c:pt>
                <c:pt idx="7">
                  <c:v>6000</c:v>
                </c:pt>
                <c:pt idx="8">
                  <c:v>6000</c:v>
                </c:pt>
              </c:numCache>
            </c:numRef>
          </c:val>
        </c:ser>
        <c:ser>
          <c:idx val="3"/>
          <c:order val="1"/>
          <c:tx>
            <c:v>Red</c:v>
          </c:tx>
          <c:spPr>
            <a:solidFill>
              <a:srgbClr val="EA2400">
                <a:alpha val="50000"/>
              </a:srgbClr>
            </a:solidFill>
            <a:ln>
              <a:noFill/>
            </a:ln>
            <a:effectLst/>
          </c:spPr>
          <c:cat>
            <c:numRef>
              <c:f>'Single Line Graph'!$A$3:$A$11</c:f>
              <c:numCache>
                <c:formatCode>General</c:formatCode>
                <c:ptCount val="9"/>
                <c:pt idx="0">
                  <c:v>0</c:v>
                </c:pt>
                <c:pt idx="1">
                  <c:v>50</c:v>
                </c:pt>
                <c:pt idx="2">
                  <c:v>100</c:v>
                </c:pt>
                <c:pt idx="3">
                  <c:v>150</c:v>
                </c:pt>
                <c:pt idx="4">
                  <c:v>200</c:v>
                </c:pt>
                <c:pt idx="5">
                  <c:v>250</c:v>
                </c:pt>
                <c:pt idx="6">
                  <c:v>300</c:v>
                </c:pt>
                <c:pt idx="7">
                  <c:v>350</c:v>
                </c:pt>
                <c:pt idx="8">
                  <c:v>400</c:v>
                </c:pt>
              </c:numCache>
            </c:numRef>
          </c:cat>
          <c:val>
            <c:numRef>
              <c:f>'Single Line Graph'!$R$3:$R$11</c:f>
              <c:numCache>
                <c:formatCode>General</c:formatCode>
                <c:ptCount val="9"/>
                <c:pt idx="0">
                  <c:v>6000</c:v>
                </c:pt>
                <c:pt idx="1">
                  <c:v>6000</c:v>
                </c:pt>
                <c:pt idx="2">
                  <c:v>6000</c:v>
                </c:pt>
                <c:pt idx="3">
                  <c:v>6000</c:v>
                </c:pt>
                <c:pt idx="4">
                  <c:v>6000</c:v>
                </c:pt>
                <c:pt idx="5">
                  <c:v>6000</c:v>
                </c:pt>
                <c:pt idx="6">
                  <c:v>6000</c:v>
                </c:pt>
                <c:pt idx="7">
                  <c:v>6000</c:v>
                </c:pt>
                <c:pt idx="8">
                  <c:v>6000</c:v>
                </c:pt>
              </c:numCache>
            </c:numRef>
          </c:val>
        </c:ser>
        <c:ser>
          <c:idx val="6"/>
          <c:order val="2"/>
          <c:tx>
            <c:v>HiddenBlue</c:v>
          </c:tx>
          <c:spPr>
            <a:solidFill>
              <a:schemeClr val="bg1"/>
            </a:solidFill>
            <a:ln>
              <a:noFill/>
            </a:ln>
            <a:effectLst/>
          </c:spPr>
          <c:cat>
            <c:numRef>
              <c:f>'Single Line Graph'!$A$3:$A$11</c:f>
              <c:numCache>
                <c:formatCode>General</c:formatCode>
                <c:ptCount val="9"/>
                <c:pt idx="0">
                  <c:v>0</c:v>
                </c:pt>
                <c:pt idx="1">
                  <c:v>50</c:v>
                </c:pt>
                <c:pt idx="2">
                  <c:v>100</c:v>
                </c:pt>
                <c:pt idx="3">
                  <c:v>150</c:v>
                </c:pt>
                <c:pt idx="4">
                  <c:v>200</c:v>
                </c:pt>
                <c:pt idx="5">
                  <c:v>250</c:v>
                </c:pt>
                <c:pt idx="6">
                  <c:v>300</c:v>
                </c:pt>
                <c:pt idx="7">
                  <c:v>350</c:v>
                </c:pt>
                <c:pt idx="8">
                  <c:v>400</c:v>
                </c:pt>
              </c:numCache>
            </c:numRef>
          </c:cat>
          <c:val>
            <c:numRef>
              <c:f>'Single Line Graph'!$U$3:$U$11</c:f>
              <c:numCache>
                <c:formatCode>General</c:formatCode>
                <c:ptCount val="9"/>
                <c:pt idx="0">
                  <c:v>4000</c:v>
                </c:pt>
                <c:pt idx="1">
                  <c:v>4000</c:v>
                </c:pt>
                <c:pt idx="2">
                  <c:v>4000</c:v>
                </c:pt>
                <c:pt idx="3">
                  <c:v>4000</c:v>
                </c:pt>
                <c:pt idx="4">
                  <c:v>4000</c:v>
                </c:pt>
                <c:pt idx="5">
                  <c:v>4000</c:v>
                </c:pt>
                <c:pt idx="6">
                  <c:v>4000</c:v>
                </c:pt>
                <c:pt idx="7">
                  <c:v>4000</c:v>
                </c:pt>
                <c:pt idx="8">
                  <c:v>4000</c:v>
                </c:pt>
              </c:numCache>
            </c:numRef>
          </c:val>
        </c:ser>
        <c:ser>
          <c:idx val="2"/>
          <c:order val="3"/>
          <c:tx>
            <c:v>Blue</c:v>
          </c:tx>
          <c:spPr>
            <a:solidFill>
              <a:schemeClr val="bg1">
                <a:lumMod val="65000"/>
              </a:schemeClr>
            </a:solidFill>
            <a:ln>
              <a:noFill/>
            </a:ln>
            <a:effectLst/>
          </c:spPr>
          <c:cat>
            <c:numRef>
              <c:f>'Single Line Graph'!$A$3:$A$11</c:f>
              <c:numCache>
                <c:formatCode>General</c:formatCode>
                <c:ptCount val="9"/>
                <c:pt idx="0">
                  <c:v>0</c:v>
                </c:pt>
                <c:pt idx="1">
                  <c:v>50</c:v>
                </c:pt>
                <c:pt idx="2">
                  <c:v>100</c:v>
                </c:pt>
                <c:pt idx="3">
                  <c:v>150</c:v>
                </c:pt>
                <c:pt idx="4">
                  <c:v>200</c:v>
                </c:pt>
                <c:pt idx="5">
                  <c:v>250</c:v>
                </c:pt>
                <c:pt idx="6">
                  <c:v>300</c:v>
                </c:pt>
                <c:pt idx="7">
                  <c:v>350</c:v>
                </c:pt>
                <c:pt idx="8">
                  <c:v>400</c:v>
                </c:pt>
              </c:numCache>
            </c:numRef>
          </c:cat>
          <c:val>
            <c:numRef>
              <c:f>'Single Line Graph'!$Q$3:$Q$11</c:f>
              <c:numCache>
                <c:formatCode>General</c:formatCode>
                <c:ptCount val="9"/>
                <c:pt idx="0">
                  <c:v>4000</c:v>
                </c:pt>
                <c:pt idx="1">
                  <c:v>4000</c:v>
                </c:pt>
                <c:pt idx="2">
                  <c:v>4000</c:v>
                </c:pt>
                <c:pt idx="3">
                  <c:v>4000</c:v>
                </c:pt>
                <c:pt idx="4">
                  <c:v>4000</c:v>
                </c:pt>
                <c:pt idx="5">
                  <c:v>4000</c:v>
                </c:pt>
                <c:pt idx="6">
                  <c:v>4000</c:v>
                </c:pt>
                <c:pt idx="7">
                  <c:v>4000</c:v>
                </c:pt>
                <c:pt idx="8">
                  <c:v>4000</c:v>
                </c:pt>
              </c:numCache>
            </c:numRef>
          </c:val>
        </c:ser>
        <c:ser>
          <c:idx val="5"/>
          <c:order val="4"/>
          <c:tx>
            <c:v>Hidden Grey</c:v>
          </c:tx>
          <c:spPr>
            <a:solidFill>
              <a:schemeClr val="bg1"/>
            </a:solidFill>
            <a:ln>
              <a:noFill/>
            </a:ln>
            <a:effectLst/>
          </c:spPr>
          <c:cat>
            <c:numRef>
              <c:f>'Single Line Graph'!$A$3:$A$11</c:f>
              <c:numCache>
                <c:formatCode>General</c:formatCode>
                <c:ptCount val="9"/>
                <c:pt idx="0">
                  <c:v>0</c:v>
                </c:pt>
                <c:pt idx="1">
                  <c:v>50</c:v>
                </c:pt>
                <c:pt idx="2">
                  <c:v>100</c:v>
                </c:pt>
                <c:pt idx="3">
                  <c:v>150</c:v>
                </c:pt>
                <c:pt idx="4">
                  <c:v>200</c:v>
                </c:pt>
                <c:pt idx="5">
                  <c:v>250</c:v>
                </c:pt>
                <c:pt idx="6">
                  <c:v>300</c:v>
                </c:pt>
                <c:pt idx="7">
                  <c:v>350</c:v>
                </c:pt>
                <c:pt idx="8">
                  <c:v>400</c:v>
                </c:pt>
              </c:numCache>
            </c:numRef>
          </c:cat>
          <c:val>
            <c:numRef>
              <c:f>'Single Line Graph'!$T$3:$T$11</c:f>
              <c:numCache>
                <c:formatCode>General</c:formatCode>
                <c:ptCount val="9"/>
                <c:pt idx="0">
                  <c:v>2000</c:v>
                </c:pt>
                <c:pt idx="1">
                  <c:v>2000</c:v>
                </c:pt>
                <c:pt idx="2">
                  <c:v>2000</c:v>
                </c:pt>
                <c:pt idx="3">
                  <c:v>2000</c:v>
                </c:pt>
                <c:pt idx="4">
                  <c:v>2000</c:v>
                </c:pt>
                <c:pt idx="5">
                  <c:v>2000</c:v>
                </c:pt>
                <c:pt idx="6">
                  <c:v>2000</c:v>
                </c:pt>
                <c:pt idx="7">
                  <c:v>2000</c:v>
                </c:pt>
                <c:pt idx="8">
                  <c:v>2000</c:v>
                </c:pt>
              </c:numCache>
            </c:numRef>
          </c:val>
        </c:ser>
        <c:ser>
          <c:idx val="1"/>
          <c:order val="5"/>
          <c:tx>
            <c:v>Grey</c:v>
          </c:tx>
          <c:spPr>
            <a:solidFill>
              <a:srgbClr val="14A0FF"/>
            </a:solidFill>
            <a:ln>
              <a:noFill/>
            </a:ln>
            <a:effectLst/>
          </c:spPr>
          <c:cat>
            <c:numRef>
              <c:f>'Single Line Graph'!$A$3:$A$11</c:f>
              <c:numCache>
                <c:formatCode>General</c:formatCode>
                <c:ptCount val="9"/>
                <c:pt idx="0">
                  <c:v>0</c:v>
                </c:pt>
                <c:pt idx="1">
                  <c:v>50</c:v>
                </c:pt>
                <c:pt idx="2">
                  <c:v>100</c:v>
                </c:pt>
                <c:pt idx="3">
                  <c:v>150</c:v>
                </c:pt>
                <c:pt idx="4">
                  <c:v>200</c:v>
                </c:pt>
                <c:pt idx="5">
                  <c:v>250</c:v>
                </c:pt>
                <c:pt idx="6">
                  <c:v>300</c:v>
                </c:pt>
                <c:pt idx="7">
                  <c:v>350</c:v>
                </c:pt>
                <c:pt idx="8">
                  <c:v>400</c:v>
                </c:pt>
              </c:numCache>
            </c:numRef>
          </c:cat>
          <c:val>
            <c:numRef>
              <c:f>'Single Line Graph'!$P$3:$P$11</c:f>
              <c:numCache>
                <c:formatCode>General</c:formatCode>
                <c:ptCount val="9"/>
                <c:pt idx="0">
                  <c:v>2000</c:v>
                </c:pt>
                <c:pt idx="1">
                  <c:v>2000</c:v>
                </c:pt>
                <c:pt idx="2">
                  <c:v>2000</c:v>
                </c:pt>
                <c:pt idx="3">
                  <c:v>2000</c:v>
                </c:pt>
                <c:pt idx="4">
                  <c:v>2000</c:v>
                </c:pt>
                <c:pt idx="5">
                  <c:v>2000</c:v>
                </c:pt>
                <c:pt idx="6">
                  <c:v>2000</c:v>
                </c:pt>
                <c:pt idx="7">
                  <c:v>2000</c:v>
                </c:pt>
                <c:pt idx="8">
                  <c:v>2000</c:v>
                </c:pt>
              </c:numCache>
            </c:numRef>
          </c:val>
        </c:ser>
        <c:ser>
          <c:idx val="4"/>
          <c:order val="6"/>
          <c:tx>
            <c:v>HiddenClear</c:v>
          </c:tx>
          <c:spPr>
            <a:solidFill>
              <a:schemeClr val="bg1"/>
            </a:solidFill>
            <a:ln>
              <a:noFill/>
            </a:ln>
            <a:effectLst/>
          </c:spPr>
          <c:cat>
            <c:numRef>
              <c:f>'Single Line Graph'!$A$3:$A$11</c:f>
              <c:numCache>
                <c:formatCode>General</c:formatCode>
                <c:ptCount val="9"/>
                <c:pt idx="0">
                  <c:v>0</c:v>
                </c:pt>
                <c:pt idx="1">
                  <c:v>50</c:v>
                </c:pt>
                <c:pt idx="2">
                  <c:v>100</c:v>
                </c:pt>
                <c:pt idx="3">
                  <c:v>150</c:v>
                </c:pt>
                <c:pt idx="4">
                  <c:v>200</c:v>
                </c:pt>
                <c:pt idx="5">
                  <c:v>250</c:v>
                </c:pt>
                <c:pt idx="6">
                  <c:v>300</c:v>
                </c:pt>
                <c:pt idx="7">
                  <c:v>350</c:v>
                </c:pt>
                <c:pt idx="8">
                  <c:v>400</c:v>
                </c:pt>
              </c:numCache>
            </c:numRef>
          </c:cat>
          <c:val>
            <c:numRef>
              <c:f>'Single Line Graph'!$S$3:$S$11</c:f>
              <c:numCache>
                <c:formatCode>General</c:formatCode>
                <c:ptCount val="9"/>
                <c:pt idx="0">
                  <c:v>200</c:v>
                </c:pt>
                <c:pt idx="1">
                  <c:v>200</c:v>
                </c:pt>
                <c:pt idx="2">
                  <c:v>200</c:v>
                </c:pt>
                <c:pt idx="3">
                  <c:v>200</c:v>
                </c:pt>
                <c:pt idx="4">
                  <c:v>200</c:v>
                </c:pt>
                <c:pt idx="5">
                  <c:v>200</c:v>
                </c:pt>
                <c:pt idx="6">
                  <c:v>200</c:v>
                </c:pt>
                <c:pt idx="7">
                  <c:v>200</c:v>
                </c:pt>
                <c:pt idx="8">
                  <c:v>200</c:v>
                </c:pt>
              </c:numCache>
            </c:numRef>
          </c:val>
        </c:ser>
        <c:ser>
          <c:idx val="0"/>
          <c:order val="7"/>
          <c:tx>
            <c:v>White</c:v>
          </c:tx>
          <c:spPr>
            <a:solidFill>
              <a:schemeClr val="bg1"/>
            </a:solidFill>
            <a:ln>
              <a:noFill/>
            </a:ln>
          </c:spPr>
          <c:cat>
            <c:numRef>
              <c:f>'Single Line Graph'!$A$3:$A$11</c:f>
              <c:numCache>
                <c:formatCode>General</c:formatCode>
                <c:ptCount val="9"/>
                <c:pt idx="0">
                  <c:v>0</c:v>
                </c:pt>
                <c:pt idx="1">
                  <c:v>50</c:v>
                </c:pt>
                <c:pt idx="2">
                  <c:v>100</c:v>
                </c:pt>
                <c:pt idx="3">
                  <c:v>150</c:v>
                </c:pt>
                <c:pt idx="4">
                  <c:v>200</c:v>
                </c:pt>
                <c:pt idx="5">
                  <c:v>250</c:v>
                </c:pt>
                <c:pt idx="6">
                  <c:v>300</c:v>
                </c:pt>
                <c:pt idx="7">
                  <c:v>350</c:v>
                </c:pt>
                <c:pt idx="8">
                  <c:v>400</c:v>
                </c:pt>
              </c:numCache>
            </c:numRef>
          </c:cat>
          <c:val>
            <c:numRef>
              <c:f>'Single Line Graph'!$O$3:$O$11</c:f>
              <c:numCache>
                <c:formatCode>General</c:formatCode>
                <c:ptCount val="9"/>
                <c:pt idx="0">
                  <c:v>200</c:v>
                </c:pt>
                <c:pt idx="1">
                  <c:v>200</c:v>
                </c:pt>
                <c:pt idx="2">
                  <c:v>200</c:v>
                </c:pt>
                <c:pt idx="3">
                  <c:v>200</c:v>
                </c:pt>
                <c:pt idx="4">
                  <c:v>200</c:v>
                </c:pt>
                <c:pt idx="5">
                  <c:v>200</c:v>
                </c:pt>
                <c:pt idx="6">
                  <c:v>200</c:v>
                </c:pt>
                <c:pt idx="7">
                  <c:v>200</c:v>
                </c:pt>
                <c:pt idx="8">
                  <c:v>200</c:v>
                </c:pt>
              </c:numCache>
            </c:numRef>
          </c:val>
        </c:ser>
        <c:dLbls>
          <c:showLegendKey val="0"/>
          <c:showVal val="0"/>
          <c:showCatName val="0"/>
          <c:showSerName val="0"/>
          <c:showPercent val="0"/>
          <c:showBubbleSize val="0"/>
        </c:dLbls>
        <c:axId val="171770592"/>
        <c:axId val="171770984"/>
      </c:areaChart>
      <c:catAx>
        <c:axId val="171770592"/>
        <c:scaling>
          <c:orientation val="minMax"/>
        </c:scaling>
        <c:delete val="1"/>
        <c:axPos val="b"/>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r>
                  <a:rPr lang="en-US" dirty="0"/>
                  <a:t>Distance along flight path </a:t>
                </a:r>
              </a:p>
            </c:rich>
          </c:tx>
          <c:layout/>
          <c:overlay val="0"/>
        </c:title>
        <c:numFmt formatCode="#,##0" sourceLinked="0"/>
        <c:majorTickMark val="out"/>
        <c:minorTickMark val="none"/>
        <c:tickLblPos val="none"/>
        <c:crossAx val="171770984"/>
        <c:crosses val="autoZero"/>
        <c:auto val="1"/>
        <c:lblAlgn val="ctr"/>
        <c:lblOffset val="100"/>
        <c:noMultiLvlLbl val="0"/>
      </c:catAx>
      <c:valAx>
        <c:axId val="171770984"/>
        <c:scaling>
          <c:orientation val="minMax"/>
          <c:max val="6000"/>
        </c:scaling>
        <c:delete val="0"/>
        <c:axPos val="l"/>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r>
                  <a:rPr lang="en-US"/>
                  <a:t>Ash Concentration (micrograms)</a:t>
                </a:r>
              </a:p>
            </c:rich>
          </c:tx>
          <c:layout/>
          <c:overlay val="0"/>
        </c:title>
        <c:numFmt formatCode="General" sourceLinked="1"/>
        <c:majorTickMark val="out"/>
        <c:minorTickMark val="none"/>
        <c:tickLblPos val="nextTo"/>
        <c:crossAx val="171770592"/>
        <c:crossesAt val="1"/>
        <c:crossBetween val="between"/>
      </c:valAx>
    </c:plotArea>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areaChart>
        <c:grouping val="standard"/>
        <c:varyColors val="0"/>
        <c:ser>
          <c:idx val="15"/>
          <c:order val="9"/>
          <c:spPr>
            <a:solidFill>
              <a:schemeClr val="bg1"/>
            </a:solidFill>
            <a:ln>
              <a:noFill/>
            </a:ln>
            <a:effectLst/>
          </c:spPr>
          <c:cat>
            <c:numRef>
              <c:f>'Single Line Graph'!$A$3:$A$11</c:f>
              <c:numCache>
                <c:formatCode>General</c:formatCode>
                <c:ptCount val="9"/>
                <c:pt idx="0">
                  <c:v>0</c:v>
                </c:pt>
                <c:pt idx="1">
                  <c:v>50</c:v>
                </c:pt>
                <c:pt idx="2">
                  <c:v>100</c:v>
                </c:pt>
                <c:pt idx="3">
                  <c:v>150</c:v>
                </c:pt>
                <c:pt idx="4">
                  <c:v>200</c:v>
                </c:pt>
                <c:pt idx="5">
                  <c:v>250</c:v>
                </c:pt>
                <c:pt idx="6">
                  <c:v>300</c:v>
                </c:pt>
                <c:pt idx="7">
                  <c:v>350</c:v>
                </c:pt>
                <c:pt idx="8">
                  <c:v>400</c:v>
                </c:pt>
              </c:numCache>
            </c:numRef>
          </c:cat>
          <c:val>
            <c:numRef>
              <c:f>'Single Line Graph'!$S$3:$S$11</c:f>
              <c:numCache>
                <c:formatCode>General</c:formatCode>
                <c:ptCount val="9"/>
                <c:pt idx="0">
                  <c:v>200</c:v>
                </c:pt>
                <c:pt idx="1">
                  <c:v>200</c:v>
                </c:pt>
                <c:pt idx="2">
                  <c:v>200</c:v>
                </c:pt>
                <c:pt idx="3">
                  <c:v>200</c:v>
                </c:pt>
                <c:pt idx="4">
                  <c:v>200</c:v>
                </c:pt>
                <c:pt idx="5">
                  <c:v>200</c:v>
                </c:pt>
                <c:pt idx="6">
                  <c:v>200</c:v>
                </c:pt>
                <c:pt idx="7">
                  <c:v>200</c:v>
                </c:pt>
                <c:pt idx="8">
                  <c:v>200</c:v>
                </c:pt>
              </c:numCache>
            </c:numRef>
          </c:val>
        </c:ser>
        <c:ser>
          <c:idx val="7"/>
          <c:order val="0"/>
          <c:tx>
            <c:v>HiddenRed</c:v>
          </c:tx>
          <c:spPr>
            <a:solidFill>
              <a:schemeClr val="bg1"/>
            </a:solidFill>
            <a:ln>
              <a:noFill/>
            </a:ln>
            <a:effectLst/>
          </c:spPr>
          <c:cat>
            <c:numRef>
              <c:f>'Single Line Graph'!$A$3:$A$11</c:f>
              <c:numCache>
                <c:formatCode>General</c:formatCode>
                <c:ptCount val="9"/>
                <c:pt idx="0">
                  <c:v>0</c:v>
                </c:pt>
                <c:pt idx="1">
                  <c:v>50</c:v>
                </c:pt>
                <c:pt idx="2">
                  <c:v>100</c:v>
                </c:pt>
                <c:pt idx="3">
                  <c:v>150</c:v>
                </c:pt>
                <c:pt idx="4">
                  <c:v>200</c:v>
                </c:pt>
                <c:pt idx="5">
                  <c:v>250</c:v>
                </c:pt>
                <c:pt idx="6">
                  <c:v>300</c:v>
                </c:pt>
                <c:pt idx="7">
                  <c:v>350</c:v>
                </c:pt>
                <c:pt idx="8">
                  <c:v>400</c:v>
                </c:pt>
              </c:numCache>
            </c:numRef>
          </c:cat>
          <c:val>
            <c:numRef>
              <c:f>'Single Line Graph'!$V$3:$V$11</c:f>
              <c:numCache>
                <c:formatCode>General</c:formatCode>
                <c:ptCount val="9"/>
                <c:pt idx="0">
                  <c:v>6000</c:v>
                </c:pt>
                <c:pt idx="1">
                  <c:v>6000</c:v>
                </c:pt>
                <c:pt idx="2">
                  <c:v>6000</c:v>
                </c:pt>
                <c:pt idx="3">
                  <c:v>6000</c:v>
                </c:pt>
                <c:pt idx="4">
                  <c:v>6000</c:v>
                </c:pt>
                <c:pt idx="5">
                  <c:v>6000</c:v>
                </c:pt>
                <c:pt idx="6">
                  <c:v>6000</c:v>
                </c:pt>
                <c:pt idx="7">
                  <c:v>6000</c:v>
                </c:pt>
                <c:pt idx="8">
                  <c:v>6000</c:v>
                </c:pt>
              </c:numCache>
            </c:numRef>
          </c:val>
        </c:ser>
        <c:ser>
          <c:idx val="3"/>
          <c:order val="1"/>
          <c:tx>
            <c:v>Red</c:v>
          </c:tx>
          <c:spPr>
            <a:solidFill>
              <a:srgbClr val="EA2400">
                <a:alpha val="50000"/>
              </a:srgbClr>
            </a:solidFill>
            <a:ln>
              <a:noFill/>
            </a:ln>
            <a:effectLst/>
          </c:spPr>
          <c:cat>
            <c:numRef>
              <c:f>'Single Line Graph'!$A$3:$A$11</c:f>
              <c:numCache>
                <c:formatCode>General</c:formatCode>
                <c:ptCount val="9"/>
                <c:pt idx="0">
                  <c:v>0</c:v>
                </c:pt>
                <c:pt idx="1">
                  <c:v>50</c:v>
                </c:pt>
                <c:pt idx="2">
                  <c:v>100</c:v>
                </c:pt>
                <c:pt idx="3">
                  <c:v>150</c:v>
                </c:pt>
                <c:pt idx="4">
                  <c:v>200</c:v>
                </c:pt>
                <c:pt idx="5">
                  <c:v>250</c:v>
                </c:pt>
                <c:pt idx="6">
                  <c:v>300</c:v>
                </c:pt>
                <c:pt idx="7">
                  <c:v>350</c:v>
                </c:pt>
                <c:pt idx="8">
                  <c:v>400</c:v>
                </c:pt>
              </c:numCache>
            </c:numRef>
          </c:cat>
          <c:val>
            <c:numRef>
              <c:f>'Single Line Graph'!$R$3:$R$11</c:f>
              <c:numCache>
                <c:formatCode>General</c:formatCode>
                <c:ptCount val="9"/>
                <c:pt idx="0">
                  <c:v>6000</c:v>
                </c:pt>
                <c:pt idx="1">
                  <c:v>6000</c:v>
                </c:pt>
                <c:pt idx="2">
                  <c:v>6000</c:v>
                </c:pt>
                <c:pt idx="3">
                  <c:v>6000</c:v>
                </c:pt>
                <c:pt idx="4">
                  <c:v>6000</c:v>
                </c:pt>
                <c:pt idx="5">
                  <c:v>6000</c:v>
                </c:pt>
                <c:pt idx="6">
                  <c:v>6000</c:v>
                </c:pt>
                <c:pt idx="7">
                  <c:v>6000</c:v>
                </c:pt>
                <c:pt idx="8">
                  <c:v>6000</c:v>
                </c:pt>
              </c:numCache>
            </c:numRef>
          </c:val>
        </c:ser>
        <c:ser>
          <c:idx val="6"/>
          <c:order val="2"/>
          <c:tx>
            <c:v>HiddenBlue</c:v>
          </c:tx>
          <c:spPr>
            <a:solidFill>
              <a:schemeClr val="bg1"/>
            </a:solidFill>
            <a:ln>
              <a:noFill/>
            </a:ln>
            <a:effectLst/>
          </c:spPr>
          <c:cat>
            <c:numRef>
              <c:f>'Single Line Graph'!$A$3:$A$11</c:f>
              <c:numCache>
                <c:formatCode>General</c:formatCode>
                <c:ptCount val="9"/>
                <c:pt idx="0">
                  <c:v>0</c:v>
                </c:pt>
                <c:pt idx="1">
                  <c:v>50</c:v>
                </c:pt>
                <c:pt idx="2">
                  <c:v>100</c:v>
                </c:pt>
                <c:pt idx="3">
                  <c:v>150</c:v>
                </c:pt>
                <c:pt idx="4">
                  <c:v>200</c:v>
                </c:pt>
                <c:pt idx="5">
                  <c:v>250</c:v>
                </c:pt>
                <c:pt idx="6">
                  <c:v>300</c:v>
                </c:pt>
                <c:pt idx="7">
                  <c:v>350</c:v>
                </c:pt>
                <c:pt idx="8">
                  <c:v>400</c:v>
                </c:pt>
              </c:numCache>
            </c:numRef>
          </c:cat>
          <c:val>
            <c:numRef>
              <c:f>'Single Line Graph'!$U$3:$U$11</c:f>
              <c:numCache>
                <c:formatCode>General</c:formatCode>
                <c:ptCount val="9"/>
                <c:pt idx="0">
                  <c:v>4000</c:v>
                </c:pt>
                <c:pt idx="1">
                  <c:v>4000</c:v>
                </c:pt>
                <c:pt idx="2">
                  <c:v>4000</c:v>
                </c:pt>
                <c:pt idx="3">
                  <c:v>4000</c:v>
                </c:pt>
                <c:pt idx="4">
                  <c:v>4000</c:v>
                </c:pt>
                <c:pt idx="5">
                  <c:v>4000</c:v>
                </c:pt>
                <c:pt idx="6">
                  <c:v>4000</c:v>
                </c:pt>
                <c:pt idx="7">
                  <c:v>4000</c:v>
                </c:pt>
                <c:pt idx="8">
                  <c:v>4000</c:v>
                </c:pt>
              </c:numCache>
            </c:numRef>
          </c:val>
        </c:ser>
        <c:ser>
          <c:idx val="2"/>
          <c:order val="3"/>
          <c:tx>
            <c:v>Blue</c:v>
          </c:tx>
          <c:spPr>
            <a:solidFill>
              <a:schemeClr val="bg1">
                <a:lumMod val="65000"/>
              </a:schemeClr>
            </a:solidFill>
            <a:ln>
              <a:noFill/>
            </a:ln>
            <a:effectLst/>
          </c:spPr>
          <c:cat>
            <c:numRef>
              <c:f>'Single Line Graph'!$A$3:$A$11</c:f>
              <c:numCache>
                <c:formatCode>General</c:formatCode>
                <c:ptCount val="9"/>
                <c:pt idx="0">
                  <c:v>0</c:v>
                </c:pt>
                <c:pt idx="1">
                  <c:v>50</c:v>
                </c:pt>
                <c:pt idx="2">
                  <c:v>100</c:v>
                </c:pt>
                <c:pt idx="3">
                  <c:v>150</c:v>
                </c:pt>
                <c:pt idx="4">
                  <c:v>200</c:v>
                </c:pt>
                <c:pt idx="5">
                  <c:v>250</c:v>
                </c:pt>
                <c:pt idx="6">
                  <c:v>300</c:v>
                </c:pt>
                <c:pt idx="7">
                  <c:v>350</c:v>
                </c:pt>
                <c:pt idx="8">
                  <c:v>400</c:v>
                </c:pt>
              </c:numCache>
            </c:numRef>
          </c:cat>
          <c:val>
            <c:numRef>
              <c:f>'Single Line Graph'!$Q$3:$Q$11</c:f>
              <c:numCache>
                <c:formatCode>General</c:formatCode>
                <c:ptCount val="9"/>
                <c:pt idx="0">
                  <c:v>4000</c:v>
                </c:pt>
                <c:pt idx="1">
                  <c:v>4000</c:v>
                </c:pt>
                <c:pt idx="2">
                  <c:v>4000</c:v>
                </c:pt>
                <c:pt idx="3">
                  <c:v>4000</c:v>
                </c:pt>
                <c:pt idx="4">
                  <c:v>4000</c:v>
                </c:pt>
                <c:pt idx="5">
                  <c:v>4000</c:v>
                </c:pt>
                <c:pt idx="6">
                  <c:v>4000</c:v>
                </c:pt>
                <c:pt idx="7">
                  <c:v>4000</c:v>
                </c:pt>
                <c:pt idx="8">
                  <c:v>4000</c:v>
                </c:pt>
              </c:numCache>
            </c:numRef>
          </c:val>
        </c:ser>
        <c:ser>
          <c:idx val="5"/>
          <c:order val="4"/>
          <c:tx>
            <c:v>Hidden Grey</c:v>
          </c:tx>
          <c:spPr>
            <a:solidFill>
              <a:schemeClr val="bg1"/>
            </a:solidFill>
            <a:ln>
              <a:noFill/>
            </a:ln>
            <a:effectLst/>
          </c:spPr>
          <c:cat>
            <c:numRef>
              <c:f>'Single Line Graph'!$A$3:$A$11</c:f>
              <c:numCache>
                <c:formatCode>General</c:formatCode>
                <c:ptCount val="9"/>
                <c:pt idx="0">
                  <c:v>0</c:v>
                </c:pt>
                <c:pt idx="1">
                  <c:v>50</c:v>
                </c:pt>
                <c:pt idx="2">
                  <c:v>100</c:v>
                </c:pt>
                <c:pt idx="3">
                  <c:v>150</c:v>
                </c:pt>
                <c:pt idx="4">
                  <c:v>200</c:v>
                </c:pt>
                <c:pt idx="5">
                  <c:v>250</c:v>
                </c:pt>
                <c:pt idx="6">
                  <c:v>300</c:v>
                </c:pt>
                <c:pt idx="7">
                  <c:v>350</c:v>
                </c:pt>
                <c:pt idx="8">
                  <c:v>400</c:v>
                </c:pt>
              </c:numCache>
            </c:numRef>
          </c:cat>
          <c:val>
            <c:numRef>
              <c:f>'Single Line Graph'!$T$3:$T$11</c:f>
              <c:numCache>
                <c:formatCode>General</c:formatCode>
                <c:ptCount val="9"/>
                <c:pt idx="0">
                  <c:v>2000</c:v>
                </c:pt>
                <c:pt idx="1">
                  <c:v>2000</c:v>
                </c:pt>
                <c:pt idx="2">
                  <c:v>2000</c:v>
                </c:pt>
                <c:pt idx="3">
                  <c:v>2000</c:v>
                </c:pt>
                <c:pt idx="4">
                  <c:v>2000</c:v>
                </c:pt>
                <c:pt idx="5">
                  <c:v>2000</c:v>
                </c:pt>
                <c:pt idx="6">
                  <c:v>2000</c:v>
                </c:pt>
                <c:pt idx="7">
                  <c:v>2000</c:v>
                </c:pt>
                <c:pt idx="8">
                  <c:v>2000</c:v>
                </c:pt>
              </c:numCache>
            </c:numRef>
          </c:val>
        </c:ser>
        <c:ser>
          <c:idx val="1"/>
          <c:order val="5"/>
          <c:tx>
            <c:v>Grey</c:v>
          </c:tx>
          <c:spPr>
            <a:solidFill>
              <a:srgbClr val="14A0FF"/>
            </a:solidFill>
            <a:ln>
              <a:noFill/>
            </a:ln>
            <a:effectLst/>
          </c:spPr>
          <c:cat>
            <c:numRef>
              <c:f>'Single Line Graph'!$A$3:$A$11</c:f>
              <c:numCache>
                <c:formatCode>General</c:formatCode>
                <c:ptCount val="9"/>
                <c:pt idx="0">
                  <c:v>0</c:v>
                </c:pt>
                <c:pt idx="1">
                  <c:v>50</c:v>
                </c:pt>
                <c:pt idx="2">
                  <c:v>100</c:v>
                </c:pt>
                <c:pt idx="3">
                  <c:v>150</c:v>
                </c:pt>
                <c:pt idx="4">
                  <c:v>200</c:v>
                </c:pt>
                <c:pt idx="5">
                  <c:v>250</c:v>
                </c:pt>
                <c:pt idx="6">
                  <c:v>300</c:v>
                </c:pt>
                <c:pt idx="7">
                  <c:v>350</c:v>
                </c:pt>
                <c:pt idx="8">
                  <c:v>400</c:v>
                </c:pt>
              </c:numCache>
            </c:numRef>
          </c:cat>
          <c:val>
            <c:numRef>
              <c:f>'Single Line Graph'!$P$3:$P$11</c:f>
              <c:numCache>
                <c:formatCode>General</c:formatCode>
                <c:ptCount val="9"/>
                <c:pt idx="0">
                  <c:v>2000</c:v>
                </c:pt>
                <c:pt idx="1">
                  <c:v>2000</c:v>
                </c:pt>
                <c:pt idx="2">
                  <c:v>2000</c:v>
                </c:pt>
                <c:pt idx="3">
                  <c:v>2000</c:v>
                </c:pt>
                <c:pt idx="4">
                  <c:v>2000</c:v>
                </c:pt>
                <c:pt idx="5">
                  <c:v>2000</c:v>
                </c:pt>
                <c:pt idx="6">
                  <c:v>2000</c:v>
                </c:pt>
                <c:pt idx="7">
                  <c:v>2000</c:v>
                </c:pt>
                <c:pt idx="8">
                  <c:v>2000</c:v>
                </c:pt>
              </c:numCache>
            </c:numRef>
          </c:val>
        </c:ser>
        <c:ser>
          <c:idx val="4"/>
          <c:order val="6"/>
          <c:tx>
            <c:v>HiddenClear</c:v>
          </c:tx>
          <c:spPr>
            <a:solidFill>
              <a:schemeClr val="bg1"/>
            </a:solidFill>
            <a:ln>
              <a:noFill/>
            </a:ln>
            <a:effectLst/>
          </c:spPr>
          <c:cat>
            <c:numRef>
              <c:f>'Single Line Graph'!$A$3:$A$11</c:f>
              <c:numCache>
                <c:formatCode>General</c:formatCode>
                <c:ptCount val="9"/>
                <c:pt idx="0">
                  <c:v>0</c:v>
                </c:pt>
                <c:pt idx="1">
                  <c:v>50</c:v>
                </c:pt>
                <c:pt idx="2">
                  <c:v>100</c:v>
                </c:pt>
                <c:pt idx="3">
                  <c:v>150</c:v>
                </c:pt>
                <c:pt idx="4">
                  <c:v>200</c:v>
                </c:pt>
                <c:pt idx="5">
                  <c:v>250</c:v>
                </c:pt>
                <c:pt idx="6">
                  <c:v>300</c:v>
                </c:pt>
                <c:pt idx="7">
                  <c:v>350</c:v>
                </c:pt>
                <c:pt idx="8">
                  <c:v>400</c:v>
                </c:pt>
              </c:numCache>
            </c:numRef>
          </c:cat>
          <c:val>
            <c:numRef>
              <c:f>'Single Line Graph'!$S$3:$S$11</c:f>
              <c:numCache>
                <c:formatCode>General</c:formatCode>
                <c:ptCount val="9"/>
                <c:pt idx="0">
                  <c:v>200</c:v>
                </c:pt>
                <c:pt idx="1">
                  <c:v>200</c:v>
                </c:pt>
                <c:pt idx="2">
                  <c:v>200</c:v>
                </c:pt>
                <c:pt idx="3">
                  <c:v>200</c:v>
                </c:pt>
                <c:pt idx="4">
                  <c:v>200</c:v>
                </c:pt>
                <c:pt idx="5">
                  <c:v>200</c:v>
                </c:pt>
                <c:pt idx="6">
                  <c:v>200</c:v>
                </c:pt>
                <c:pt idx="7">
                  <c:v>200</c:v>
                </c:pt>
                <c:pt idx="8">
                  <c:v>200</c:v>
                </c:pt>
              </c:numCache>
            </c:numRef>
          </c:val>
        </c:ser>
        <c:ser>
          <c:idx val="0"/>
          <c:order val="7"/>
          <c:tx>
            <c:v>White</c:v>
          </c:tx>
          <c:spPr>
            <a:solidFill>
              <a:schemeClr val="bg1"/>
            </a:solidFill>
            <a:ln>
              <a:noFill/>
            </a:ln>
          </c:spPr>
          <c:cat>
            <c:numRef>
              <c:f>'Single Line Graph'!$A$3:$A$11</c:f>
              <c:numCache>
                <c:formatCode>General</c:formatCode>
                <c:ptCount val="9"/>
                <c:pt idx="0">
                  <c:v>0</c:v>
                </c:pt>
                <c:pt idx="1">
                  <c:v>50</c:v>
                </c:pt>
                <c:pt idx="2">
                  <c:v>100</c:v>
                </c:pt>
                <c:pt idx="3">
                  <c:v>150</c:v>
                </c:pt>
                <c:pt idx="4">
                  <c:v>200</c:v>
                </c:pt>
                <c:pt idx="5">
                  <c:v>250</c:v>
                </c:pt>
                <c:pt idx="6">
                  <c:v>300</c:v>
                </c:pt>
                <c:pt idx="7">
                  <c:v>350</c:v>
                </c:pt>
                <c:pt idx="8">
                  <c:v>400</c:v>
                </c:pt>
              </c:numCache>
            </c:numRef>
          </c:cat>
          <c:val>
            <c:numRef>
              <c:f>'Single Line Graph'!$O$3:$O$11</c:f>
              <c:numCache>
                <c:formatCode>General</c:formatCode>
                <c:ptCount val="9"/>
                <c:pt idx="0">
                  <c:v>200</c:v>
                </c:pt>
                <c:pt idx="1">
                  <c:v>200</c:v>
                </c:pt>
                <c:pt idx="2">
                  <c:v>200</c:v>
                </c:pt>
                <c:pt idx="3">
                  <c:v>200</c:v>
                </c:pt>
                <c:pt idx="4">
                  <c:v>200</c:v>
                </c:pt>
                <c:pt idx="5">
                  <c:v>200</c:v>
                </c:pt>
                <c:pt idx="6">
                  <c:v>200</c:v>
                </c:pt>
                <c:pt idx="7">
                  <c:v>200</c:v>
                </c:pt>
                <c:pt idx="8">
                  <c:v>200</c:v>
                </c:pt>
              </c:numCache>
            </c:numRef>
          </c:val>
        </c:ser>
        <c:dLbls>
          <c:showLegendKey val="0"/>
          <c:showVal val="0"/>
          <c:showCatName val="0"/>
          <c:showSerName val="0"/>
          <c:showPercent val="0"/>
          <c:showBubbleSize val="0"/>
        </c:dLbls>
        <c:axId val="171771768"/>
        <c:axId val="171772160"/>
      </c:areaChart>
      <c:lineChart>
        <c:grouping val="standard"/>
        <c:varyColors val="0"/>
        <c:ser>
          <c:idx val="8"/>
          <c:order val="8"/>
          <c:tx>
            <c:v>Ash Concentration1</c:v>
          </c:tx>
          <c:spPr>
            <a:ln>
              <a:solidFill>
                <a:schemeClr val="tx1"/>
              </a:solidFill>
            </a:ln>
          </c:spPr>
          <c:marker>
            <c:symbol val="none"/>
          </c:marker>
          <c:cat>
            <c:numRef>
              <c:f>'Single Line Graph'!$A$3:$A$11</c:f>
              <c:numCache>
                <c:formatCode>General</c:formatCode>
                <c:ptCount val="9"/>
                <c:pt idx="0">
                  <c:v>0</c:v>
                </c:pt>
                <c:pt idx="1">
                  <c:v>50</c:v>
                </c:pt>
                <c:pt idx="2">
                  <c:v>100</c:v>
                </c:pt>
                <c:pt idx="3">
                  <c:v>150</c:v>
                </c:pt>
                <c:pt idx="4">
                  <c:v>200</c:v>
                </c:pt>
                <c:pt idx="5">
                  <c:v>250</c:v>
                </c:pt>
                <c:pt idx="6">
                  <c:v>300</c:v>
                </c:pt>
                <c:pt idx="7">
                  <c:v>350</c:v>
                </c:pt>
                <c:pt idx="8">
                  <c:v>400</c:v>
                </c:pt>
              </c:numCache>
            </c:numRef>
          </c:cat>
          <c:val>
            <c:numRef>
              <c:f>'Single Line Graph'!$C$3:$C$11</c:f>
              <c:numCache>
                <c:formatCode>General</c:formatCode>
                <c:ptCount val="9"/>
                <c:pt idx="0">
                  <c:v>75</c:v>
                </c:pt>
                <c:pt idx="1">
                  <c:v>250</c:v>
                </c:pt>
                <c:pt idx="2">
                  <c:v>3100</c:v>
                </c:pt>
                <c:pt idx="3">
                  <c:v>2350</c:v>
                </c:pt>
                <c:pt idx="4">
                  <c:v>500</c:v>
                </c:pt>
                <c:pt idx="5">
                  <c:v>150</c:v>
                </c:pt>
                <c:pt idx="6">
                  <c:v>100</c:v>
                </c:pt>
                <c:pt idx="7">
                  <c:v>25</c:v>
                </c:pt>
                <c:pt idx="8">
                  <c:v>20</c:v>
                </c:pt>
              </c:numCache>
            </c:numRef>
          </c:val>
          <c:smooth val="0"/>
        </c:ser>
        <c:ser>
          <c:idx val="9"/>
          <c:order val="10"/>
          <c:tx>
            <c:strRef>
              <c:f>'Single Line Graph'!$E$2</c:f>
              <c:strCache>
                <c:ptCount val="1"/>
                <c:pt idx="0">
                  <c:v>Concentration3</c:v>
                </c:pt>
              </c:strCache>
            </c:strRef>
          </c:tx>
          <c:spPr>
            <a:ln>
              <a:solidFill>
                <a:srgbClr val="7030A0"/>
              </a:solidFill>
            </a:ln>
          </c:spPr>
          <c:marker>
            <c:symbol val="none"/>
          </c:marker>
          <c:cat>
            <c:numRef>
              <c:f>'Single Line Graph'!$A$3:$A$11</c:f>
              <c:numCache>
                <c:formatCode>General</c:formatCode>
                <c:ptCount val="9"/>
                <c:pt idx="0">
                  <c:v>0</c:v>
                </c:pt>
                <c:pt idx="1">
                  <c:v>50</c:v>
                </c:pt>
                <c:pt idx="2">
                  <c:v>100</c:v>
                </c:pt>
                <c:pt idx="3">
                  <c:v>150</c:v>
                </c:pt>
                <c:pt idx="4">
                  <c:v>200</c:v>
                </c:pt>
                <c:pt idx="5">
                  <c:v>250</c:v>
                </c:pt>
                <c:pt idx="6">
                  <c:v>300</c:v>
                </c:pt>
                <c:pt idx="7">
                  <c:v>350</c:v>
                </c:pt>
                <c:pt idx="8">
                  <c:v>400</c:v>
                </c:pt>
              </c:numCache>
            </c:numRef>
          </c:cat>
          <c:val>
            <c:numRef>
              <c:f>'Single Line Graph'!$E$3:$E$11</c:f>
              <c:numCache>
                <c:formatCode>General</c:formatCode>
                <c:ptCount val="9"/>
                <c:pt idx="0">
                  <c:v>10</c:v>
                </c:pt>
                <c:pt idx="1">
                  <c:v>100</c:v>
                </c:pt>
                <c:pt idx="2">
                  <c:v>1100</c:v>
                </c:pt>
                <c:pt idx="3">
                  <c:v>1300</c:v>
                </c:pt>
                <c:pt idx="4">
                  <c:v>800</c:v>
                </c:pt>
                <c:pt idx="5">
                  <c:v>230</c:v>
                </c:pt>
                <c:pt idx="6">
                  <c:v>75</c:v>
                </c:pt>
                <c:pt idx="7">
                  <c:v>40</c:v>
                </c:pt>
                <c:pt idx="8">
                  <c:v>30</c:v>
                </c:pt>
              </c:numCache>
            </c:numRef>
          </c:val>
          <c:smooth val="0"/>
        </c:ser>
        <c:ser>
          <c:idx val="10"/>
          <c:order val="11"/>
          <c:tx>
            <c:strRef>
              <c:f>'Single Line Graph'!$F$2</c:f>
              <c:strCache>
                <c:ptCount val="1"/>
                <c:pt idx="0">
                  <c:v>Concentration4</c:v>
                </c:pt>
              </c:strCache>
            </c:strRef>
          </c:tx>
          <c:spPr>
            <a:ln>
              <a:solidFill>
                <a:schemeClr val="bg1">
                  <a:lumMod val="65000"/>
                </a:schemeClr>
              </a:solidFill>
            </a:ln>
          </c:spPr>
          <c:marker>
            <c:symbol val="none"/>
          </c:marker>
          <c:val>
            <c:numRef>
              <c:f>'Single Line Graph'!$F$3:$F$11</c:f>
              <c:numCache>
                <c:formatCode>General</c:formatCode>
                <c:ptCount val="9"/>
                <c:pt idx="0">
                  <c:v>10</c:v>
                </c:pt>
                <c:pt idx="1">
                  <c:v>100</c:v>
                </c:pt>
                <c:pt idx="2">
                  <c:v>200</c:v>
                </c:pt>
                <c:pt idx="3">
                  <c:v>300</c:v>
                </c:pt>
                <c:pt idx="4">
                  <c:v>400</c:v>
                </c:pt>
                <c:pt idx="5">
                  <c:v>200</c:v>
                </c:pt>
                <c:pt idx="6">
                  <c:v>0</c:v>
                </c:pt>
                <c:pt idx="7">
                  <c:v>0</c:v>
                </c:pt>
                <c:pt idx="8">
                  <c:v>0</c:v>
                </c:pt>
              </c:numCache>
            </c:numRef>
          </c:val>
          <c:smooth val="0"/>
        </c:ser>
        <c:ser>
          <c:idx val="11"/>
          <c:order val="12"/>
          <c:tx>
            <c:strRef>
              <c:f>'Single Line Graph'!$G$2</c:f>
              <c:strCache>
                <c:ptCount val="1"/>
                <c:pt idx="0">
                  <c:v>Concentration5</c:v>
                </c:pt>
              </c:strCache>
            </c:strRef>
          </c:tx>
          <c:spPr>
            <a:ln>
              <a:solidFill>
                <a:srgbClr val="FFFF00"/>
              </a:solidFill>
            </a:ln>
          </c:spPr>
          <c:marker>
            <c:symbol val="none"/>
          </c:marker>
          <c:val>
            <c:numRef>
              <c:f>'Single Line Graph'!$G$3:$G$11</c:f>
              <c:numCache>
                <c:formatCode>General</c:formatCode>
                <c:ptCount val="9"/>
                <c:pt idx="0">
                  <c:v>75</c:v>
                </c:pt>
                <c:pt idx="1">
                  <c:v>250</c:v>
                </c:pt>
                <c:pt idx="2">
                  <c:v>175</c:v>
                </c:pt>
                <c:pt idx="3">
                  <c:v>3950</c:v>
                </c:pt>
                <c:pt idx="4">
                  <c:v>900</c:v>
                </c:pt>
                <c:pt idx="5">
                  <c:v>0</c:v>
                </c:pt>
                <c:pt idx="6">
                  <c:v>0</c:v>
                </c:pt>
                <c:pt idx="7">
                  <c:v>0</c:v>
                </c:pt>
                <c:pt idx="8">
                  <c:v>0</c:v>
                </c:pt>
              </c:numCache>
            </c:numRef>
          </c:val>
          <c:smooth val="0"/>
        </c:ser>
        <c:ser>
          <c:idx val="12"/>
          <c:order val="13"/>
          <c:tx>
            <c:strRef>
              <c:f>'Single Line Graph'!$H$2</c:f>
              <c:strCache>
                <c:ptCount val="1"/>
                <c:pt idx="0">
                  <c:v>Concentration6</c:v>
                </c:pt>
              </c:strCache>
            </c:strRef>
          </c:tx>
          <c:spPr>
            <a:ln>
              <a:solidFill>
                <a:srgbClr val="FF0000"/>
              </a:solidFill>
            </a:ln>
          </c:spPr>
          <c:marker>
            <c:symbol val="none"/>
          </c:marker>
          <c:val>
            <c:numRef>
              <c:f>'Single Line Graph'!$H$3:$H$11</c:f>
              <c:numCache>
                <c:formatCode>General</c:formatCode>
                <c:ptCount val="9"/>
                <c:pt idx="0">
                  <c:v>300</c:v>
                </c:pt>
                <c:pt idx="1">
                  <c:v>4300</c:v>
                </c:pt>
                <c:pt idx="2">
                  <c:v>3500</c:v>
                </c:pt>
                <c:pt idx="3">
                  <c:v>2000</c:v>
                </c:pt>
                <c:pt idx="4">
                  <c:v>200</c:v>
                </c:pt>
                <c:pt idx="5">
                  <c:v>150</c:v>
                </c:pt>
                <c:pt idx="6">
                  <c:v>100</c:v>
                </c:pt>
                <c:pt idx="7">
                  <c:v>25</c:v>
                </c:pt>
                <c:pt idx="8">
                  <c:v>20</c:v>
                </c:pt>
              </c:numCache>
            </c:numRef>
          </c:val>
          <c:smooth val="0"/>
        </c:ser>
        <c:ser>
          <c:idx val="13"/>
          <c:order val="14"/>
          <c:tx>
            <c:strRef>
              <c:f>'Single Line Graph'!$I$2</c:f>
              <c:strCache>
                <c:ptCount val="1"/>
                <c:pt idx="0">
                  <c:v>Concentration7</c:v>
                </c:pt>
              </c:strCache>
            </c:strRef>
          </c:tx>
          <c:spPr>
            <a:ln>
              <a:solidFill>
                <a:srgbClr val="00B050"/>
              </a:solidFill>
            </a:ln>
          </c:spPr>
          <c:marker>
            <c:symbol val="none"/>
          </c:marker>
          <c:val>
            <c:numRef>
              <c:f>'Single Line Graph'!$I$3:$I$11</c:f>
              <c:numCache>
                <c:formatCode>General</c:formatCode>
                <c:ptCount val="9"/>
                <c:pt idx="0">
                  <c:v>0</c:v>
                </c:pt>
                <c:pt idx="1">
                  <c:v>0</c:v>
                </c:pt>
                <c:pt idx="2">
                  <c:v>3900</c:v>
                </c:pt>
                <c:pt idx="3">
                  <c:v>3000</c:v>
                </c:pt>
                <c:pt idx="4">
                  <c:v>300</c:v>
                </c:pt>
                <c:pt idx="5">
                  <c:v>300</c:v>
                </c:pt>
                <c:pt idx="6">
                  <c:v>0</c:v>
                </c:pt>
                <c:pt idx="7">
                  <c:v>0</c:v>
                </c:pt>
                <c:pt idx="8">
                  <c:v>450</c:v>
                </c:pt>
              </c:numCache>
            </c:numRef>
          </c:val>
          <c:smooth val="0"/>
        </c:ser>
        <c:ser>
          <c:idx val="14"/>
          <c:order val="15"/>
          <c:tx>
            <c:strRef>
              <c:f>'Single Line Graph'!$J$2</c:f>
              <c:strCache>
                <c:ptCount val="1"/>
                <c:pt idx="0">
                  <c:v>Concentration8</c:v>
                </c:pt>
              </c:strCache>
            </c:strRef>
          </c:tx>
          <c:spPr>
            <a:ln>
              <a:solidFill>
                <a:srgbClr val="002060"/>
              </a:solidFill>
            </a:ln>
          </c:spPr>
          <c:marker>
            <c:symbol val="none"/>
          </c:marker>
          <c:val>
            <c:numRef>
              <c:f>'Single Line Graph'!$J$3:$J$11</c:f>
              <c:numCache>
                <c:formatCode>General</c:formatCode>
                <c:ptCount val="9"/>
                <c:pt idx="0">
                  <c:v>0</c:v>
                </c:pt>
                <c:pt idx="1">
                  <c:v>500</c:v>
                </c:pt>
                <c:pt idx="2">
                  <c:v>1200</c:v>
                </c:pt>
                <c:pt idx="3">
                  <c:v>1600</c:v>
                </c:pt>
                <c:pt idx="4">
                  <c:v>1000</c:v>
                </c:pt>
                <c:pt idx="5">
                  <c:v>950</c:v>
                </c:pt>
                <c:pt idx="6">
                  <c:v>100</c:v>
                </c:pt>
                <c:pt idx="7">
                  <c:v>100</c:v>
                </c:pt>
                <c:pt idx="8">
                  <c:v>100</c:v>
                </c:pt>
              </c:numCache>
            </c:numRef>
          </c:val>
          <c:smooth val="0"/>
        </c:ser>
        <c:ser>
          <c:idx val="16"/>
          <c:order val="16"/>
          <c:tx>
            <c:strRef>
              <c:f>'Single Line Graph'!$K$2</c:f>
              <c:strCache>
                <c:ptCount val="1"/>
                <c:pt idx="0">
                  <c:v>Concentration9</c:v>
                </c:pt>
              </c:strCache>
            </c:strRef>
          </c:tx>
          <c:marker>
            <c:symbol val="none"/>
          </c:marker>
          <c:val>
            <c:numRef>
              <c:f>'Single Line Graph'!$K$3:$K$11</c:f>
              <c:numCache>
                <c:formatCode>General</c:formatCode>
                <c:ptCount val="9"/>
                <c:pt idx="0">
                  <c:v>10</c:v>
                </c:pt>
                <c:pt idx="1">
                  <c:v>100</c:v>
                </c:pt>
                <c:pt idx="2">
                  <c:v>1100</c:v>
                </c:pt>
                <c:pt idx="3">
                  <c:v>1700</c:v>
                </c:pt>
                <c:pt idx="4">
                  <c:v>800</c:v>
                </c:pt>
                <c:pt idx="5">
                  <c:v>230</c:v>
                </c:pt>
                <c:pt idx="6">
                  <c:v>75</c:v>
                </c:pt>
                <c:pt idx="7">
                  <c:v>400</c:v>
                </c:pt>
                <c:pt idx="8">
                  <c:v>30</c:v>
                </c:pt>
              </c:numCache>
            </c:numRef>
          </c:val>
          <c:smooth val="0"/>
        </c:ser>
        <c:ser>
          <c:idx val="17"/>
          <c:order val="17"/>
          <c:tx>
            <c:strRef>
              <c:f>'Single Line Graph'!$L$2</c:f>
              <c:strCache>
                <c:ptCount val="1"/>
                <c:pt idx="0">
                  <c:v>Concentration10</c:v>
                </c:pt>
              </c:strCache>
            </c:strRef>
          </c:tx>
          <c:spPr>
            <a:ln>
              <a:solidFill>
                <a:schemeClr val="accent5">
                  <a:lumMod val="60000"/>
                  <a:lumOff val="40000"/>
                </a:schemeClr>
              </a:solidFill>
            </a:ln>
          </c:spPr>
          <c:marker>
            <c:symbol val="none"/>
          </c:marker>
          <c:val>
            <c:numRef>
              <c:f>'Single Line Graph'!$L$3:$L$11</c:f>
              <c:numCache>
                <c:formatCode>General</c:formatCode>
                <c:ptCount val="9"/>
                <c:pt idx="0">
                  <c:v>75</c:v>
                </c:pt>
                <c:pt idx="1">
                  <c:v>250</c:v>
                </c:pt>
                <c:pt idx="2">
                  <c:v>2500</c:v>
                </c:pt>
                <c:pt idx="3">
                  <c:v>2350</c:v>
                </c:pt>
                <c:pt idx="4">
                  <c:v>600</c:v>
                </c:pt>
                <c:pt idx="5">
                  <c:v>150</c:v>
                </c:pt>
                <c:pt idx="6">
                  <c:v>100</c:v>
                </c:pt>
                <c:pt idx="7">
                  <c:v>250</c:v>
                </c:pt>
                <c:pt idx="8">
                  <c:v>20</c:v>
                </c:pt>
              </c:numCache>
            </c:numRef>
          </c:val>
          <c:smooth val="0"/>
        </c:ser>
        <c:dLbls>
          <c:showLegendKey val="0"/>
          <c:showVal val="0"/>
          <c:showCatName val="0"/>
          <c:showSerName val="0"/>
          <c:showPercent val="0"/>
          <c:showBubbleSize val="0"/>
        </c:dLbls>
        <c:marker val="1"/>
        <c:smooth val="0"/>
        <c:axId val="171771768"/>
        <c:axId val="171772160"/>
      </c:lineChart>
      <c:catAx>
        <c:axId val="171771768"/>
        <c:scaling>
          <c:orientation val="minMax"/>
        </c:scaling>
        <c:delete val="1"/>
        <c:axPos val="b"/>
        <c:title>
          <c:tx>
            <c:rich>
              <a:bodyPr/>
              <a:lstStyle/>
              <a:p>
                <a:pPr>
                  <a:defRPr/>
                </a:pPr>
                <a:r>
                  <a:rPr lang="en-US" dirty="0">
                    <a:latin typeface="Calibri" panose="020F0502020204030204" pitchFamily="34" charset="0"/>
                  </a:rPr>
                  <a:t>Distance</a:t>
                </a:r>
                <a:r>
                  <a:rPr lang="en-US" baseline="0" dirty="0">
                    <a:latin typeface="Calibri" panose="020F0502020204030204" pitchFamily="34" charset="0"/>
                  </a:rPr>
                  <a:t> along flight </a:t>
                </a:r>
                <a:r>
                  <a:rPr lang="en-US" baseline="0" dirty="0" smtClean="0">
                    <a:latin typeface="Calibri" panose="020F0502020204030204" pitchFamily="34" charset="0"/>
                  </a:rPr>
                  <a:t>path</a:t>
                </a:r>
                <a:endParaRPr lang="en-US" dirty="0">
                  <a:latin typeface="Calibri" panose="020F0502020204030204" pitchFamily="34" charset="0"/>
                </a:endParaRPr>
              </a:p>
            </c:rich>
          </c:tx>
          <c:layout>
            <c:manualLayout>
              <c:xMode val="edge"/>
              <c:yMode val="edge"/>
              <c:x val="0.40891548037503062"/>
              <c:y val="0.90789600781888691"/>
            </c:manualLayout>
          </c:layout>
          <c:overlay val="0"/>
        </c:title>
        <c:numFmt formatCode="#,##0" sourceLinked="0"/>
        <c:majorTickMark val="out"/>
        <c:minorTickMark val="none"/>
        <c:tickLblPos val="none"/>
        <c:crossAx val="171772160"/>
        <c:crosses val="autoZero"/>
        <c:auto val="1"/>
        <c:lblAlgn val="ctr"/>
        <c:lblOffset val="100"/>
        <c:noMultiLvlLbl val="0"/>
      </c:catAx>
      <c:valAx>
        <c:axId val="171772160"/>
        <c:scaling>
          <c:orientation val="minMax"/>
          <c:max val="6000"/>
        </c:scaling>
        <c:delete val="0"/>
        <c:axPos val="l"/>
        <c:title>
          <c:tx>
            <c:rich>
              <a:bodyPr rot="-5400000" vert="horz"/>
              <a:lstStyle/>
              <a:p>
                <a:pPr>
                  <a:defRPr/>
                </a:pPr>
                <a:r>
                  <a:rPr lang="en-US" dirty="0">
                    <a:latin typeface="Calibri" panose="020F0502020204030204" pitchFamily="34" charset="0"/>
                  </a:rPr>
                  <a:t>Ash</a:t>
                </a:r>
                <a:r>
                  <a:rPr lang="en-US" baseline="0" dirty="0">
                    <a:latin typeface="Calibri" panose="020F0502020204030204" pitchFamily="34" charset="0"/>
                  </a:rPr>
                  <a:t> Concentration (micrograms)</a:t>
                </a:r>
                <a:endParaRPr lang="en-US" dirty="0">
                  <a:latin typeface="Calibri" panose="020F0502020204030204" pitchFamily="34" charset="0"/>
                </a:endParaRPr>
              </a:p>
            </c:rich>
          </c:tx>
          <c:layout/>
          <c:overlay val="0"/>
        </c:title>
        <c:numFmt formatCode="General" sourceLinked="1"/>
        <c:majorTickMark val="out"/>
        <c:minorTickMark val="none"/>
        <c:tickLblPos val="nextTo"/>
        <c:crossAx val="171771768"/>
        <c:crossesAt val="1"/>
        <c:crossBetween val="between"/>
      </c:valAx>
    </c:plotArea>
    <c:plotVisOnly val="1"/>
    <c:dispBlanksAs val="zero"/>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771223336295967"/>
          <c:y val="3.3804114357663964E-2"/>
          <c:w val="0.82287766637040327"/>
          <c:h val="0.7854173610339592"/>
        </c:manualLayout>
      </c:layout>
      <c:areaChart>
        <c:grouping val="standard"/>
        <c:varyColors val="0"/>
        <c:ser>
          <c:idx val="18"/>
          <c:order val="18"/>
          <c:spPr>
            <a:solidFill>
              <a:schemeClr val="bg1"/>
            </a:solidFill>
            <a:ln>
              <a:noFill/>
            </a:ln>
            <a:effectLst/>
          </c:spPr>
          <c:cat>
            <c:numRef>
              <c:f>'Single Line Graph'!$A$3:$A$11</c:f>
              <c:numCache>
                <c:formatCode>General</c:formatCode>
                <c:ptCount val="9"/>
                <c:pt idx="0">
                  <c:v>0</c:v>
                </c:pt>
                <c:pt idx="1">
                  <c:v>50</c:v>
                </c:pt>
                <c:pt idx="2">
                  <c:v>100</c:v>
                </c:pt>
                <c:pt idx="3">
                  <c:v>150</c:v>
                </c:pt>
                <c:pt idx="4">
                  <c:v>200</c:v>
                </c:pt>
                <c:pt idx="5">
                  <c:v>250</c:v>
                </c:pt>
                <c:pt idx="6">
                  <c:v>300</c:v>
                </c:pt>
                <c:pt idx="7">
                  <c:v>350</c:v>
                </c:pt>
                <c:pt idx="8">
                  <c:v>400</c:v>
                </c:pt>
              </c:numCache>
            </c:numRef>
          </c:cat>
          <c:val>
            <c:numRef>
              <c:f>'Single Line Graph'!$V$3:$V$11</c:f>
              <c:numCache>
                <c:formatCode>General</c:formatCode>
                <c:ptCount val="9"/>
                <c:pt idx="0">
                  <c:v>6000</c:v>
                </c:pt>
                <c:pt idx="1">
                  <c:v>6000</c:v>
                </c:pt>
                <c:pt idx="2">
                  <c:v>6000</c:v>
                </c:pt>
                <c:pt idx="3">
                  <c:v>6000</c:v>
                </c:pt>
                <c:pt idx="4">
                  <c:v>6000</c:v>
                </c:pt>
                <c:pt idx="5">
                  <c:v>6000</c:v>
                </c:pt>
                <c:pt idx="6">
                  <c:v>6000</c:v>
                </c:pt>
                <c:pt idx="7">
                  <c:v>6000</c:v>
                </c:pt>
                <c:pt idx="8">
                  <c:v>6000</c:v>
                </c:pt>
              </c:numCache>
            </c:numRef>
          </c:val>
        </c:ser>
        <c:ser>
          <c:idx val="19"/>
          <c:order val="19"/>
          <c:spPr>
            <a:solidFill>
              <a:srgbClr val="EA2400">
                <a:alpha val="50000"/>
              </a:srgbClr>
            </a:solidFill>
            <a:ln>
              <a:noFill/>
            </a:ln>
            <a:effectLst/>
          </c:spPr>
          <c:cat>
            <c:numRef>
              <c:f>'Single Line Graph'!$A$3:$A$11</c:f>
              <c:numCache>
                <c:formatCode>General</c:formatCode>
                <c:ptCount val="9"/>
                <c:pt idx="0">
                  <c:v>0</c:v>
                </c:pt>
                <c:pt idx="1">
                  <c:v>50</c:v>
                </c:pt>
                <c:pt idx="2">
                  <c:v>100</c:v>
                </c:pt>
                <c:pt idx="3">
                  <c:v>150</c:v>
                </c:pt>
                <c:pt idx="4">
                  <c:v>200</c:v>
                </c:pt>
                <c:pt idx="5">
                  <c:v>250</c:v>
                </c:pt>
                <c:pt idx="6">
                  <c:v>300</c:v>
                </c:pt>
                <c:pt idx="7">
                  <c:v>350</c:v>
                </c:pt>
                <c:pt idx="8">
                  <c:v>400</c:v>
                </c:pt>
              </c:numCache>
            </c:numRef>
          </c:cat>
          <c:val>
            <c:numRef>
              <c:f>'Single Line Graph'!$R$3:$R$11</c:f>
              <c:numCache>
                <c:formatCode>General</c:formatCode>
                <c:ptCount val="9"/>
                <c:pt idx="0">
                  <c:v>6000</c:v>
                </c:pt>
                <c:pt idx="1">
                  <c:v>6000</c:v>
                </c:pt>
                <c:pt idx="2">
                  <c:v>6000</c:v>
                </c:pt>
                <c:pt idx="3">
                  <c:v>6000</c:v>
                </c:pt>
                <c:pt idx="4">
                  <c:v>6000</c:v>
                </c:pt>
                <c:pt idx="5">
                  <c:v>6000</c:v>
                </c:pt>
                <c:pt idx="6">
                  <c:v>6000</c:v>
                </c:pt>
                <c:pt idx="7">
                  <c:v>6000</c:v>
                </c:pt>
                <c:pt idx="8">
                  <c:v>6000</c:v>
                </c:pt>
              </c:numCache>
            </c:numRef>
          </c:val>
        </c:ser>
        <c:ser>
          <c:idx val="20"/>
          <c:order val="20"/>
          <c:spPr>
            <a:solidFill>
              <a:schemeClr val="bg1"/>
            </a:solidFill>
            <a:ln>
              <a:noFill/>
            </a:ln>
            <a:effectLst/>
          </c:spPr>
          <c:cat>
            <c:numRef>
              <c:f>'Single Line Graph'!$A$3:$A$11</c:f>
              <c:numCache>
                <c:formatCode>General</c:formatCode>
                <c:ptCount val="9"/>
                <c:pt idx="0">
                  <c:v>0</c:v>
                </c:pt>
                <c:pt idx="1">
                  <c:v>50</c:v>
                </c:pt>
                <c:pt idx="2">
                  <c:v>100</c:v>
                </c:pt>
                <c:pt idx="3">
                  <c:v>150</c:v>
                </c:pt>
                <c:pt idx="4">
                  <c:v>200</c:v>
                </c:pt>
                <c:pt idx="5">
                  <c:v>250</c:v>
                </c:pt>
                <c:pt idx="6">
                  <c:v>300</c:v>
                </c:pt>
                <c:pt idx="7">
                  <c:v>350</c:v>
                </c:pt>
                <c:pt idx="8">
                  <c:v>400</c:v>
                </c:pt>
              </c:numCache>
            </c:numRef>
          </c:cat>
          <c:val>
            <c:numRef>
              <c:f>'Single Line Graph'!$U$3:$U$11</c:f>
              <c:numCache>
                <c:formatCode>General</c:formatCode>
                <c:ptCount val="9"/>
                <c:pt idx="0">
                  <c:v>4000</c:v>
                </c:pt>
                <c:pt idx="1">
                  <c:v>4000</c:v>
                </c:pt>
                <c:pt idx="2">
                  <c:v>4000</c:v>
                </c:pt>
                <c:pt idx="3">
                  <c:v>4000</c:v>
                </c:pt>
                <c:pt idx="4">
                  <c:v>4000</c:v>
                </c:pt>
                <c:pt idx="5">
                  <c:v>4000</c:v>
                </c:pt>
                <c:pt idx="6">
                  <c:v>4000</c:v>
                </c:pt>
                <c:pt idx="7">
                  <c:v>4000</c:v>
                </c:pt>
                <c:pt idx="8">
                  <c:v>4000</c:v>
                </c:pt>
              </c:numCache>
            </c:numRef>
          </c:val>
        </c:ser>
        <c:ser>
          <c:idx val="21"/>
          <c:order val="21"/>
          <c:spPr>
            <a:solidFill>
              <a:srgbClr val="14A0FF">
                <a:alpha val="51000"/>
              </a:srgbClr>
            </a:solidFill>
            <a:ln>
              <a:noFill/>
            </a:ln>
            <a:effectLst/>
          </c:spPr>
          <c:cat>
            <c:numRef>
              <c:f>'Single Line Graph'!$A$3:$A$11</c:f>
              <c:numCache>
                <c:formatCode>General</c:formatCode>
                <c:ptCount val="9"/>
                <c:pt idx="0">
                  <c:v>0</c:v>
                </c:pt>
                <c:pt idx="1">
                  <c:v>50</c:v>
                </c:pt>
                <c:pt idx="2">
                  <c:v>100</c:v>
                </c:pt>
                <c:pt idx="3">
                  <c:v>150</c:v>
                </c:pt>
                <c:pt idx="4">
                  <c:v>200</c:v>
                </c:pt>
                <c:pt idx="5">
                  <c:v>250</c:v>
                </c:pt>
                <c:pt idx="6">
                  <c:v>300</c:v>
                </c:pt>
                <c:pt idx="7">
                  <c:v>350</c:v>
                </c:pt>
                <c:pt idx="8">
                  <c:v>400</c:v>
                </c:pt>
              </c:numCache>
            </c:numRef>
          </c:cat>
          <c:val>
            <c:numRef>
              <c:f>'Single Line Graph'!$Q$3:$Q$11</c:f>
              <c:numCache>
                <c:formatCode>General</c:formatCode>
                <c:ptCount val="9"/>
                <c:pt idx="0">
                  <c:v>4000</c:v>
                </c:pt>
                <c:pt idx="1">
                  <c:v>4000</c:v>
                </c:pt>
                <c:pt idx="2">
                  <c:v>4000</c:v>
                </c:pt>
                <c:pt idx="3">
                  <c:v>4000</c:v>
                </c:pt>
                <c:pt idx="4">
                  <c:v>4000</c:v>
                </c:pt>
                <c:pt idx="5">
                  <c:v>4000</c:v>
                </c:pt>
                <c:pt idx="6">
                  <c:v>4000</c:v>
                </c:pt>
                <c:pt idx="7">
                  <c:v>4000</c:v>
                </c:pt>
                <c:pt idx="8">
                  <c:v>4000</c:v>
                </c:pt>
              </c:numCache>
            </c:numRef>
          </c:val>
        </c:ser>
        <c:ser>
          <c:idx val="22"/>
          <c:order val="22"/>
          <c:spPr>
            <a:solidFill>
              <a:schemeClr val="bg1"/>
            </a:solidFill>
            <a:ln>
              <a:noFill/>
            </a:ln>
            <a:effectLst/>
          </c:spPr>
          <c:cat>
            <c:numRef>
              <c:f>'Single Line Graph'!$A$3:$A$11</c:f>
              <c:numCache>
                <c:formatCode>General</c:formatCode>
                <c:ptCount val="9"/>
                <c:pt idx="0">
                  <c:v>0</c:v>
                </c:pt>
                <c:pt idx="1">
                  <c:v>50</c:v>
                </c:pt>
                <c:pt idx="2">
                  <c:v>100</c:v>
                </c:pt>
                <c:pt idx="3">
                  <c:v>150</c:v>
                </c:pt>
                <c:pt idx="4">
                  <c:v>200</c:v>
                </c:pt>
                <c:pt idx="5">
                  <c:v>250</c:v>
                </c:pt>
                <c:pt idx="6">
                  <c:v>300</c:v>
                </c:pt>
                <c:pt idx="7">
                  <c:v>350</c:v>
                </c:pt>
                <c:pt idx="8">
                  <c:v>400</c:v>
                </c:pt>
              </c:numCache>
            </c:numRef>
          </c:cat>
          <c:val>
            <c:numRef>
              <c:f>'Single Line Graph'!$T$3:$T$11</c:f>
              <c:numCache>
                <c:formatCode>General</c:formatCode>
                <c:ptCount val="9"/>
                <c:pt idx="0">
                  <c:v>2000</c:v>
                </c:pt>
                <c:pt idx="1">
                  <c:v>2000</c:v>
                </c:pt>
                <c:pt idx="2">
                  <c:v>2000</c:v>
                </c:pt>
                <c:pt idx="3">
                  <c:v>2000</c:v>
                </c:pt>
                <c:pt idx="4">
                  <c:v>2000</c:v>
                </c:pt>
                <c:pt idx="5">
                  <c:v>2000</c:v>
                </c:pt>
                <c:pt idx="6">
                  <c:v>2000</c:v>
                </c:pt>
                <c:pt idx="7">
                  <c:v>2000</c:v>
                </c:pt>
                <c:pt idx="8">
                  <c:v>2000</c:v>
                </c:pt>
              </c:numCache>
            </c:numRef>
          </c:val>
        </c:ser>
        <c:ser>
          <c:idx val="23"/>
          <c:order val="23"/>
          <c:spPr>
            <a:solidFill>
              <a:schemeClr val="bg1">
                <a:lumMod val="75000"/>
                <a:alpha val="49000"/>
              </a:schemeClr>
            </a:solidFill>
            <a:ln>
              <a:noFill/>
            </a:ln>
            <a:effectLst/>
          </c:spPr>
          <c:cat>
            <c:numRef>
              <c:f>'Single Line Graph'!$A$3:$A$11</c:f>
              <c:numCache>
                <c:formatCode>General</c:formatCode>
                <c:ptCount val="9"/>
                <c:pt idx="0">
                  <c:v>0</c:v>
                </c:pt>
                <c:pt idx="1">
                  <c:v>50</c:v>
                </c:pt>
                <c:pt idx="2">
                  <c:v>100</c:v>
                </c:pt>
                <c:pt idx="3">
                  <c:v>150</c:v>
                </c:pt>
                <c:pt idx="4">
                  <c:v>200</c:v>
                </c:pt>
                <c:pt idx="5">
                  <c:v>250</c:v>
                </c:pt>
                <c:pt idx="6">
                  <c:v>300</c:v>
                </c:pt>
                <c:pt idx="7">
                  <c:v>350</c:v>
                </c:pt>
                <c:pt idx="8">
                  <c:v>400</c:v>
                </c:pt>
              </c:numCache>
            </c:numRef>
          </c:cat>
          <c:val>
            <c:numRef>
              <c:f>'Single Line Graph'!$P$3:$P$11</c:f>
              <c:numCache>
                <c:formatCode>General</c:formatCode>
                <c:ptCount val="9"/>
                <c:pt idx="0">
                  <c:v>2000</c:v>
                </c:pt>
                <c:pt idx="1">
                  <c:v>2000</c:v>
                </c:pt>
                <c:pt idx="2">
                  <c:v>2000</c:v>
                </c:pt>
                <c:pt idx="3">
                  <c:v>2000</c:v>
                </c:pt>
                <c:pt idx="4">
                  <c:v>2000</c:v>
                </c:pt>
                <c:pt idx="5">
                  <c:v>2000</c:v>
                </c:pt>
                <c:pt idx="6">
                  <c:v>2000</c:v>
                </c:pt>
                <c:pt idx="7">
                  <c:v>2000</c:v>
                </c:pt>
                <c:pt idx="8">
                  <c:v>2000</c:v>
                </c:pt>
              </c:numCache>
            </c:numRef>
          </c:val>
        </c:ser>
        <c:ser>
          <c:idx val="24"/>
          <c:order val="24"/>
          <c:spPr>
            <a:solidFill>
              <a:schemeClr val="bg1"/>
            </a:solidFill>
            <a:ln>
              <a:noFill/>
            </a:ln>
            <a:effectLst/>
          </c:spPr>
          <c:cat>
            <c:numRef>
              <c:f>'Single Line Graph'!$A$3:$A$11</c:f>
              <c:numCache>
                <c:formatCode>General</c:formatCode>
                <c:ptCount val="9"/>
                <c:pt idx="0">
                  <c:v>0</c:v>
                </c:pt>
                <c:pt idx="1">
                  <c:v>50</c:v>
                </c:pt>
                <c:pt idx="2">
                  <c:v>100</c:v>
                </c:pt>
                <c:pt idx="3">
                  <c:v>150</c:v>
                </c:pt>
                <c:pt idx="4">
                  <c:v>200</c:v>
                </c:pt>
                <c:pt idx="5">
                  <c:v>250</c:v>
                </c:pt>
                <c:pt idx="6">
                  <c:v>300</c:v>
                </c:pt>
                <c:pt idx="7">
                  <c:v>350</c:v>
                </c:pt>
                <c:pt idx="8">
                  <c:v>400</c:v>
                </c:pt>
              </c:numCache>
            </c:numRef>
          </c:cat>
          <c:val>
            <c:numRef>
              <c:f>'Single Line Graph'!$S$3:$S$11</c:f>
              <c:numCache>
                <c:formatCode>General</c:formatCode>
                <c:ptCount val="9"/>
                <c:pt idx="0">
                  <c:v>200</c:v>
                </c:pt>
                <c:pt idx="1">
                  <c:v>200</c:v>
                </c:pt>
                <c:pt idx="2">
                  <c:v>200</c:v>
                </c:pt>
                <c:pt idx="3">
                  <c:v>200</c:v>
                </c:pt>
                <c:pt idx="4">
                  <c:v>200</c:v>
                </c:pt>
                <c:pt idx="5">
                  <c:v>200</c:v>
                </c:pt>
                <c:pt idx="6">
                  <c:v>200</c:v>
                </c:pt>
                <c:pt idx="7">
                  <c:v>200</c:v>
                </c:pt>
                <c:pt idx="8">
                  <c:v>200</c:v>
                </c:pt>
              </c:numCache>
            </c:numRef>
          </c:val>
        </c:ser>
        <c:ser>
          <c:idx val="25"/>
          <c:order val="25"/>
          <c:spPr>
            <a:solidFill>
              <a:schemeClr val="bg1"/>
            </a:solidFill>
            <a:ln>
              <a:noFill/>
            </a:ln>
          </c:spPr>
          <c:cat>
            <c:numRef>
              <c:f>'Single Line Graph'!$A$3:$A$11</c:f>
              <c:numCache>
                <c:formatCode>General</c:formatCode>
                <c:ptCount val="9"/>
                <c:pt idx="0">
                  <c:v>0</c:v>
                </c:pt>
                <c:pt idx="1">
                  <c:v>50</c:v>
                </c:pt>
                <c:pt idx="2">
                  <c:v>100</c:v>
                </c:pt>
                <c:pt idx="3">
                  <c:v>150</c:v>
                </c:pt>
                <c:pt idx="4">
                  <c:v>200</c:v>
                </c:pt>
                <c:pt idx="5">
                  <c:v>250</c:v>
                </c:pt>
                <c:pt idx="6">
                  <c:v>300</c:v>
                </c:pt>
                <c:pt idx="7">
                  <c:v>350</c:v>
                </c:pt>
                <c:pt idx="8">
                  <c:v>400</c:v>
                </c:pt>
              </c:numCache>
            </c:numRef>
          </c:cat>
          <c:val>
            <c:numRef>
              <c:f>'Single Line Graph'!$O$3:$O$11</c:f>
              <c:numCache>
                <c:formatCode>General</c:formatCode>
                <c:ptCount val="9"/>
                <c:pt idx="0">
                  <c:v>200</c:v>
                </c:pt>
                <c:pt idx="1">
                  <c:v>200</c:v>
                </c:pt>
                <c:pt idx="2">
                  <c:v>200</c:v>
                </c:pt>
                <c:pt idx="3">
                  <c:v>200</c:v>
                </c:pt>
                <c:pt idx="4">
                  <c:v>200</c:v>
                </c:pt>
                <c:pt idx="5">
                  <c:v>200</c:v>
                </c:pt>
                <c:pt idx="6">
                  <c:v>200</c:v>
                </c:pt>
                <c:pt idx="7">
                  <c:v>200</c:v>
                </c:pt>
                <c:pt idx="8">
                  <c:v>200</c:v>
                </c:pt>
              </c:numCache>
            </c:numRef>
          </c:val>
        </c:ser>
        <c:ser>
          <c:idx val="26"/>
          <c:order val="26"/>
          <c:spPr>
            <a:ln>
              <a:solidFill>
                <a:schemeClr val="tx1"/>
              </a:solidFill>
            </a:ln>
          </c:spPr>
          <c:cat>
            <c:numRef>
              <c:f>'Single Line Graph'!$A$3:$A$11</c:f>
              <c:numCache>
                <c:formatCode>General</c:formatCode>
                <c:ptCount val="9"/>
                <c:pt idx="0">
                  <c:v>0</c:v>
                </c:pt>
                <c:pt idx="1">
                  <c:v>50</c:v>
                </c:pt>
                <c:pt idx="2">
                  <c:v>100</c:v>
                </c:pt>
                <c:pt idx="3">
                  <c:v>150</c:v>
                </c:pt>
                <c:pt idx="4">
                  <c:v>200</c:v>
                </c:pt>
                <c:pt idx="5">
                  <c:v>250</c:v>
                </c:pt>
                <c:pt idx="6">
                  <c:v>300</c:v>
                </c:pt>
                <c:pt idx="7">
                  <c:v>350</c:v>
                </c:pt>
                <c:pt idx="8">
                  <c:v>400</c:v>
                </c:pt>
              </c:numCache>
            </c:numRef>
          </c:cat>
          <c:val>
            <c:numRef>
              <c:f>'Single Line Graph'!$C$3:$C$11</c:f>
              <c:numCache>
                <c:formatCode>General</c:formatCode>
                <c:ptCount val="9"/>
                <c:pt idx="0">
                  <c:v>75</c:v>
                </c:pt>
                <c:pt idx="1">
                  <c:v>250</c:v>
                </c:pt>
                <c:pt idx="2">
                  <c:v>3100</c:v>
                </c:pt>
                <c:pt idx="3">
                  <c:v>2350</c:v>
                </c:pt>
                <c:pt idx="4">
                  <c:v>500</c:v>
                </c:pt>
                <c:pt idx="5">
                  <c:v>150</c:v>
                </c:pt>
                <c:pt idx="6">
                  <c:v>100</c:v>
                </c:pt>
                <c:pt idx="7">
                  <c:v>25</c:v>
                </c:pt>
                <c:pt idx="8">
                  <c:v>20</c:v>
                </c:pt>
              </c:numCache>
            </c:numRef>
          </c:val>
        </c:ser>
        <c:ser>
          <c:idx val="27"/>
          <c:order val="27"/>
          <c:spPr>
            <a:solidFill>
              <a:schemeClr val="bg1"/>
            </a:solidFill>
            <a:ln>
              <a:noFill/>
            </a:ln>
            <a:effectLst/>
          </c:spPr>
          <c:cat>
            <c:numRef>
              <c:f>'Single Line Graph'!$A$3:$A$11</c:f>
              <c:numCache>
                <c:formatCode>General</c:formatCode>
                <c:ptCount val="9"/>
                <c:pt idx="0">
                  <c:v>0</c:v>
                </c:pt>
                <c:pt idx="1">
                  <c:v>50</c:v>
                </c:pt>
                <c:pt idx="2">
                  <c:v>100</c:v>
                </c:pt>
                <c:pt idx="3">
                  <c:v>150</c:v>
                </c:pt>
                <c:pt idx="4">
                  <c:v>200</c:v>
                </c:pt>
                <c:pt idx="5">
                  <c:v>250</c:v>
                </c:pt>
                <c:pt idx="6">
                  <c:v>300</c:v>
                </c:pt>
                <c:pt idx="7">
                  <c:v>350</c:v>
                </c:pt>
                <c:pt idx="8">
                  <c:v>400</c:v>
                </c:pt>
              </c:numCache>
            </c:numRef>
          </c:cat>
          <c:val>
            <c:numRef>
              <c:f>'Single Line Graph'!$V$3:$V$11</c:f>
              <c:numCache>
                <c:formatCode>General</c:formatCode>
                <c:ptCount val="9"/>
                <c:pt idx="0">
                  <c:v>6000</c:v>
                </c:pt>
                <c:pt idx="1">
                  <c:v>6000</c:v>
                </c:pt>
                <c:pt idx="2">
                  <c:v>6000</c:v>
                </c:pt>
                <c:pt idx="3">
                  <c:v>6000</c:v>
                </c:pt>
                <c:pt idx="4">
                  <c:v>6000</c:v>
                </c:pt>
                <c:pt idx="5">
                  <c:v>6000</c:v>
                </c:pt>
                <c:pt idx="6">
                  <c:v>6000</c:v>
                </c:pt>
                <c:pt idx="7">
                  <c:v>6000</c:v>
                </c:pt>
                <c:pt idx="8">
                  <c:v>6000</c:v>
                </c:pt>
              </c:numCache>
            </c:numRef>
          </c:val>
        </c:ser>
        <c:ser>
          <c:idx val="28"/>
          <c:order val="28"/>
          <c:spPr>
            <a:solidFill>
              <a:srgbClr val="EA2400">
                <a:alpha val="50000"/>
              </a:srgbClr>
            </a:solidFill>
            <a:ln>
              <a:noFill/>
            </a:ln>
            <a:effectLst/>
          </c:spPr>
          <c:cat>
            <c:numRef>
              <c:f>'Single Line Graph'!$A$3:$A$11</c:f>
              <c:numCache>
                <c:formatCode>General</c:formatCode>
                <c:ptCount val="9"/>
                <c:pt idx="0">
                  <c:v>0</c:v>
                </c:pt>
                <c:pt idx="1">
                  <c:v>50</c:v>
                </c:pt>
                <c:pt idx="2">
                  <c:v>100</c:v>
                </c:pt>
                <c:pt idx="3">
                  <c:v>150</c:v>
                </c:pt>
                <c:pt idx="4">
                  <c:v>200</c:v>
                </c:pt>
                <c:pt idx="5">
                  <c:v>250</c:v>
                </c:pt>
                <c:pt idx="6">
                  <c:v>300</c:v>
                </c:pt>
                <c:pt idx="7">
                  <c:v>350</c:v>
                </c:pt>
                <c:pt idx="8">
                  <c:v>400</c:v>
                </c:pt>
              </c:numCache>
            </c:numRef>
          </c:cat>
          <c:val>
            <c:numRef>
              <c:f>'Single Line Graph'!$R$3:$R$11</c:f>
              <c:numCache>
                <c:formatCode>General</c:formatCode>
                <c:ptCount val="9"/>
                <c:pt idx="0">
                  <c:v>6000</c:v>
                </c:pt>
                <c:pt idx="1">
                  <c:v>6000</c:v>
                </c:pt>
                <c:pt idx="2">
                  <c:v>6000</c:v>
                </c:pt>
                <c:pt idx="3">
                  <c:v>6000</c:v>
                </c:pt>
                <c:pt idx="4">
                  <c:v>6000</c:v>
                </c:pt>
                <c:pt idx="5">
                  <c:v>6000</c:v>
                </c:pt>
                <c:pt idx="6">
                  <c:v>6000</c:v>
                </c:pt>
                <c:pt idx="7">
                  <c:v>6000</c:v>
                </c:pt>
                <c:pt idx="8">
                  <c:v>6000</c:v>
                </c:pt>
              </c:numCache>
            </c:numRef>
          </c:val>
        </c:ser>
        <c:ser>
          <c:idx val="29"/>
          <c:order val="29"/>
          <c:spPr>
            <a:solidFill>
              <a:schemeClr val="bg1"/>
            </a:solidFill>
            <a:ln>
              <a:noFill/>
            </a:ln>
            <a:effectLst/>
          </c:spPr>
          <c:cat>
            <c:numRef>
              <c:f>'Single Line Graph'!$A$3:$A$11</c:f>
              <c:numCache>
                <c:formatCode>General</c:formatCode>
                <c:ptCount val="9"/>
                <c:pt idx="0">
                  <c:v>0</c:v>
                </c:pt>
                <c:pt idx="1">
                  <c:v>50</c:v>
                </c:pt>
                <c:pt idx="2">
                  <c:v>100</c:v>
                </c:pt>
                <c:pt idx="3">
                  <c:v>150</c:v>
                </c:pt>
                <c:pt idx="4">
                  <c:v>200</c:v>
                </c:pt>
                <c:pt idx="5">
                  <c:v>250</c:v>
                </c:pt>
                <c:pt idx="6">
                  <c:v>300</c:v>
                </c:pt>
                <c:pt idx="7">
                  <c:v>350</c:v>
                </c:pt>
                <c:pt idx="8">
                  <c:v>400</c:v>
                </c:pt>
              </c:numCache>
            </c:numRef>
          </c:cat>
          <c:val>
            <c:numRef>
              <c:f>'Single Line Graph'!$U$3:$U$11</c:f>
              <c:numCache>
                <c:formatCode>General</c:formatCode>
                <c:ptCount val="9"/>
                <c:pt idx="0">
                  <c:v>4000</c:v>
                </c:pt>
                <c:pt idx="1">
                  <c:v>4000</c:v>
                </c:pt>
                <c:pt idx="2">
                  <c:v>4000</c:v>
                </c:pt>
                <c:pt idx="3">
                  <c:v>4000</c:v>
                </c:pt>
                <c:pt idx="4">
                  <c:v>4000</c:v>
                </c:pt>
                <c:pt idx="5">
                  <c:v>4000</c:v>
                </c:pt>
                <c:pt idx="6">
                  <c:v>4000</c:v>
                </c:pt>
                <c:pt idx="7">
                  <c:v>4000</c:v>
                </c:pt>
                <c:pt idx="8">
                  <c:v>4000</c:v>
                </c:pt>
              </c:numCache>
            </c:numRef>
          </c:val>
        </c:ser>
        <c:ser>
          <c:idx val="30"/>
          <c:order val="30"/>
          <c:spPr>
            <a:solidFill>
              <a:srgbClr val="14A0FF">
                <a:alpha val="51000"/>
              </a:srgbClr>
            </a:solidFill>
            <a:ln>
              <a:noFill/>
            </a:ln>
            <a:effectLst/>
          </c:spPr>
          <c:cat>
            <c:numRef>
              <c:f>'Single Line Graph'!$A$3:$A$11</c:f>
              <c:numCache>
                <c:formatCode>General</c:formatCode>
                <c:ptCount val="9"/>
                <c:pt idx="0">
                  <c:v>0</c:v>
                </c:pt>
                <c:pt idx="1">
                  <c:v>50</c:v>
                </c:pt>
                <c:pt idx="2">
                  <c:v>100</c:v>
                </c:pt>
                <c:pt idx="3">
                  <c:v>150</c:v>
                </c:pt>
                <c:pt idx="4">
                  <c:v>200</c:v>
                </c:pt>
                <c:pt idx="5">
                  <c:v>250</c:v>
                </c:pt>
                <c:pt idx="6">
                  <c:v>300</c:v>
                </c:pt>
                <c:pt idx="7">
                  <c:v>350</c:v>
                </c:pt>
                <c:pt idx="8">
                  <c:v>400</c:v>
                </c:pt>
              </c:numCache>
            </c:numRef>
          </c:cat>
          <c:val>
            <c:numRef>
              <c:f>'Single Line Graph'!$Q$3:$Q$11</c:f>
              <c:numCache>
                <c:formatCode>General</c:formatCode>
                <c:ptCount val="9"/>
                <c:pt idx="0">
                  <c:v>4000</c:v>
                </c:pt>
                <c:pt idx="1">
                  <c:v>4000</c:v>
                </c:pt>
                <c:pt idx="2">
                  <c:v>4000</c:v>
                </c:pt>
                <c:pt idx="3">
                  <c:v>4000</c:v>
                </c:pt>
                <c:pt idx="4">
                  <c:v>4000</c:v>
                </c:pt>
                <c:pt idx="5">
                  <c:v>4000</c:v>
                </c:pt>
                <c:pt idx="6">
                  <c:v>4000</c:v>
                </c:pt>
                <c:pt idx="7">
                  <c:v>4000</c:v>
                </c:pt>
                <c:pt idx="8">
                  <c:v>4000</c:v>
                </c:pt>
              </c:numCache>
            </c:numRef>
          </c:val>
        </c:ser>
        <c:ser>
          <c:idx val="31"/>
          <c:order val="31"/>
          <c:spPr>
            <a:solidFill>
              <a:schemeClr val="bg1"/>
            </a:solidFill>
            <a:ln>
              <a:noFill/>
            </a:ln>
            <a:effectLst/>
          </c:spPr>
          <c:cat>
            <c:numRef>
              <c:f>'Single Line Graph'!$A$3:$A$11</c:f>
              <c:numCache>
                <c:formatCode>General</c:formatCode>
                <c:ptCount val="9"/>
                <c:pt idx="0">
                  <c:v>0</c:v>
                </c:pt>
                <c:pt idx="1">
                  <c:v>50</c:v>
                </c:pt>
                <c:pt idx="2">
                  <c:v>100</c:v>
                </c:pt>
                <c:pt idx="3">
                  <c:v>150</c:v>
                </c:pt>
                <c:pt idx="4">
                  <c:v>200</c:v>
                </c:pt>
                <c:pt idx="5">
                  <c:v>250</c:v>
                </c:pt>
                <c:pt idx="6">
                  <c:v>300</c:v>
                </c:pt>
                <c:pt idx="7">
                  <c:v>350</c:v>
                </c:pt>
                <c:pt idx="8">
                  <c:v>400</c:v>
                </c:pt>
              </c:numCache>
            </c:numRef>
          </c:cat>
          <c:val>
            <c:numRef>
              <c:f>'Single Line Graph'!$T$3:$T$11</c:f>
              <c:numCache>
                <c:formatCode>General</c:formatCode>
                <c:ptCount val="9"/>
                <c:pt idx="0">
                  <c:v>2000</c:v>
                </c:pt>
                <c:pt idx="1">
                  <c:v>2000</c:v>
                </c:pt>
                <c:pt idx="2">
                  <c:v>2000</c:v>
                </c:pt>
                <c:pt idx="3">
                  <c:v>2000</c:v>
                </c:pt>
                <c:pt idx="4">
                  <c:v>2000</c:v>
                </c:pt>
                <c:pt idx="5">
                  <c:v>2000</c:v>
                </c:pt>
                <c:pt idx="6">
                  <c:v>2000</c:v>
                </c:pt>
                <c:pt idx="7">
                  <c:v>2000</c:v>
                </c:pt>
                <c:pt idx="8">
                  <c:v>2000</c:v>
                </c:pt>
              </c:numCache>
            </c:numRef>
          </c:val>
        </c:ser>
        <c:ser>
          <c:idx val="32"/>
          <c:order val="32"/>
          <c:spPr>
            <a:solidFill>
              <a:schemeClr val="bg1">
                <a:lumMod val="75000"/>
                <a:alpha val="49000"/>
              </a:schemeClr>
            </a:solidFill>
            <a:ln>
              <a:noFill/>
            </a:ln>
            <a:effectLst/>
          </c:spPr>
          <c:cat>
            <c:numRef>
              <c:f>'Single Line Graph'!$A$3:$A$11</c:f>
              <c:numCache>
                <c:formatCode>General</c:formatCode>
                <c:ptCount val="9"/>
                <c:pt idx="0">
                  <c:v>0</c:v>
                </c:pt>
                <c:pt idx="1">
                  <c:v>50</c:v>
                </c:pt>
                <c:pt idx="2">
                  <c:v>100</c:v>
                </c:pt>
                <c:pt idx="3">
                  <c:v>150</c:v>
                </c:pt>
                <c:pt idx="4">
                  <c:v>200</c:v>
                </c:pt>
                <c:pt idx="5">
                  <c:v>250</c:v>
                </c:pt>
                <c:pt idx="6">
                  <c:v>300</c:v>
                </c:pt>
                <c:pt idx="7">
                  <c:v>350</c:v>
                </c:pt>
                <c:pt idx="8">
                  <c:v>400</c:v>
                </c:pt>
              </c:numCache>
            </c:numRef>
          </c:cat>
          <c:val>
            <c:numRef>
              <c:f>'Single Line Graph'!$P$3:$P$11</c:f>
              <c:numCache>
                <c:formatCode>General</c:formatCode>
                <c:ptCount val="9"/>
                <c:pt idx="0">
                  <c:v>2000</c:v>
                </c:pt>
                <c:pt idx="1">
                  <c:v>2000</c:v>
                </c:pt>
                <c:pt idx="2">
                  <c:v>2000</c:v>
                </c:pt>
                <c:pt idx="3">
                  <c:v>2000</c:v>
                </c:pt>
                <c:pt idx="4">
                  <c:v>2000</c:v>
                </c:pt>
                <c:pt idx="5">
                  <c:v>2000</c:v>
                </c:pt>
                <c:pt idx="6">
                  <c:v>2000</c:v>
                </c:pt>
                <c:pt idx="7">
                  <c:v>2000</c:v>
                </c:pt>
                <c:pt idx="8">
                  <c:v>2000</c:v>
                </c:pt>
              </c:numCache>
            </c:numRef>
          </c:val>
        </c:ser>
        <c:ser>
          <c:idx val="33"/>
          <c:order val="33"/>
          <c:spPr>
            <a:solidFill>
              <a:schemeClr val="bg1"/>
            </a:solidFill>
            <a:ln>
              <a:noFill/>
            </a:ln>
            <a:effectLst/>
          </c:spPr>
          <c:cat>
            <c:numRef>
              <c:f>'Single Line Graph'!$A$3:$A$11</c:f>
              <c:numCache>
                <c:formatCode>General</c:formatCode>
                <c:ptCount val="9"/>
                <c:pt idx="0">
                  <c:v>0</c:v>
                </c:pt>
                <c:pt idx="1">
                  <c:v>50</c:v>
                </c:pt>
                <c:pt idx="2">
                  <c:v>100</c:v>
                </c:pt>
                <c:pt idx="3">
                  <c:v>150</c:v>
                </c:pt>
                <c:pt idx="4">
                  <c:v>200</c:v>
                </c:pt>
                <c:pt idx="5">
                  <c:v>250</c:v>
                </c:pt>
                <c:pt idx="6">
                  <c:v>300</c:v>
                </c:pt>
                <c:pt idx="7">
                  <c:v>350</c:v>
                </c:pt>
                <c:pt idx="8">
                  <c:v>400</c:v>
                </c:pt>
              </c:numCache>
            </c:numRef>
          </c:cat>
          <c:val>
            <c:numRef>
              <c:f>'Single Line Graph'!$S$3:$S$11</c:f>
              <c:numCache>
                <c:formatCode>General</c:formatCode>
                <c:ptCount val="9"/>
                <c:pt idx="0">
                  <c:v>200</c:v>
                </c:pt>
                <c:pt idx="1">
                  <c:v>200</c:v>
                </c:pt>
                <c:pt idx="2">
                  <c:v>200</c:v>
                </c:pt>
                <c:pt idx="3">
                  <c:v>200</c:v>
                </c:pt>
                <c:pt idx="4">
                  <c:v>200</c:v>
                </c:pt>
                <c:pt idx="5">
                  <c:v>200</c:v>
                </c:pt>
                <c:pt idx="6">
                  <c:v>200</c:v>
                </c:pt>
                <c:pt idx="7">
                  <c:v>200</c:v>
                </c:pt>
                <c:pt idx="8">
                  <c:v>200</c:v>
                </c:pt>
              </c:numCache>
            </c:numRef>
          </c:val>
        </c:ser>
        <c:ser>
          <c:idx val="34"/>
          <c:order val="34"/>
          <c:spPr>
            <a:solidFill>
              <a:schemeClr val="bg1"/>
            </a:solidFill>
            <a:ln>
              <a:noFill/>
            </a:ln>
          </c:spPr>
          <c:cat>
            <c:numRef>
              <c:f>'Single Line Graph'!$A$3:$A$11</c:f>
              <c:numCache>
                <c:formatCode>General</c:formatCode>
                <c:ptCount val="9"/>
                <c:pt idx="0">
                  <c:v>0</c:v>
                </c:pt>
                <c:pt idx="1">
                  <c:v>50</c:v>
                </c:pt>
                <c:pt idx="2">
                  <c:v>100</c:v>
                </c:pt>
                <c:pt idx="3">
                  <c:v>150</c:v>
                </c:pt>
                <c:pt idx="4">
                  <c:v>200</c:v>
                </c:pt>
                <c:pt idx="5">
                  <c:v>250</c:v>
                </c:pt>
                <c:pt idx="6">
                  <c:v>300</c:v>
                </c:pt>
                <c:pt idx="7">
                  <c:v>350</c:v>
                </c:pt>
                <c:pt idx="8">
                  <c:v>400</c:v>
                </c:pt>
              </c:numCache>
            </c:numRef>
          </c:cat>
          <c:val>
            <c:numRef>
              <c:f>'Single Line Graph'!$O$3:$O$11</c:f>
              <c:numCache>
                <c:formatCode>General</c:formatCode>
                <c:ptCount val="9"/>
                <c:pt idx="0">
                  <c:v>200</c:v>
                </c:pt>
                <c:pt idx="1">
                  <c:v>200</c:v>
                </c:pt>
                <c:pt idx="2">
                  <c:v>200</c:v>
                </c:pt>
                <c:pt idx="3">
                  <c:v>200</c:v>
                </c:pt>
                <c:pt idx="4">
                  <c:v>200</c:v>
                </c:pt>
                <c:pt idx="5">
                  <c:v>200</c:v>
                </c:pt>
                <c:pt idx="6">
                  <c:v>200</c:v>
                </c:pt>
                <c:pt idx="7">
                  <c:v>200</c:v>
                </c:pt>
                <c:pt idx="8">
                  <c:v>200</c:v>
                </c:pt>
              </c:numCache>
            </c:numRef>
          </c:val>
        </c:ser>
        <c:ser>
          <c:idx val="35"/>
          <c:order val="35"/>
          <c:spPr>
            <a:ln>
              <a:solidFill>
                <a:schemeClr val="tx1"/>
              </a:solidFill>
            </a:ln>
          </c:spPr>
          <c:cat>
            <c:numRef>
              <c:f>'Single Line Graph'!$A$3:$A$11</c:f>
              <c:numCache>
                <c:formatCode>General</c:formatCode>
                <c:ptCount val="9"/>
                <c:pt idx="0">
                  <c:v>0</c:v>
                </c:pt>
                <c:pt idx="1">
                  <c:v>50</c:v>
                </c:pt>
                <c:pt idx="2">
                  <c:v>100</c:v>
                </c:pt>
                <c:pt idx="3">
                  <c:v>150</c:v>
                </c:pt>
                <c:pt idx="4">
                  <c:v>200</c:v>
                </c:pt>
                <c:pt idx="5">
                  <c:v>250</c:v>
                </c:pt>
                <c:pt idx="6">
                  <c:v>300</c:v>
                </c:pt>
                <c:pt idx="7">
                  <c:v>350</c:v>
                </c:pt>
                <c:pt idx="8">
                  <c:v>400</c:v>
                </c:pt>
              </c:numCache>
            </c:numRef>
          </c:cat>
          <c:val>
            <c:numRef>
              <c:f>'Single Line Graph'!$C$3:$C$11</c:f>
              <c:numCache>
                <c:formatCode>General</c:formatCode>
                <c:ptCount val="9"/>
                <c:pt idx="0">
                  <c:v>75</c:v>
                </c:pt>
                <c:pt idx="1">
                  <c:v>250</c:v>
                </c:pt>
                <c:pt idx="2">
                  <c:v>3100</c:v>
                </c:pt>
                <c:pt idx="3">
                  <c:v>2350</c:v>
                </c:pt>
                <c:pt idx="4">
                  <c:v>500</c:v>
                </c:pt>
                <c:pt idx="5">
                  <c:v>150</c:v>
                </c:pt>
                <c:pt idx="6">
                  <c:v>100</c:v>
                </c:pt>
                <c:pt idx="7">
                  <c:v>25</c:v>
                </c:pt>
                <c:pt idx="8">
                  <c:v>20</c:v>
                </c:pt>
              </c:numCache>
            </c:numRef>
          </c:val>
        </c:ser>
        <c:ser>
          <c:idx val="9"/>
          <c:order val="9"/>
          <c:spPr>
            <a:solidFill>
              <a:schemeClr val="bg1"/>
            </a:solidFill>
            <a:ln>
              <a:noFill/>
            </a:ln>
            <a:effectLst/>
          </c:spPr>
          <c:cat>
            <c:numRef>
              <c:f>'Single Line Graph'!$A$3:$A$11</c:f>
              <c:numCache>
                <c:formatCode>General</c:formatCode>
                <c:ptCount val="9"/>
                <c:pt idx="0">
                  <c:v>0</c:v>
                </c:pt>
                <c:pt idx="1">
                  <c:v>50</c:v>
                </c:pt>
                <c:pt idx="2">
                  <c:v>100</c:v>
                </c:pt>
                <c:pt idx="3">
                  <c:v>150</c:v>
                </c:pt>
                <c:pt idx="4">
                  <c:v>200</c:v>
                </c:pt>
                <c:pt idx="5">
                  <c:v>250</c:v>
                </c:pt>
                <c:pt idx="6">
                  <c:v>300</c:v>
                </c:pt>
                <c:pt idx="7">
                  <c:v>350</c:v>
                </c:pt>
                <c:pt idx="8">
                  <c:v>400</c:v>
                </c:pt>
              </c:numCache>
            </c:numRef>
          </c:cat>
          <c:val>
            <c:numRef>
              <c:f>'Single Line Graph'!$V$3:$V$11</c:f>
              <c:numCache>
                <c:formatCode>General</c:formatCode>
                <c:ptCount val="9"/>
                <c:pt idx="0">
                  <c:v>6000</c:v>
                </c:pt>
                <c:pt idx="1">
                  <c:v>6000</c:v>
                </c:pt>
                <c:pt idx="2">
                  <c:v>6000</c:v>
                </c:pt>
                <c:pt idx="3">
                  <c:v>6000</c:v>
                </c:pt>
                <c:pt idx="4">
                  <c:v>6000</c:v>
                </c:pt>
                <c:pt idx="5">
                  <c:v>6000</c:v>
                </c:pt>
                <c:pt idx="6">
                  <c:v>6000</c:v>
                </c:pt>
                <c:pt idx="7">
                  <c:v>6000</c:v>
                </c:pt>
                <c:pt idx="8">
                  <c:v>6000</c:v>
                </c:pt>
              </c:numCache>
            </c:numRef>
          </c:val>
        </c:ser>
        <c:ser>
          <c:idx val="10"/>
          <c:order val="10"/>
          <c:spPr>
            <a:solidFill>
              <a:srgbClr val="EA2400">
                <a:alpha val="50000"/>
              </a:srgbClr>
            </a:solidFill>
            <a:ln>
              <a:noFill/>
            </a:ln>
            <a:effectLst/>
          </c:spPr>
          <c:cat>
            <c:numRef>
              <c:f>'Single Line Graph'!$A$3:$A$11</c:f>
              <c:numCache>
                <c:formatCode>General</c:formatCode>
                <c:ptCount val="9"/>
                <c:pt idx="0">
                  <c:v>0</c:v>
                </c:pt>
                <c:pt idx="1">
                  <c:v>50</c:v>
                </c:pt>
                <c:pt idx="2">
                  <c:v>100</c:v>
                </c:pt>
                <c:pt idx="3">
                  <c:v>150</c:v>
                </c:pt>
                <c:pt idx="4">
                  <c:v>200</c:v>
                </c:pt>
                <c:pt idx="5">
                  <c:v>250</c:v>
                </c:pt>
                <c:pt idx="6">
                  <c:v>300</c:v>
                </c:pt>
                <c:pt idx="7">
                  <c:v>350</c:v>
                </c:pt>
                <c:pt idx="8">
                  <c:v>400</c:v>
                </c:pt>
              </c:numCache>
            </c:numRef>
          </c:cat>
          <c:val>
            <c:numRef>
              <c:f>'Single Line Graph'!$R$3:$R$11</c:f>
              <c:numCache>
                <c:formatCode>General</c:formatCode>
                <c:ptCount val="9"/>
                <c:pt idx="0">
                  <c:v>6000</c:v>
                </c:pt>
                <c:pt idx="1">
                  <c:v>6000</c:v>
                </c:pt>
                <c:pt idx="2">
                  <c:v>6000</c:v>
                </c:pt>
                <c:pt idx="3">
                  <c:v>6000</c:v>
                </c:pt>
                <c:pt idx="4">
                  <c:v>6000</c:v>
                </c:pt>
                <c:pt idx="5">
                  <c:v>6000</c:v>
                </c:pt>
                <c:pt idx="6">
                  <c:v>6000</c:v>
                </c:pt>
                <c:pt idx="7">
                  <c:v>6000</c:v>
                </c:pt>
                <c:pt idx="8">
                  <c:v>6000</c:v>
                </c:pt>
              </c:numCache>
            </c:numRef>
          </c:val>
        </c:ser>
        <c:ser>
          <c:idx val="11"/>
          <c:order val="11"/>
          <c:spPr>
            <a:solidFill>
              <a:schemeClr val="bg1"/>
            </a:solidFill>
            <a:ln>
              <a:noFill/>
            </a:ln>
            <a:effectLst/>
          </c:spPr>
          <c:cat>
            <c:numRef>
              <c:f>'Single Line Graph'!$A$3:$A$11</c:f>
              <c:numCache>
                <c:formatCode>General</c:formatCode>
                <c:ptCount val="9"/>
                <c:pt idx="0">
                  <c:v>0</c:v>
                </c:pt>
                <c:pt idx="1">
                  <c:v>50</c:v>
                </c:pt>
                <c:pt idx="2">
                  <c:v>100</c:v>
                </c:pt>
                <c:pt idx="3">
                  <c:v>150</c:v>
                </c:pt>
                <c:pt idx="4">
                  <c:v>200</c:v>
                </c:pt>
                <c:pt idx="5">
                  <c:v>250</c:v>
                </c:pt>
                <c:pt idx="6">
                  <c:v>300</c:v>
                </c:pt>
                <c:pt idx="7">
                  <c:v>350</c:v>
                </c:pt>
                <c:pt idx="8">
                  <c:v>400</c:v>
                </c:pt>
              </c:numCache>
            </c:numRef>
          </c:cat>
          <c:val>
            <c:numRef>
              <c:f>'Single Line Graph'!$U$3:$U$11</c:f>
              <c:numCache>
                <c:formatCode>General</c:formatCode>
                <c:ptCount val="9"/>
                <c:pt idx="0">
                  <c:v>4000</c:v>
                </c:pt>
                <c:pt idx="1">
                  <c:v>4000</c:v>
                </c:pt>
                <c:pt idx="2">
                  <c:v>4000</c:v>
                </c:pt>
                <c:pt idx="3">
                  <c:v>4000</c:v>
                </c:pt>
                <c:pt idx="4">
                  <c:v>4000</c:v>
                </c:pt>
                <c:pt idx="5">
                  <c:v>4000</c:v>
                </c:pt>
                <c:pt idx="6">
                  <c:v>4000</c:v>
                </c:pt>
                <c:pt idx="7">
                  <c:v>4000</c:v>
                </c:pt>
                <c:pt idx="8">
                  <c:v>4000</c:v>
                </c:pt>
              </c:numCache>
            </c:numRef>
          </c:val>
        </c:ser>
        <c:ser>
          <c:idx val="12"/>
          <c:order val="12"/>
          <c:spPr>
            <a:solidFill>
              <a:srgbClr val="14A0FF">
                <a:alpha val="51000"/>
              </a:srgbClr>
            </a:solidFill>
            <a:ln>
              <a:noFill/>
            </a:ln>
            <a:effectLst/>
          </c:spPr>
          <c:cat>
            <c:numRef>
              <c:f>'Single Line Graph'!$A$3:$A$11</c:f>
              <c:numCache>
                <c:formatCode>General</c:formatCode>
                <c:ptCount val="9"/>
                <c:pt idx="0">
                  <c:v>0</c:v>
                </c:pt>
                <c:pt idx="1">
                  <c:v>50</c:v>
                </c:pt>
                <c:pt idx="2">
                  <c:v>100</c:v>
                </c:pt>
                <c:pt idx="3">
                  <c:v>150</c:v>
                </c:pt>
                <c:pt idx="4">
                  <c:v>200</c:v>
                </c:pt>
                <c:pt idx="5">
                  <c:v>250</c:v>
                </c:pt>
                <c:pt idx="6">
                  <c:v>300</c:v>
                </c:pt>
                <c:pt idx="7">
                  <c:v>350</c:v>
                </c:pt>
                <c:pt idx="8">
                  <c:v>400</c:v>
                </c:pt>
              </c:numCache>
            </c:numRef>
          </c:cat>
          <c:val>
            <c:numRef>
              <c:f>'Single Line Graph'!$Q$3:$Q$11</c:f>
              <c:numCache>
                <c:formatCode>General</c:formatCode>
                <c:ptCount val="9"/>
                <c:pt idx="0">
                  <c:v>4000</c:v>
                </c:pt>
                <c:pt idx="1">
                  <c:v>4000</c:v>
                </c:pt>
                <c:pt idx="2">
                  <c:v>4000</c:v>
                </c:pt>
                <c:pt idx="3">
                  <c:v>4000</c:v>
                </c:pt>
                <c:pt idx="4">
                  <c:v>4000</c:v>
                </c:pt>
                <c:pt idx="5">
                  <c:v>4000</c:v>
                </c:pt>
                <c:pt idx="6">
                  <c:v>4000</c:v>
                </c:pt>
                <c:pt idx="7">
                  <c:v>4000</c:v>
                </c:pt>
                <c:pt idx="8">
                  <c:v>4000</c:v>
                </c:pt>
              </c:numCache>
            </c:numRef>
          </c:val>
        </c:ser>
        <c:ser>
          <c:idx val="13"/>
          <c:order val="13"/>
          <c:spPr>
            <a:solidFill>
              <a:schemeClr val="bg1"/>
            </a:solidFill>
            <a:ln>
              <a:noFill/>
            </a:ln>
            <a:effectLst/>
          </c:spPr>
          <c:cat>
            <c:numRef>
              <c:f>'Single Line Graph'!$A$3:$A$11</c:f>
              <c:numCache>
                <c:formatCode>General</c:formatCode>
                <c:ptCount val="9"/>
                <c:pt idx="0">
                  <c:v>0</c:v>
                </c:pt>
                <c:pt idx="1">
                  <c:v>50</c:v>
                </c:pt>
                <c:pt idx="2">
                  <c:v>100</c:v>
                </c:pt>
                <c:pt idx="3">
                  <c:v>150</c:v>
                </c:pt>
                <c:pt idx="4">
                  <c:v>200</c:v>
                </c:pt>
                <c:pt idx="5">
                  <c:v>250</c:v>
                </c:pt>
                <c:pt idx="6">
                  <c:v>300</c:v>
                </c:pt>
                <c:pt idx="7">
                  <c:v>350</c:v>
                </c:pt>
                <c:pt idx="8">
                  <c:v>400</c:v>
                </c:pt>
              </c:numCache>
            </c:numRef>
          </c:cat>
          <c:val>
            <c:numRef>
              <c:f>'Single Line Graph'!$T$3:$T$11</c:f>
              <c:numCache>
                <c:formatCode>General</c:formatCode>
                <c:ptCount val="9"/>
                <c:pt idx="0">
                  <c:v>2000</c:v>
                </c:pt>
                <c:pt idx="1">
                  <c:v>2000</c:v>
                </c:pt>
                <c:pt idx="2">
                  <c:v>2000</c:v>
                </c:pt>
                <c:pt idx="3">
                  <c:v>2000</c:v>
                </c:pt>
                <c:pt idx="4">
                  <c:v>2000</c:v>
                </c:pt>
                <c:pt idx="5">
                  <c:v>2000</c:v>
                </c:pt>
                <c:pt idx="6">
                  <c:v>2000</c:v>
                </c:pt>
                <c:pt idx="7">
                  <c:v>2000</c:v>
                </c:pt>
                <c:pt idx="8">
                  <c:v>2000</c:v>
                </c:pt>
              </c:numCache>
            </c:numRef>
          </c:val>
        </c:ser>
        <c:ser>
          <c:idx val="14"/>
          <c:order val="14"/>
          <c:spPr>
            <a:solidFill>
              <a:schemeClr val="bg1">
                <a:lumMod val="75000"/>
                <a:alpha val="49000"/>
              </a:schemeClr>
            </a:solidFill>
            <a:ln>
              <a:noFill/>
            </a:ln>
            <a:effectLst/>
          </c:spPr>
          <c:cat>
            <c:numRef>
              <c:f>'Single Line Graph'!$A$3:$A$11</c:f>
              <c:numCache>
                <c:formatCode>General</c:formatCode>
                <c:ptCount val="9"/>
                <c:pt idx="0">
                  <c:v>0</c:v>
                </c:pt>
                <c:pt idx="1">
                  <c:v>50</c:v>
                </c:pt>
                <c:pt idx="2">
                  <c:v>100</c:v>
                </c:pt>
                <c:pt idx="3">
                  <c:v>150</c:v>
                </c:pt>
                <c:pt idx="4">
                  <c:v>200</c:v>
                </c:pt>
                <c:pt idx="5">
                  <c:v>250</c:v>
                </c:pt>
                <c:pt idx="6">
                  <c:v>300</c:v>
                </c:pt>
                <c:pt idx="7">
                  <c:v>350</c:v>
                </c:pt>
                <c:pt idx="8">
                  <c:v>400</c:v>
                </c:pt>
              </c:numCache>
            </c:numRef>
          </c:cat>
          <c:val>
            <c:numRef>
              <c:f>'Single Line Graph'!$P$3:$P$11</c:f>
              <c:numCache>
                <c:formatCode>General</c:formatCode>
                <c:ptCount val="9"/>
                <c:pt idx="0">
                  <c:v>2000</c:v>
                </c:pt>
                <c:pt idx="1">
                  <c:v>2000</c:v>
                </c:pt>
                <c:pt idx="2">
                  <c:v>2000</c:v>
                </c:pt>
                <c:pt idx="3">
                  <c:v>2000</c:v>
                </c:pt>
                <c:pt idx="4">
                  <c:v>2000</c:v>
                </c:pt>
                <c:pt idx="5">
                  <c:v>2000</c:v>
                </c:pt>
                <c:pt idx="6">
                  <c:v>2000</c:v>
                </c:pt>
                <c:pt idx="7">
                  <c:v>2000</c:v>
                </c:pt>
                <c:pt idx="8">
                  <c:v>2000</c:v>
                </c:pt>
              </c:numCache>
            </c:numRef>
          </c:val>
        </c:ser>
        <c:ser>
          <c:idx val="15"/>
          <c:order val="15"/>
          <c:spPr>
            <a:solidFill>
              <a:schemeClr val="bg1"/>
            </a:solidFill>
            <a:ln>
              <a:noFill/>
            </a:ln>
            <a:effectLst/>
          </c:spPr>
          <c:cat>
            <c:numRef>
              <c:f>'Single Line Graph'!$A$3:$A$11</c:f>
              <c:numCache>
                <c:formatCode>General</c:formatCode>
                <c:ptCount val="9"/>
                <c:pt idx="0">
                  <c:v>0</c:v>
                </c:pt>
                <c:pt idx="1">
                  <c:v>50</c:v>
                </c:pt>
                <c:pt idx="2">
                  <c:v>100</c:v>
                </c:pt>
                <c:pt idx="3">
                  <c:v>150</c:v>
                </c:pt>
                <c:pt idx="4">
                  <c:v>200</c:v>
                </c:pt>
                <c:pt idx="5">
                  <c:v>250</c:v>
                </c:pt>
                <c:pt idx="6">
                  <c:v>300</c:v>
                </c:pt>
                <c:pt idx="7">
                  <c:v>350</c:v>
                </c:pt>
                <c:pt idx="8">
                  <c:v>400</c:v>
                </c:pt>
              </c:numCache>
            </c:numRef>
          </c:cat>
          <c:val>
            <c:numRef>
              <c:f>'Single Line Graph'!$S$3:$S$11</c:f>
              <c:numCache>
                <c:formatCode>General</c:formatCode>
                <c:ptCount val="9"/>
                <c:pt idx="0">
                  <c:v>200</c:v>
                </c:pt>
                <c:pt idx="1">
                  <c:v>200</c:v>
                </c:pt>
                <c:pt idx="2">
                  <c:v>200</c:v>
                </c:pt>
                <c:pt idx="3">
                  <c:v>200</c:v>
                </c:pt>
                <c:pt idx="4">
                  <c:v>200</c:v>
                </c:pt>
                <c:pt idx="5">
                  <c:v>200</c:v>
                </c:pt>
                <c:pt idx="6">
                  <c:v>200</c:v>
                </c:pt>
                <c:pt idx="7">
                  <c:v>200</c:v>
                </c:pt>
                <c:pt idx="8">
                  <c:v>200</c:v>
                </c:pt>
              </c:numCache>
            </c:numRef>
          </c:val>
        </c:ser>
        <c:ser>
          <c:idx val="16"/>
          <c:order val="16"/>
          <c:spPr>
            <a:solidFill>
              <a:schemeClr val="bg1"/>
            </a:solidFill>
            <a:ln>
              <a:noFill/>
            </a:ln>
          </c:spPr>
          <c:cat>
            <c:numRef>
              <c:f>'Single Line Graph'!$A$3:$A$11</c:f>
              <c:numCache>
                <c:formatCode>General</c:formatCode>
                <c:ptCount val="9"/>
                <c:pt idx="0">
                  <c:v>0</c:v>
                </c:pt>
                <c:pt idx="1">
                  <c:v>50</c:v>
                </c:pt>
                <c:pt idx="2">
                  <c:v>100</c:v>
                </c:pt>
                <c:pt idx="3">
                  <c:v>150</c:v>
                </c:pt>
                <c:pt idx="4">
                  <c:v>200</c:v>
                </c:pt>
                <c:pt idx="5">
                  <c:v>250</c:v>
                </c:pt>
                <c:pt idx="6">
                  <c:v>300</c:v>
                </c:pt>
                <c:pt idx="7">
                  <c:v>350</c:v>
                </c:pt>
                <c:pt idx="8">
                  <c:v>400</c:v>
                </c:pt>
              </c:numCache>
            </c:numRef>
          </c:cat>
          <c:val>
            <c:numRef>
              <c:f>'Single Line Graph'!$O$3:$O$11</c:f>
              <c:numCache>
                <c:formatCode>General</c:formatCode>
                <c:ptCount val="9"/>
                <c:pt idx="0">
                  <c:v>200</c:v>
                </c:pt>
                <c:pt idx="1">
                  <c:v>200</c:v>
                </c:pt>
                <c:pt idx="2">
                  <c:v>200</c:v>
                </c:pt>
                <c:pt idx="3">
                  <c:v>200</c:v>
                </c:pt>
                <c:pt idx="4">
                  <c:v>200</c:v>
                </c:pt>
                <c:pt idx="5">
                  <c:v>200</c:v>
                </c:pt>
                <c:pt idx="6">
                  <c:v>200</c:v>
                </c:pt>
                <c:pt idx="7">
                  <c:v>200</c:v>
                </c:pt>
                <c:pt idx="8">
                  <c:v>200</c:v>
                </c:pt>
              </c:numCache>
            </c:numRef>
          </c:val>
        </c:ser>
        <c:ser>
          <c:idx val="17"/>
          <c:order val="17"/>
          <c:spPr>
            <a:ln>
              <a:solidFill>
                <a:schemeClr val="tx1"/>
              </a:solidFill>
            </a:ln>
          </c:spPr>
          <c:cat>
            <c:numRef>
              <c:f>'Single Line Graph'!$A$3:$A$11</c:f>
              <c:numCache>
                <c:formatCode>General</c:formatCode>
                <c:ptCount val="9"/>
                <c:pt idx="0">
                  <c:v>0</c:v>
                </c:pt>
                <c:pt idx="1">
                  <c:v>50</c:v>
                </c:pt>
                <c:pt idx="2">
                  <c:v>100</c:v>
                </c:pt>
                <c:pt idx="3">
                  <c:v>150</c:v>
                </c:pt>
                <c:pt idx="4">
                  <c:v>200</c:v>
                </c:pt>
                <c:pt idx="5">
                  <c:v>250</c:v>
                </c:pt>
                <c:pt idx="6">
                  <c:v>300</c:v>
                </c:pt>
                <c:pt idx="7">
                  <c:v>350</c:v>
                </c:pt>
                <c:pt idx="8">
                  <c:v>400</c:v>
                </c:pt>
              </c:numCache>
            </c:numRef>
          </c:cat>
          <c:val>
            <c:numRef>
              <c:f>'Single Line Graph'!$C$3:$C$11</c:f>
              <c:numCache>
                <c:formatCode>General</c:formatCode>
                <c:ptCount val="9"/>
                <c:pt idx="0">
                  <c:v>75</c:v>
                </c:pt>
                <c:pt idx="1">
                  <c:v>250</c:v>
                </c:pt>
                <c:pt idx="2">
                  <c:v>3100</c:v>
                </c:pt>
                <c:pt idx="3">
                  <c:v>2350</c:v>
                </c:pt>
                <c:pt idx="4">
                  <c:v>500</c:v>
                </c:pt>
                <c:pt idx="5">
                  <c:v>150</c:v>
                </c:pt>
                <c:pt idx="6">
                  <c:v>100</c:v>
                </c:pt>
                <c:pt idx="7">
                  <c:v>25</c:v>
                </c:pt>
                <c:pt idx="8">
                  <c:v>20</c:v>
                </c:pt>
              </c:numCache>
            </c:numRef>
          </c:val>
        </c:ser>
        <c:ser>
          <c:idx val="7"/>
          <c:order val="0"/>
          <c:tx>
            <c:v>HiddenRed</c:v>
          </c:tx>
          <c:spPr>
            <a:solidFill>
              <a:schemeClr val="bg1"/>
            </a:solidFill>
            <a:ln>
              <a:noFill/>
            </a:ln>
            <a:effectLst/>
          </c:spPr>
          <c:cat>
            <c:numRef>
              <c:f>'Single Line Graph'!$A$3:$A$11</c:f>
              <c:numCache>
                <c:formatCode>General</c:formatCode>
                <c:ptCount val="9"/>
                <c:pt idx="0">
                  <c:v>0</c:v>
                </c:pt>
                <c:pt idx="1">
                  <c:v>50</c:v>
                </c:pt>
                <c:pt idx="2">
                  <c:v>100</c:v>
                </c:pt>
                <c:pt idx="3">
                  <c:v>150</c:v>
                </c:pt>
                <c:pt idx="4">
                  <c:v>200</c:v>
                </c:pt>
                <c:pt idx="5">
                  <c:v>250</c:v>
                </c:pt>
                <c:pt idx="6">
                  <c:v>300</c:v>
                </c:pt>
                <c:pt idx="7">
                  <c:v>350</c:v>
                </c:pt>
                <c:pt idx="8">
                  <c:v>400</c:v>
                </c:pt>
              </c:numCache>
            </c:numRef>
          </c:cat>
          <c:val>
            <c:numRef>
              <c:f>'Single Line Graph'!$V$3:$V$11</c:f>
              <c:numCache>
                <c:formatCode>General</c:formatCode>
                <c:ptCount val="9"/>
                <c:pt idx="0">
                  <c:v>6000</c:v>
                </c:pt>
                <c:pt idx="1">
                  <c:v>6000</c:v>
                </c:pt>
                <c:pt idx="2">
                  <c:v>6000</c:v>
                </c:pt>
                <c:pt idx="3">
                  <c:v>6000</c:v>
                </c:pt>
                <c:pt idx="4">
                  <c:v>6000</c:v>
                </c:pt>
                <c:pt idx="5">
                  <c:v>6000</c:v>
                </c:pt>
                <c:pt idx="6">
                  <c:v>6000</c:v>
                </c:pt>
                <c:pt idx="7">
                  <c:v>6000</c:v>
                </c:pt>
                <c:pt idx="8">
                  <c:v>6000</c:v>
                </c:pt>
              </c:numCache>
            </c:numRef>
          </c:val>
        </c:ser>
        <c:ser>
          <c:idx val="3"/>
          <c:order val="1"/>
          <c:tx>
            <c:v>Red</c:v>
          </c:tx>
          <c:spPr>
            <a:solidFill>
              <a:srgbClr val="EA2400">
                <a:alpha val="50000"/>
              </a:srgbClr>
            </a:solidFill>
            <a:ln>
              <a:noFill/>
            </a:ln>
            <a:effectLst/>
          </c:spPr>
          <c:cat>
            <c:numRef>
              <c:f>'Single Line Graph'!$A$3:$A$11</c:f>
              <c:numCache>
                <c:formatCode>General</c:formatCode>
                <c:ptCount val="9"/>
                <c:pt idx="0">
                  <c:v>0</c:v>
                </c:pt>
                <c:pt idx="1">
                  <c:v>50</c:v>
                </c:pt>
                <c:pt idx="2">
                  <c:v>100</c:v>
                </c:pt>
                <c:pt idx="3">
                  <c:v>150</c:v>
                </c:pt>
                <c:pt idx="4">
                  <c:v>200</c:v>
                </c:pt>
                <c:pt idx="5">
                  <c:v>250</c:v>
                </c:pt>
                <c:pt idx="6">
                  <c:v>300</c:v>
                </c:pt>
                <c:pt idx="7">
                  <c:v>350</c:v>
                </c:pt>
                <c:pt idx="8">
                  <c:v>400</c:v>
                </c:pt>
              </c:numCache>
            </c:numRef>
          </c:cat>
          <c:val>
            <c:numRef>
              <c:f>'Single Line Graph'!$R$3:$R$11</c:f>
              <c:numCache>
                <c:formatCode>General</c:formatCode>
                <c:ptCount val="9"/>
                <c:pt idx="0">
                  <c:v>6000</c:v>
                </c:pt>
                <c:pt idx="1">
                  <c:v>6000</c:v>
                </c:pt>
                <c:pt idx="2">
                  <c:v>6000</c:v>
                </c:pt>
                <c:pt idx="3">
                  <c:v>6000</c:v>
                </c:pt>
                <c:pt idx="4">
                  <c:v>6000</c:v>
                </c:pt>
                <c:pt idx="5">
                  <c:v>6000</c:v>
                </c:pt>
                <c:pt idx="6">
                  <c:v>6000</c:v>
                </c:pt>
                <c:pt idx="7">
                  <c:v>6000</c:v>
                </c:pt>
                <c:pt idx="8">
                  <c:v>6000</c:v>
                </c:pt>
              </c:numCache>
            </c:numRef>
          </c:val>
        </c:ser>
        <c:ser>
          <c:idx val="6"/>
          <c:order val="2"/>
          <c:tx>
            <c:v>HiddenBlue</c:v>
          </c:tx>
          <c:spPr>
            <a:solidFill>
              <a:schemeClr val="bg1"/>
            </a:solidFill>
            <a:ln>
              <a:noFill/>
            </a:ln>
            <a:effectLst/>
          </c:spPr>
          <c:cat>
            <c:numRef>
              <c:f>'Single Line Graph'!$A$3:$A$11</c:f>
              <c:numCache>
                <c:formatCode>General</c:formatCode>
                <c:ptCount val="9"/>
                <c:pt idx="0">
                  <c:v>0</c:v>
                </c:pt>
                <c:pt idx="1">
                  <c:v>50</c:v>
                </c:pt>
                <c:pt idx="2">
                  <c:v>100</c:v>
                </c:pt>
                <c:pt idx="3">
                  <c:v>150</c:v>
                </c:pt>
                <c:pt idx="4">
                  <c:v>200</c:v>
                </c:pt>
                <c:pt idx="5">
                  <c:v>250</c:v>
                </c:pt>
                <c:pt idx="6">
                  <c:v>300</c:v>
                </c:pt>
                <c:pt idx="7">
                  <c:v>350</c:v>
                </c:pt>
                <c:pt idx="8">
                  <c:v>400</c:v>
                </c:pt>
              </c:numCache>
            </c:numRef>
          </c:cat>
          <c:val>
            <c:numRef>
              <c:f>'Single Line Graph'!$U$3:$U$11</c:f>
              <c:numCache>
                <c:formatCode>General</c:formatCode>
                <c:ptCount val="9"/>
                <c:pt idx="0">
                  <c:v>4000</c:v>
                </c:pt>
                <c:pt idx="1">
                  <c:v>4000</c:v>
                </c:pt>
                <c:pt idx="2">
                  <c:v>4000</c:v>
                </c:pt>
                <c:pt idx="3">
                  <c:v>4000</c:v>
                </c:pt>
                <c:pt idx="4">
                  <c:v>4000</c:v>
                </c:pt>
                <c:pt idx="5">
                  <c:v>4000</c:v>
                </c:pt>
                <c:pt idx="6">
                  <c:v>4000</c:v>
                </c:pt>
                <c:pt idx="7">
                  <c:v>4000</c:v>
                </c:pt>
                <c:pt idx="8">
                  <c:v>4000</c:v>
                </c:pt>
              </c:numCache>
            </c:numRef>
          </c:val>
        </c:ser>
        <c:ser>
          <c:idx val="2"/>
          <c:order val="3"/>
          <c:tx>
            <c:v>Blue</c:v>
          </c:tx>
          <c:spPr>
            <a:solidFill>
              <a:schemeClr val="bg1">
                <a:lumMod val="65000"/>
              </a:schemeClr>
            </a:solidFill>
            <a:ln>
              <a:noFill/>
            </a:ln>
            <a:effectLst/>
          </c:spPr>
          <c:cat>
            <c:numRef>
              <c:f>'Single Line Graph'!$A$3:$A$11</c:f>
              <c:numCache>
                <c:formatCode>General</c:formatCode>
                <c:ptCount val="9"/>
                <c:pt idx="0">
                  <c:v>0</c:v>
                </c:pt>
                <c:pt idx="1">
                  <c:v>50</c:v>
                </c:pt>
                <c:pt idx="2">
                  <c:v>100</c:v>
                </c:pt>
                <c:pt idx="3">
                  <c:v>150</c:v>
                </c:pt>
                <c:pt idx="4">
                  <c:v>200</c:v>
                </c:pt>
                <c:pt idx="5">
                  <c:v>250</c:v>
                </c:pt>
                <c:pt idx="6">
                  <c:v>300</c:v>
                </c:pt>
                <c:pt idx="7">
                  <c:v>350</c:v>
                </c:pt>
                <c:pt idx="8">
                  <c:v>400</c:v>
                </c:pt>
              </c:numCache>
            </c:numRef>
          </c:cat>
          <c:val>
            <c:numRef>
              <c:f>'Single Line Graph'!$Q$3:$Q$11</c:f>
              <c:numCache>
                <c:formatCode>General</c:formatCode>
                <c:ptCount val="9"/>
                <c:pt idx="0">
                  <c:v>4000</c:v>
                </c:pt>
                <c:pt idx="1">
                  <c:v>4000</c:v>
                </c:pt>
                <c:pt idx="2">
                  <c:v>4000</c:v>
                </c:pt>
                <c:pt idx="3">
                  <c:v>4000</c:v>
                </c:pt>
                <c:pt idx="4">
                  <c:v>4000</c:v>
                </c:pt>
                <c:pt idx="5">
                  <c:v>4000</c:v>
                </c:pt>
                <c:pt idx="6">
                  <c:v>4000</c:v>
                </c:pt>
                <c:pt idx="7">
                  <c:v>4000</c:v>
                </c:pt>
                <c:pt idx="8">
                  <c:v>4000</c:v>
                </c:pt>
              </c:numCache>
            </c:numRef>
          </c:val>
        </c:ser>
        <c:ser>
          <c:idx val="5"/>
          <c:order val="4"/>
          <c:tx>
            <c:v>Hidden Grey</c:v>
          </c:tx>
          <c:spPr>
            <a:solidFill>
              <a:schemeClr val="bg1"/>
            </a:solidFill>
            <a:ln>
              <a:noFill/>
            </a:ln>
            <a:effectLst/>
          </c:spPr>
          <c:cat>
            <c:numRef>
              <c:f>'Single Line Graph'!$A$3:$A$11</c:f>
              <c:numCache>
                <c:formatCode>General</c:formatCode>
                <c:ptCount val="9"/>
                <c:pt idx="0">
                  <c:v>0</c:v>
                </c:pt>
                <c:pt idx="1">
                  <c:v>50</c:v>
                </c:pt>
                <c:pt idx="2">
                  <c:v>100</c:v>
                </c:pt>
                <c:pt idx="3">
                  <c:v>150</c:v>
                </c:pt>
                <c:pt idx="4">
                  <c:v>200</c:v>
                </c:pt>
                <c:pt idx="5">
                  <c:v>250</c:v>
                </c:pt>
                <c:pt idx="6">
                  <c:v>300</c:v>
                </c:pt>
                <c:pt idx="7">
                  <c:v>350</c:v>
                </c:pt>
                <c:pt idx="8">
                  <c:v>400</c:v>
                </c:pt>
              </c:numCache>
            </c:numRef>
          </c:cat>
          <c:val>
            <c:numRef>
              <c:f>'Single Line Graph'!$T$3:$T$11</c:f>
              <c:numCache>
                <c:formatCode>General</c:formatCode>
                <c:ptCount val="9"/>
                <c:pt idx="0">
                  <c:v>2000</c:v>
                </c:pt>
                <c:pt idx="1">
                  <c:v>2000</c:v>
                </c:pt>
                <c:pt idx="2">
                  <c:v>2000</c:v>
                </c:pt>
                <c:pt idx="3">
                  <c:v>2000</c:v>
                </c:pt>
                <c:pt idx="4">
                  <c:v>2000</c:v>
                </c:pt>
                <c:pt idx="5">
                  <c:v>2000</c:v>
                </c:pt>
                <c:pt idx="6">
                  <c:v>2000</c:v>
                </c:pt>
                <c:pt idx="7">
                  <c:v>2000</c:v>
                </c:pt>
                <c:pt idx="8">
                  <c:v>2000</c:v>
                </c:pt>
              </c:numCache>
            </c:numRef>
          </c:val>
        </c:ser>
        <c:ser>
          <c:idx val="1"/>
          <c:order val="5"/>
          <c:tx>
            <c:v>Grey</c:v>
          </c:tx>
          <c:spPr>
            <a:solidFill>
              <a:srgbClr val="14A0FF"/>
            </a:solidFill>
            <a:ln>
              <a:noFill/>
            </a:ln>
            <a:effectLst/>
          </c:spPr>
          <c:cat>
            <c:numRef>
              <c:f>'Single Line Graph'!$A$3:$A$11</c:f>
              <c:numCache>
                <c:formatCode>General</c:formatCode>
                <c:ptCount val="9"/>
                <c:pt idx="0">
                  <c:v>0</c:v>
                </c:pt>
                <c:pt idx="1">
                  <c:v>50</c:v>
                </c:pt>
                <c:pt idx="2">
                  <c:v>100</c:v>
                </c:pt>
                <c:pt idx="3">
                  <c:v>150</c:v>
                </c:pt>
                <c:pt idx="4">
                  <c:v>200</c:v>
                </c:pt>
                <c:pt idx="5">
                  <c:v>250</c:v>
                </c:pt>
                <c:pt idx="6">
                  <c:v>300</c:v>
                </c:pt>
                <c:pt idx="7">
                  <c:v>350</c:v>
                </c:pt>
                <c:pt idx="8">
                  <c:v>400</c:v>
                </c:pt>
              </c:numCache>
            </c:numRef>
          </c:cat>
          <c:val>
            <c:numRef>
              <c:f>'Single Line Graph'!$P$3:$P$11</c:f>
              <c:numCache>
                <c:formatCode>General</c:formatCode>
                <c:ptCount val="9"/>
                <c:pt idx="0">
                  <c:v>2000</c:v>
                </c:pt>
                <c:pt idx="1">
                  <c:v>2000</c:v>
                </c:pt>
                <c:pt idx="2">
                  <c:v>2000</c:v>
                </c:pt>
                <c:pt idx="3">
                  <c:v>2000</c:v>
                </c:pt>
                <c:pt idx="4">
                  <c:v>2000</c:v>
                </c:pt>
                <c:pt idx="5">
                  <c:v>2000</c:v>
                </c:pt>
                <c:pt idx="6">
                  <c:v>2000</c:v>
                </c:pt>
                <c:pt idx="7">
                  <c:v>2000</c:v>
                </c:pt>
                <c:pt idx="8">
                  <c:v>2000</c:v>
                </c:pt>
              </c:numCache>
            </c:numRef>
          </c:val>
        </c:ser>
        <c:ser>
          <c:idx val="4"/>
          <c:order val="6"/>
          <c:tx>
            <c:v>HiddenClear</c:v>
          </c:tx>
          <c:spPr>
            <a:solidFill>
              <a:schemeClr val="bg1"/>
            </a:solidFill>
            <a:ln>
              <a:noFill/>
            </a:ln>
            <a:effectLst/>
          </c:spPr>
          <c:cat>
            <c:numRef>
              <c:f>'Single Line Graph'!$A$3:$A$11</c:f>
              <c:numCache>
                <c:formatCode>General</c:formatCode>
                <c:ptCount val="9"/>
                <c:pt idx="0">
                  <c:v>0</c:v>
                </c:pt>
                <c:pt idx="1">
                  <c:v>50</c:v>
                </c:pt>
                <c:pt idx="2">
                  <c:v>100</c:v>
                </c:pt>
                <c:pt idx="3">
                  <c:v>150</c:v>
                </c:pt>
                <c:pt idx="4">
                  <c:v>200</c:v>
                </c:pt>
                <c:pt idx="5">
                  <c:v>250</c:v>
                </c:pt>
                <c:pt idx="6">
                  <c:v>300</c:v>
                </c:pt>
                <c:pt idx="7">
                  <c:v>350</c:v>
                </c:pt>
                <c:pt idx="8">
                  <c:v>400</c:v>
                </c:pt>
              </c:numCache>
            </c:numRef>
          </c:cat>
          <c:val>
            <c:numRef>
              <c:f>'Single Line Graph'!$S$3:$S$11</c:f>
              <c:numCache>
                <c:formatCode>General</c:formatCode>
                <c:ptCount val="9"/>
                <c:pt idx="0">
                  <c:v>200</c:v>
                </c:pt>
                <c:pt idx="1">
                  <c:v>200</c:v>
                </c:pt>
                <c:pt idx="2">
                  <c:v>200</c:v>
                </c:pt>
                <c:pt idx="3">
                  <c:v>200</c:v>
                </c:pt>
                <c:pt idx="4">
                  <c:v>200</c:v>
                </c:pt>
                <c:pt idx="5">
                  <c:v>200</c:v>
                </c:pt>
                <c:pt idx="6">
                  <c:v>200</c:v>
                </c:pt>
                <c:pt idx="7">
                  <c:v>200</c:v>
                </c:pt>
                <c:pt idx="8">
                  <c:v>200</c:v>
                </c:pt>
              </c:numCache>
            </c:numRef>
          </c:val>
        </c:ser>
        <c:ser>
          <c:idx val="0"/>
          <c:order val="7"/>
          <c:tx>
            <c:v>White</c:v>
          </c:tx>
          <c:spPr>
            <a:solidFill>
              <a:schemeClr val="bg1"/>
            </a:solidFill>
            <a:ln>
              <a:noFill/>
            </a:ln>
          </c:spPr>
          <c:cat>
            <c:numRef>
              <c:f>'Single Line Graph'!$A$3:$A$11</c:f>
              <c:numCache>
                <c:formatCode>General</c:formatCode>
                <c:ptCount val="9"/>
                <c:pt idx="0">
                  <c:v>0</c:v>
                </c:pt>
                <c:pt idx="1">
                  <c:v>50</c:v>
                </c:pt>
                <c:pt idx="2">
                  <c:v>100</c:v>
                </c:pt>
                <c:pt idx="3">
                  <c:v>150</c:v>
                </c:pt>
                <c:pt idx="4">
                  <c:v>200</c:v>
                </c:pt>
                <c:pt idx="5">
                  <c:v>250</c:v>
                </c:pt>
                <c:pt idx="6">
                  <c:v>300</c:v>
                </c:pt>
                <c:pt idx="7">
                  <c:v>350</c:v>
                </c:pt>
                <c:pt idx="8">
                  <c:v>400</c:v>
                </c:pt>
              </c:numCache>
            </c:numRef>
          </c:cat>
          <c:val>
            <c:numRef>
              <c:f>'Single Line Graph'!$O$3:$O$11</c:f>
              <c:numCache>
                <c:formatCode>General</c:formatCode>
                <c:ptCount val="9"/>
                <c:pt idx="0">
                  <c:v>200</c:v>
                </c:pt>
                <c:pt idx="1">
                  <c:v>200</c:v>
                </c:pt>
                <c:pt idx="2">
                  <c:v>200</c:v>
                </c:pt>
                <c:pt idx="3">
                  <c:v>200</c:v>
                </c:pt>
                <c:pt idx="4">
                  <c:v>200</c:v>
                </c:pt>
                <c:pt idx="5">
                  <c:v>200</c:v>
                </c:pt>
                <c:pt idx="6">
                  <c:v>200</c:v>
                </c:pt>
                <c:pt idx="7">
                  <c:v>200</c:v>
                </c:pt>
                <c:pt idx="8">
                  <c:v>200</c:v>
                </c:pt>
              </c:numCache>
            </c:numRef>
          </c:val>
        </c:ser>
        <c:dLbls>
          <c:showLegendKey val="0"/>
          <c:showVal val="0"/>
          <c:showCatName val="0"/>
          <c:showSerName val="0"/>
          <c:showPercent val="0"/>
          <c:showBubbleSize val="0"/>
        </c:dLbls>
        <c:axId val="171772944"/>
        <c:axId val="237768032"/>
      </c:areaChart>
      <c:lineChart>
        <c:grouping val="standard"/>
        <c:varyColors val="0"/>
        <c:ser>
          <c:idx val="8"/>
          <c:order val="8"/>
          <c:tx>
            <c:v>Ash Concentration1</c:v>
          </c:tx>
          <c:spPr>
            <a:ln>
              <a:solidFill>
                <a:schemeClr val="tx1"/>
              </a:solidFill>
            </a:ln>
          </c:spPr>
          <c:marker>
            <c:symbol val="none"/>
          </c:marker>
          <c:cat>
            <c:numRef>
              <c:f>'Single Line Graph'!$A$3:$A$11</c:f>
              <c:numCache>
                <c:formatCode>General</c:formatCode>
                <c:ptCount val="9"/>
                <c:pt idx="0">
                  <c:v>0</c:v>
                </c:pt>
                <c:pt idx="1">
                  <c:v>50</c:v>
                </c:pt>
                <c:pt idx="2">
                  <c:v>100</c:v>
                </c:pt>
                <c:pt idx="3">
                  <c:v>150</c:v>
                </c:pt>
                <c:pt idx="4">
                  <c:v>200</c:v>
                </c:pt>
                <c:pt idx="5">
                  <c:v>250</c:v>
                </c:pt>
                <c:pt idx="6">
                  <c:v>300</c:v>
                </c:pt>
                <c:pt idx="7">
                  <c:v>350</c:v>
                </c:pt>
                <c:pt idx="8">
                  <c:v>400</c:v>
                </c:pt>
              </c:numCache>
            </c:numRef>
          </c:cat>
          <c:val>
            <c:numRef>
              <c:f>'Single Line Graph'!$C$3:$C$11</c:f>
              <c:numCache>
                <c:formatCode>General</c:formatCode>
                <c:ptCount val="9"/>
                <c:pt idx="0">
                  <c:v>75</c:v>
                </c:pt>
                <c:pt idx="1">
                  <c:v>250</c:v>
                </c:pt>
                <c:pt idx="2">
                  <c:v>3100</c:v>
                </c:pt>
                <c:pt idx="3">
                  <c:v>2350</c:v>
                </c:pt>
                <c:pt idx="4">
                  <c:v>500</c:v>
                </c:pt>
                <c:pt idx="5">
                  <c:v>150</c:v>
                </c:pt>
                <c:pt idx="6">
                  <c:v>100</c:v>
                </c:pt>
                <c:pt idx="7">
                  <c:v>25</c:v>
                </c:pt>
                <c:pt idx="8">
                  <c:v>20</c:v>
                </c:pt>
              </c:numCache>
            </c:numRef>
          </c:val>
          <c:smooth val="0"/>
        </c:ser>
        <c:dLbls>
          <c:showLegendKey val="0"/>
          <c:showVal val="0"/>
          <c:showCatName val="0"/>
          <c:showSerName val="0"/>
          <c:showPercent val="0"/>
          <c:showBubbleSize val="0"/>
        </c:dLbls>
        <c:marker val="1"/>
        <c:smooth val="0"/>
        <c:axId val="171772944"/>
        <c:axId val="237768032"/>
      </c:lineChart>
      <c:catAx>
        <c:axId val="171772944"/>
        <c:scaling>
          <c:orientation val="minMax"/>
        </c:scaling>
        <c:delete val="1"/>
        <c:axPos val="b"/>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r>
                  <a:rPr lang="en-US" dirty="0">
                    <a:latin typeface="Calibri" panose="020F0502020204030204" pitchFamily="34" charset="0"/>
                  </a:rPr>
                  <a:t>Distance along flight path </a:t>
                </a:r>
              </a:p>
            </c:rich>
          </c:tx>
          <c:layout/>
          <c:overlay val="0"/>
        </c:title>
        <c:numFmt formatCode="#,##0" sourceLinked="0"/>
        <c:majorTickMark val="out"/>
        <c:minorTickMark val="none"/>
        <c:tickLblPos val="none"/>
        <c:crossAx val="237768032"/>
        <c:crosses val="autoZero"/>
        <c:auto val="1"/>
        <c:lblAlgn val="ctr"/>
        <c:lblOffset val="100"/>
        <c:noMultiLvlLbl val="0"/>
      </c:catAx>
      <c:valAx>
        <c:axId val="237768032"/>
        <c:scaling>
          <c:orientation val="minMax"/>
          <c:max val="6000"/>
        </c:scaling>
        <c:delete val="0"/>
        <c:axPos val="l"/>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r>
                  <a:rPr lang="en-US" sz="1000" dirty="0">
                    <a:latin typeface="Calibri" panose="020F0502020204030204" pitchFamily="34" charset="0"/>
                  </a:rPr>
                  <a:t>Ash Concentration (micrograms)</a:t>
                </a:r>
              </a:p>
            </c:rich>
          </c:tx>
          <c:layout/>
          <c:overlay val="0"/>
        </c:title>
        <c:numFmt formatCode="General" sourceLinked="1"/>
        <c:majorTickMark val="out"/>
        <c:minorTickMark val="none"/>
        <c:tickLblPos val="nextTo"/>
        <c:crossAx val="171772944"/>
        <c:crossesAt val="1"/>
        <c:crossBetween val="between"/>
      </c:valAx>
    </c:plotArea>
    <c:plotVisOnly val="1"/>
    <c:dispBlanksAs val="zero"/>
    <c:showDLblsOverMax val="0"/>
  </c:chart>
  <c:spPr>
    <a:solidFill>
      <a:schemeClr val="bg1"/>
    </a:solidFill>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areaChart>
        <c:grouping val="standard"/>
        <c:varyColors val="0"/>
        <c:ser>
          <c:idx val="15"/>
          <c:order val="9"/>
          <c:spPr>
            <a:solidFill>
              <a:schemeClr val="bg1"/>
            </a:solidFill>
            <a:ln>
              <a:noFill/>
            </a:ln>
            <a:effectLst/>
          </c:spPr>
          <c:cat>
            <c:numRef>
              <c:f>'Single Line Graph'!$A$3:$A$11</c:f>
              <c:numCache>
                <c:formatCode>General</c:formatCode>
                <c:ptCount val="9"/>
                <c:pt idx="0">
                  <c:v>0</c:v>
                </c:pt>
                <c:pt idx="1">
                  <c:v>50</c:v>
                </c:pt>
                <c:pt idx="2">
                  <c:v>100</c:v>
                </c:pt>
                <c:pt idx="3">
                  <c:v>150</c:v>
                </c:pt>
                <c:pt idx="4">
                  <c:v>200</c:v>
                </c:pt>
                <c:pt idx="5">
                  <c:v>250</c:v>
                </c:pt>
                <c:pt idx="6">
                  <c:v>300</c:v>
                </c:pt>
                <c:pt idx="7">
                  <c:v>350</c:v>
                </c:pt>
                <c:pt idx="8">
                  <c:v>400</c:v>
                </c:pt>
              </c:numCache>
            </c:numRef>
          </c:cat>
          <c:val>
            <c:numRef>
              <c:f>'Single Line Graph'!$S$3:$S$11</c:f>
              <c:numCache>
                <c:formatCode>General</c:formatCode>
                <c:ptCount val="9"/>
                <c:pt idx="0">
                  <c:v>200</c:v>
                </c:pt>
                <c:pt idx="1">
                  <c:v>200</c:v>
                </c:pt>
                <c:pt idx="2">
                  <c:v>200</c:v>
                </c:pt>
                <c:pt idx="3">
                  <c:v>200</c:v>
                </c:pt>
                <c:pt idx="4">
                  <c:v>200</c:v>
                </c:pt>
                <c:pt idx="5">
                  <c:v>200</c:v>
                </c:pt>
                <c:pt idx="6">
                  <c:v>200</c:v>
                </c:pt>
                <c:pt idx="7">
                  <c:v>200</c:v>
                </c:pt>
                <c:pt idx="8">
                  <c:v>200</c:v>
                </c:pt>
              </c:numCache>
            </c:numRef>
          </c:val>
        </c:ser>
        <c:ser>
          <c:idx val="7"/>
          <c:order val="0"/>
          <c:tx>
            <c:v>HiddenRed</c:v>
          </c:tx>
          <c:spPr>
            <a:solidFill>
              <a:schemeClr val="bg1"/>
            </a:solidFill>
            <a:ln>
              <a:noFill/>
            </a:ln>
            <a:effectLst/>
          </c:spPr>
          <c:cat>
            <c:numRef>
              <c:f>'Single Line Graph'!$A$3:$A$11</c:f>
              <c:numCache>
                <c:formatCode>General</c:formatCode>
                <c:ptCount val="9"/>
                <c:pt idx="0">
                  <c:v>0</c:v>
                </c:pt>
                <c:pt idx="1">
                  <c:v>50</c:v>
                </c:pt>
                <c:pt idx="2">
                  <c:v>100</c:v>
                </c:pt>
                <c:pt idx="3">
                  <c:v>150</c:v>
                </c:pt>
                <c:pt idx="4">
                  <c:v>200</c:v>
                </c:pt>
                <c:pt idx="5">
                  <c:v>250</c:v>
                </c:pt>
                <c:pt idx="6">
                  <c:v>300</c:v>
                </c:pt>
                <c:pt idx="7">
                  <c:v>350</c:v>
                </c:pt>
                <c:pt idx="8">
                  <c:v>400</c:v>
                </c:pt>
              </c:numCache>
            </c:numRef>
          </c:cat>
          <c:val>
            <c:numRef>
              <c:f>'Single Line Graph'!$V$3:$V$11</c:f>
              <c:numCache>
                <c:formatCode>General</c:formatCode>
                <c:ptCount val="9"/>
                <c:pt idx="0">
                  <c:v>6000</c:v>
                </c:pt>
                <c:pt idx="1">
                  <c:v>6000</c:v>
                </c:pt>
                <c:pt idx="2">
                  <c:v>6000</c:v>
                </c:pt>
                <c:pt idx="3">
                  <c:v>6000</c:v>
                </c:pt>
                <c:pt idx="4">
                  <c:v>6000</c:v>
                </c:pt>
                <c:pt idx="5">
                  <c:v>6000</c:v>
                </c:pt>
                <c:pt idx="6">
                  <c:v>6000</c:v>
                </c:pt>
                <c:pt idx="7">
                  <c:v>6000</c:v>
                </c:pt>
                <c:pt idx="8">
                  <c:v>6000</c:v>
                </c:pt>
              </c:numCache>
            </c:numRef>
          </c:val>
        </c:ser>
        <c:ser>
          <c:idx val="3"/>
          <c:order val="1"/>
          <c:tx>
            <c:v>Red</c:v>
          </c:tx>
          <c:spPr>
            <a:solidFill>
              <a:srgbClr val="EA2400">
                <a:alpha val="50000"/>
              </a:srgbClr>
            </a:solidFill>
            <a:ln>
              <a:noFill/>
            </a:ln>
            <a:effectLst/>
          </c:spPr>
          <c:cat>
            <c:numRef>
              <c:f>'Single Line Graph'!$A$3:$A$11</c:f>
              <c:numCache>
                <c:formatCode>General</c:formatCode>
                <c:ptCount val="9"/>
                <c:pt idx="0">
                  <c:v>0</c:v>
                </c:pt>
                <c:pt idx="1">
                  <c:v>50</c:v>
                </c:pt>
                <c:pt idx="2">
                  <c:v>100</c:v>
                </c:pt>
                <c:pt idx="3">
                  <c:v>150</c:v>
                </c:pt>
                <c:pt idx="4">
                  <c:v>200</c:v>
                </c:pt>
                <c:pt idx="5">
                  <c:v>250</c:v>
                </c:pt>
                <c:pt idx="6">
                  <c:v>300</c:v>
                </c:pt>
                <c:pt idx="7">
                  <c:v>350</c:v>
                </c:pt>
                <c:pt idx="8">
                  <c:v>400</c:v>
                </c:pt>
              </c:numCache>
            </c:numRef>
          </c:cat>
          <c:val>
            <c:numRef>
              <c:f>'Single Line Graph'!$R$3:$R$11</c:f>
              <c:numCache>
                <c:formatCode>General</c:formatCode>
                <c:ptCount val="9"/>
                <c:pt idx="0">
                  <c:v>6000</c:v>
                </c:pt>
                <c:pt idx="1">
                  <c:v>6000</c:v>
                </c:pt>
                <c:pt idx="2">
                  <c:v>6000</c:v>
                </c:pt>
                <c:pt idx="3">
                  <c:v>6000</c:v>
                </c:pt>
                <c:pt idx="4">
                  <c:v>6000</c:v>
                </c:pt>
                <c:pt idx="5">
                  <c:v>6000</c:v>
                </c:pt>
                <c:pt idx="6">
                  <c:v>6000</c:v>
                </c:pt>
                <c:pt idx="7">
                  <c:v>6000</c:v>
                </c:pt>
                <c:pt idx="8">
                  <c:v>6000</c:v>
                </c:pt>
              </c:numCache>
            </c:numRef>
          </c:val>
        </c:ser>
        <c:ser>
          <c:idx val="6"/>
          <c:order val="2"/>
          <c:tx>
            <c:v>HiddenBlue</c:v>
          </c:tx>
          <c:spPr>
            <a:solidFill>
              <a:schemeClr val="bg1"/>
            </a:solidFill>
            <a:ln>
              <a:noFill/>
            </a:ln>
            <a:effectLst/>
          </c:spPr>
          <c:cat>
            <c:numRef>
              <c:f>'Single Line Graph'!$A$3:$A$11</c:f>
              <c:numCache>
                <c:formatCode>General</c:formatCode>
                <c:ptCount val="9"/>
                <c:pt idx="0">
                  <c:v>0</c:v>
                </c:pt>
                <c:pt idx="1">
                  <c:v>50</c:v>
                </c:pt>
                <c:pt idx="2">
                  <c:v>100</c:v>
                </c:pt>
                <c:pt idx="3">
                  <c:v>150</c:v>
                </c:pt>
                <c:pt idx="4">
                  <c:v>200</c:v>
                </c:pt>
                <c:pt idx="5">
                  <c:v>250</c:v>
                </c:pt>
                <c:pt idx="6">
                  <c:v>300</c:v>
                </c:pt>
                <c:pt idx="7">
                  <c:v>350</c:v>
                </c:pt>
                <c:pt idx="8">
                  <c:v>400</c:v>
                </c:pt>
              </c:numCache>
            </c:numRef>
          </c:cat>
          <c:val>
            <c:numRef>
              <c:f>'Single Line Graph'!$U$3:$U$11</c:f>
              <c:numCache>
                <c:formatCode>General</c:formatCode>
                <c:ptCount val="9"/>
                <c:pt idx="0">
                  <c:v>4000</c:v>
                </c:pt>
                <c:pt idx="1">
                  <c:v>4000</c:v>
                </c:pt>
                <c:pt idx="2">
                  <c:v>4000</c:v>
                </c:pt>
                <c:pt idx="3">
                  <c:v>4000</c:v>
                </c:pt>
                <c:pt idx="4">
                  <c:v>4000</c:v>
                </c:pt>
                <c:pt idx="5">
                  <c:v>4000</c:v>
                </c:pt>
                <c:pt idx="6">
                  <c:v>4000</c:v>
                </c:pt>
                <c:pt idx="7">
                  <c:v>4000</c:v>
                </c:pt>
                <c:pt idx="8">
                  <c:v>4000</c:v>
                </c:pt>
              </c:numCache>
            </c:numRef>
          </c:val>
        </c:ser>
        <c:ser>
          <c:idx val="2"/>
          <c:order val="3"/>
          <c:tx>
            <c:v>Blue</c:v>
          </c:tx>
          <c:spPr>
            <a:solidFill>
              <a:schemeClr val="bg1">
                <a:lumMod val="65000"/>
              </a:schemeClr>
            </a:solidFill>
            <a:ln>
              <a:noFill/>
            </a:ln>
            <a:effectLst/>
          </c:spPr>
          <c:cat>
            <c:numRef>
              <c:f>'Single Line Graph'!$A$3:$A$11</c:f>
              <c:numCache>
                <c:formatCode>General</c:formatCode>
                <c:ptCount val="9"/>
                <c:pt idx="0">
                  <c:v>0</c:v>
                </c:pt>
                <c:pt idx="1">
                  <c:v>50</c:v>
                </c:pt>
                <c:pt idx="2">
                  <c:v>100</c:v>
                </c:pt>
                <c:pt idx="3">
                  <c:v>150</c:v>
                </c:pt>
                <c:pt idx="4">
                  <c:v>200</c:v>
                </c:pt>
                <c:pt idx="5">
                  <c:v>250</c:v>
                </c:pt>
                <c:pt idx="6">
                  <c:v>300</c:v>
                </c:pt>
                <c:pt idx="7">
                  <c:v>350</c:v>
                </c:pt>
                <c:pt idx="8">
                  <c:v>400</c:v>
                </c:pt>
              </c:numCache>
            </c:numRef>
          </c:cat>
          <c:val>
            <c:numRef>
              <c:f>'Single Line Graph'!$Q$3:$Q$11</c:f>
              <c:numCache>
                <c:formatCode>General</c:formatCode>
                <c:ptCount val="9"/>
                <c:pt idx="0">
                  <c:v>4000</c:v>
                </c:pt>
                <c:pt idx="1">
                  <c:v>4000</c:v>
                </c:pt>
                <c:pt idx="2">
                  <c:v>4000</c:v>
                </c:pt>
                <c:pt idx="3">
                  <c:v>4000</c:v>
                </c:pt>
                <c:pt idx="4">
                  <c:v>4000</c:v>
                </c:pt>
                <c:pt idx="5">
                  <c:v>4000</c:v>
                </c:pt>
                <c:pt idx="6">
                  <c:v>4000</c:v>
                </c:pt>
                <c:pt idx="7">
                  <c:v>4000</c:v>
                </c:pt>
                <c:pt idx="8">
                  <c:v>4000</c:v>
                </c:pt>
              </c:numCache>
            </c:numRef>
          </c:val>
        </c:ser>
        <c:ser>
          <c:idx val="5"/>
          <c:order val="4"/>
          <c:tx>
            <c:v>Hidden Grey</c:v>
          </c:tx>
          <c:spPr>
            <a:solidFill>
              <a:schemeClr val="bg1"/>
            </a:solidFill>
            <a:ln>
              <a:noFill/>
            </a:ln>
            <a:effectLst/>
          </c:spPr>
          <c:cat>
            <c:numRef>
              <c:f>'Single Line Graph'!$A$3:$A$11</c:f>
              <c:numCache>
                <c:formatCode>General</c:formatCode>
                <c:ptCount val="9"/>
                <c:pt idx="0">
                  <c:v>0</c:v>
                </c:pt>
                <c:pt idx="1">
                  <c:v>50</c:v>
                </c:pt>
                <c:pt idx="2">
                  <c:v>100</c:v>
                </c:pt>
                <c:pt idx="3">
                  <c:v>150</c:v>
                </c:pt>
                <c:pt idx="4">
                  <c:v>200</c:v>
                </c:pt>
                <c:pt idx="5">
                  <c:v>250</c:v>
                </c:pt>
                <c:pt idx="6">
                  <c:v>300</c:v>
                </c:pt>
                <c:pt idx="7">
                  <c:v>350</c:v>
                </c:pt>
                <c:pt idx="8">
                  <c:v>400</c:v>
                </c:pt>
              </c:numCache>
            </c:numRef>
          </c:cat>
          <c:val>
            <c:numRef>
              <c:f>'Single Line Graph'!$T$3:$T$11</c:f>
              <c:numCache>
                <c:formatCode>General</c:formatCode>
                <c:ptCount val="9"/>
                <c:pt idx="0">
                  <c:v>2000</c:v>
                </c:pt>
                <c:pt idx="1">
                  <c:v>2000</c:v>
                </c:pt>
                <c:pt idx="2">
                  <c:v>2000</c:v>
                </c:pt>
                <c:pt idx="3">
                  <c:v>2000</c:v>
                </c:pt>
                <c:pt idx="4">
                  <c:v>2000</c:v>
                </c:pt>
                <c:pt idx="5">
                  <c:v>2000</c:v>
                </c:pt>
                <c:pt idx="6">
                  <c:v>2000</c:v>
                </c:pt>
                <c:pt idx="7">
                  <c:v>2000</c:v>
                </c:pt>
                <c:pt idx="8">
                  <c:v>2000</c:v>
                </c:pt>
              </c:numCache>
            </c:numRef>
          </c:val>
        </c:ser>
        <c:ser>
          <c:idx val="1"/>
          <c:order val="5"/>
          <c:tx>
            <c:v>Grey</c:v>
          </c:tx>
          <c:spPr>
            <a:solidFill>
              <a:srgbClr val="14A0FF"/>
            </a:solidFill>
            <a:ln>
              <a:noFill/>
            </a:ln>
            <a:effectLst/>
          </c:spPr>
          <c:cat>
            <c:numRef>
              <c:f>'Single Line Graph'!$A$3:$A$11</c:f>
              <c:numCache>
                <c:formatCode>General</c:formatCode>
                <c:ptCount val="9"/>
                <c:pt idx="0">
                  <c:v>0</c:v>
                </c:pt>
                <c:pt idx="1">
                  <c:v>50</c:v>
                </c:pt>
                <c:pt idx="2">
                  <c:v>100</c:v>
                </c:pt>
                <c:pt idx="3">
                  <c:v>150</c:v>
                </c:pt>
                <c:pt idx="4">
                  <c:v>200</c:v>
                </c:pt>
                <c:pt idx="5">
                  <c:v>250</c:v>
                </c:pt>
                <c:pt idx="6">
                  <c:v>300</c:v>
                </c:pt>
                <c:pt idx="7">
                  <c:v>350</c:v>
                </c:pt>
                <c:pt idx="8">
                  <c:v>400</c:v>
                </c:pt>
              </c:numCache>
            </c:numRef>
          </c:cat>
          <c:val>
            <c:numRef>
              <c:f>'Single Line Graph'!$P$3:$P$11</c:f>
              <c:numCache>
                <c:formatCode>General</c:formatCode>
                <c:ptCount val="9"/>
                <c:pt idx="0">
                  <c:v>2000</c:v>
                </c:pt>
                <c:pt idx="1">
                  <c:v>2000</c:v>
                </c:pt>
                <c:pt idx="2">
                  <c:v>2000</c:v>
                </c:pt>
                <c:pt idx="3">
                  <c:v>2000</c:v>
                </c:pt>
                <c:pt idx="4">
                  <c:v>2000</c:v>
                </c:pt>
                <c:pt idx="5">
                  <c:v>2000</c:v>
                </c:pt>
                <c:pt idx="6">
                  <c:v>2000</c:v>
                </c:pt>
                <c:pt idx="7">
                  <c:v>2000</c:v>
                </c:pt>
                <c:pt idx="8">
                  <c:v>2000</c:v>
                </c:pt>
              </c:numCache>
            </c:numRef>
          </c:val>
        </c:ser>
        <c:ser>
          <c:idx val="4"/>
          <c:order val="6"/>
          <c:tx>
            <c:v>HiddenClear</c:v>
          </c:tx>
          <c:spPr>
            <a:solidFill>
              <a:schemeClr val="bg1"/>
            </a:solidFill>
            <a:ln>
              <a:noFill/>
            </a:ln>
            <a:effectLst/>
          </c:spPr>
          <c:cat>
            <c:numRef>
              <c:f>'Single Line Graph'!$A$3:$A$11</c:f>
              <c:numCache>
                <c:formatCode>General</c:formatCode>
                <c:ptCount val="9"/>
                <c:pt idx="0">
                  <c:v>0</c:v>
                </c:pt>
                <c:pt idx="1">
                  <c:v>50</c:v>
                </c:pt>
                <c:pt idx="2">
                  <c:v>100</c:v>
                </c:pt>
                <c:pt idx="3">
                  <c:v>150</c:v>
                </c:pt>
                <c:pt idx="4">
                  <c:v>200</c:v>
                </c:pt>
                <c:pt idx="5">
                  <c:v>250</c:v>
                </c:pt>
                <c:pt idx="6">
                  <c:v>300</c:v>
                </c:pt>
                <c:pt idx="7">
                  <c:v>350</c:v>
                </c:pt>
                <c:pt idx="8">
                  <c:v>400</c:v>
                </c:pt>
              </c:numCache>
            </c:numRef>
          </c:cat>
          <c:val>
            <c:numRef>
              <c:f>'Single Line Graph'!$S$3:$S$11</c:f>
              <c:numCache>
                <c:formatCode>General</c:formatCode>
                <c:ptCount val="9"/>
                <c:pt idx="0">
                  <c:v>200</c:v>
                </c:pt>
                <c:pt idx="1">
                  <c:v>200</c:v>
                </c:pt>
                <c:pt idx="2">
                  <c:v>200</c:v>
                </c:pt>
                <c:pt idx="3">
                  <c:v>200</c:v>
                </c:pt>
                <c:pt idx="4">
                  <c:v>200</c:v>
                </c:pt>
                <c:pt idx="5">
                  <c:v>200</c:v>
                </c:pt>
                <c:pt idx="6">
                  <c:v>200</c:v>
                </c:pt>
                <c:pt idx="7">
                  <c:v>200</c:v>
                </c:pt>
                <c:pt idx="8">
                  <c:v>200</c:v>
                </c:pt>
              </c:numCache>
            </c:numRef>
          </c:val>
        </c:ser>
        <c:ser>
          <c:idx val="0"/>
          <c:order val="7"/>
          <c:tx>
            <c:v>White</c:v>
          </c:tx>
          <c:spPr>
            <a:solidFill>
              <a:schemeClr val="bg1"/>
            </a:solidFill>
            <a:ln>
              <a:noFill/>
            </a:ln>
          </c:spPr>
          <c:cat>
            <c:numRef>
              <c:f>'Single Line Graph'!$A$3:$A$11</c:f>
              <c:numCache>
                <c:formatCode>General</c:formatCode>
                <c:ptCount val="9"/>
                <c:pt idx="0">
                  <c:v>0</c:v>
                </c:pt>
                <c:pt idx="1">
                  <c:v>50</c:v>
                </c:pt>
                <c:pt idx="2">
                  <c:v>100</c:v>
                </c:pt>
                <c:pt idx="3">
                  <c:v>150</c:v>
                </c:pt>
                <c:pt idx="4">
                  <c:v>200</c:v>
                </c:pt>
                <c:pt idx="5">
                  <c:v>250</c:v>
                </c:pt>
                <c:pt idx="6">
                  <c:v>300</c:v>
                </c:pt>
                <c:pt idx="7">
                  <c:v>350</c:v>
                </c:pt>
                <c:pt idx="8">
                  <c:v>400</c:v>
                </c:pt>
              </c:numCache>
            </c:numRef>
          </c:cat>
          <c:val>
            <c:numRef>
              <c:f>'Single Line Graph'!$O$3:$O$11</c:f>
              <c:numCache>
                <c:formatCode>General</c:formatCode>
                <c:ptCount val="9"/>
                <c:pt idx="0">
                  <c:v>200</c:v>
                </c:pt>
                <c:pt idx="1">
                  <c:v>200</c:v>
                </c:pt>
                <c:pt idx="2">
                  <c:v>200</c:v>
                </c:pt>
                <c:pt idx="3">
                  <c:v>200</c:v>
                </c:pt>
                <c:pt idx="4">
                  <c:v>200</c:v>
                </c:pt>
                <c:pt idx="5">
                  <c:v>200</c:v>
                </c:pt>
                <c:pt idx="6">
                  <c:v>200</c:v>
                </c:pt>
                <c:pt idx="7">
                  <c:v>200</c:v>
                </c:pt>
                <c:pt idx="8">
                  <c:v>200</c:v>
                </c:pt>
              </c:numCache>
            </c:numRef>
          </c:val>
        </c:ser>
        <c:dLbls>
          <c:showLegendKey val="0"/>
          <c:showVal val="0"/>
          <c:showCatName val="0"/>
          <c:showSerName val="0"/>
          <c:showPercent val="0"/>
          <c:showBubbleSize val="0"/>
        </c:dLbls>
        <c:axId val="237768816"/>
        <c:axId val="237769208"/>
      </c:areaChart>
      <c:lineChart>
        <c:grouping val="standard"/>
        <c:varyColors val="0"/>
        <c:ser>
          <c:idx val="8"/>
          <c:order val="8"/>
          <c:tx>
            <c:v>Ash Concentration1</c:v>
          </c:tx>
          <c:spPr>
            <a:ln>
              <a:solidFill>
                <a:schemeClr val="tx1"/>
              </a:solidFill>
            </a:ln>
          </c:spPr>
          <c:marker>
            <c:symbol val="none"/>
          </c:marker>
          <c:cat>
            <c:numRef>
              <c:f>'Single Line Graph'!$A$3:$A$11</c:f>
              <c:numCache>
                <c:formatCode>General</c:formatCode>
                <c:ptCount val="9"/>
                <c:pt idx="0">
                  <c:v>0</c:v>
                </c:pt>
                <c:pt idx="1">
                  <c:v>50</c:v>
                </c:pt>
                <c:pt idx="2">
                  <c:v>100</c:v>
                </c:pt>
                <c:pt idx="3">
                  <c:v>150</c:v>
                </c:pt>
                <c:pt idx="4">
                  <c:v>200</c:v>
                </c:pt>
                <c:pt idx="5">
                  <c:v>250</c:v>
                </c:pt>
                <c:pt idx="6">
                  <c:v>300</c:v>
                </c:pt>
                <c:pt idx="7">
                  <c:v>350</c:v>
                </c:pt>
                <c:pt idx="8">
                  <c:v>400</c:v>
                </c:pt>
              </c:numCache>
            </c:numRef>
          </c:cat>
          <c:val>
            <c:numRef>
              <c:f>'Single Line Graph'!$C$3:$C$11</c:f>
              <c:numCache>
                <c:formatCode>General</c:formatCode>
                <c:ptCount val="9"/>
                <c:pt idx="0">
                  <c:v>75</c:v>
                </c:pt>
                <c:pt idx="1">
                  <c:v>250</c:v>
                </c:pt>
                <c:pt idx="2">
                  <c:v>3100</c:v>
                </c:pt>
                <c:pt idx="3">
                  <c:v>2350</c:v>
                </c:pt>
                <c:pt idx="4">
                  <c:v>500</c:v>
                </c:pt>
                <c:pt idx="5">
                  <c:v>150</c:v>
                </c:pt>
                <c:pt idx="6">
                  <c:v>100</c:v>
                </c:pt>
                <c:pt idx="7">
                  <c:v>25</c:v>
                </c:pt>
                <c:pt idx="8">
                  <c:v>20</c:v>
                </c:pt>
              </c:numCache>
            </c:numRef>
          </c:val>
          <c:smooth val="0"/>
        </c:ser>
        <c:ser>
          <c:idx val="9"/>
          <c:order val="10"/>
          <c:tx>
            <c:strRef>
              <c:f>'Single Line Graph'!$E$2</c:f>
              <c:strCache>
                <c:ptCount val="1"/>
                <c:pt idx="0">
                  <c:v>Concentration3</c:v>
                </c:pt>
              </c:strCache>
            </c:strRef>
          </c:tx>
          <c:spPr>
            <a:ln>
              <a:solidFill>
                <a:srgbClr val="7030A0"/>
              </a:solidFill>
            </a:ln>
          </c:spPr>
          <c:marker>
            <c:symbol val="none"/>
          </c:marker>
          <c:cat>
            <c:numRef>
              <c:f>'Single Line Graph'!$A$3:$A$11</c:f>
              <c:numCache>
                <c:formatCode>General</c:formatCode>
                <c:ptCount val="9"/>
                <c:pt idx="0">
                  <c:v>0</c:v>
                </c:pt>
                <c:pt idx="1">
                  <c:v>50</c:v>
                </c:pt>
                <c:pt idx="2">
                  <c:v>100</c:v>
                </c:pt>
                <c:pt idx="3">
                  <c:v>150</c:v>
                </c:pt>
                <c:pt idx="4">
                  <c:v>200</c:v>
                </c:pt>
                <c:pt idx="5">
                  <c:v>250</c:v>
                </c:pt>
                <c:pt idx="6">
                  <c:v>300</c:v>
                </c:pt>
                <c:pt idx="7">
                  <c:v>350</c:v>
                </c:pt>
                <c:pt idx="8">
                  <c:v>400</c:v>
                </c:pt>
              </c:numCache>
            </c:numRef>
          </c:cat>
          <c:val>
            <c:numRef>
              <c:f>'Single Line Graph'!$E$3:$E$11</c:f>
              <c:numCache>
                <c:formatCode>General</c:formatCode>
                <c:ptCount val="9"/>
                <c:pt idx="0">
                  <c:v>10</c:v>
                </c:pt>
                <c:pt idx="1">
                  <c:v>100</c:v>
                </c:pt>
                <c:pt idx="2">
                  <c:v>1100</c:v>
                </c:pt>
                <c:pt idx="3">
                  <c:v>1300</c:v>
                </c:pt>
                <c:pt idx="4">
                  <c:v>800</c:v>
                </c:pt>
                <c:pt idx="5">
                  <c:v>230</c:v>
                </c:pt>
                <c:pt idx="6">
                  <c:v>75</c:v>
                </c:pt>
                <c:pt idx="7">
                  <c:v>40</c:v>
                </c:pt>
                <c:pt idx="8">
                  <c:v>30</c:v>
                </c:pt>
              </c:numCache>
            </c:numRef>
          </c:val>
          <c:smooth val="0"/>
        </c:ser>
        <c:ser>
          <c:idx val="10"/>
          <c:order val="11"/>
          <c:tx>
            <c:strRef>
              <c:f>'Single Line Graph'!$F$2</c:f>
              <c:strCache>
                <c:ptCount val="1"/>
                <c:pt idx="0">
                  <c:v>Concentration4</c:v>
                </c:pt>
              </c:strCache>
            </c:strRef>
          </c:tx>
          <c:spPr>
            <a:ln>
              <a:solidFill>
                <a:schemeClr val="bg1">
                  <a:lumMod val="65000"/>
                </a:schemeClr>
              </a:solidFill>
            </a:ln>
          </c:spPr>
          <c:marker>
            <c:symbol val="none"/>
          </c:marker>
          <c:val>
            <c:numRef>
              <c:f>'Single Line Graph'!$F$3:$F$11</c:f>
              <c:numCache>
                <c:formatCode>General</c:formatCode>
                <c:ptCount val="9"/>
                <c:pt idx="0">
                  <c:v>10</c:v>
                </c:pt>
                <c:pt idx="1">
                  <c:v>100</c:v>
                </c:pt>
                <c:pt idx="2">
                  <c:v>200</c:v>
                </c:pt>
                <c:pt idx="3">
                  <c:v>300</c:v>
                </c:pt>
                <c:pt idx="4">
                  <c:v>400</c:v>
                </c:pt>
                <c:pt idx="5">
                  <c:v>200</c:v>
                </c:pt>
                <c:pt idx="6">
                  <c:v>0</c:v>
                </c:pt>
                <c:pt idx="7">
                  <c:v>0</c:v>
                </c:pt>
                <c:pt idx="8">
                  <c:v>0</c:v>
                </c:pt>
              </c:numCache>
            </c:numRef>
          </c:val>
          <c:smooth val="0"/>
        </c:ser>
        <c:ser>
          <c:idx val="11"/>
          <c:order val="12"/>
          <c:tx>
            <c:strRef>
              <c:f>'Single Line Graph'!$G$2</c:f>
              <c:strCache>
                <c:ptCount val="1"/>
                <c:pt idx="0">
                  <c:v>Concentration5</c:v>
                </c:pt>
              </c:strCache>
            </c:strRef>
          </c:tx>
          <c:spPr>
            <a:ln>
              <a:solidFill>
                <a:srgbClr val="FFFF00"/>
              </a:solidFill>
            </a:ln>
          </c:spPr>
          <c:marker>
            <c:symbol val="none"/>
          </c:marker>
          <c:val>
            <c:numRef>
              <c:f>'Single Line Graph'!$G$3:$G$11</c:f>
              <c:numCache>
                <c:formatCode>General</c:formatCode>
                <c:ptCount val="9"/>
                <c:pt idx="0">
                  <c:v>75</c:v>
                </c:pt>
                <c:pt idx="1">
                  <c:v>250</c:v>
                </c:pt>
                <c:pt idx="2">
                  <c:v>175</c:v>
                </c:pt>
                <c:pt idx="3">
                  <c:v>3950</c:v>
                </c:pt>
                <c:pt idx="4">
                  <c:v>900</c:v>
                </c:pt>
                <c:pt idx="5">
                  <c:v>0</c:v>
                </c:pt>
                <c:pt idx="6">
                  <c:v>0</c:v>
                </c:pt>
                <c:pt idx="7">
                  <c:v>0</c:v>
                </c:pt>
                <c:pt idx="8">
                  <c:v>0</c:v>
                </c:pt>
              </c:numCache>
            </c:numRef>
          </c:val>
          <c:smooth val="0"/>
        </c:ser>
        <c:ser>
          <c:idx val="12"/>
          <c:order val="13"/>
          <c:tx>
            <c:strRef>
              <c:f>'Single Line Graph'!$H$2</c:f>
              <c:strCache>
                <c:ptCount val="1"/>
                <c:pt idx="0">
                  <c:v>Concentration6</c:v>
                </c:pt>
              </c:strCache>
            </c:strRef>
          </c:tx>
          <c:spPr>
            <a:ln>
              <a:solidFill>
                <a:srgbClr val="FF0000"/>
              </a:solidFill>
            </a:ln>
          </c:spPr>
          <c:marker>
            <c:symbol val="none"/>
          </c:marker>
          <c:val>
            <c:numRef>
              <c:f>'Single Line Graph'!$H$3:$H$11</c:f>
              <c:numCache>
                <c:formatCode>General</c:formatCode>
                <c:ptCount val="9"/>
                <c:pt idx="0">
                  <c:v>300</c:v>
                </c:pt>
                <c:pt idx="1">
                  <c:v>4300</c:v>
                </c:pt>
                <c:pt idx="2">
                  <c:v>3500</c:v>
                </c:pt>
                <c:pt idx="3">
                  <c:v>2000</c:v>
                </c:pt>
                <c:pt idx="4">
                  <c:v>200</c:v>
                </c:pt>
                <c:pt idx="5">
                  <c:v>150</c:v>
                </c:pt>
                <c:pt idx="6">
                  <c:v>100</c:v>
                </c:pt>
                <c:pt idx="7">
                  <c:v>25</c:v>
                </c:pt>
                <c:pt idx="8">
                  <c:v>20</c:v>
                </c:pt>
              </c:numCache>
            </c:numRef>
          </c:val>
          <c:smooth val="0"/>
        </c:ser>
        <c:ser>
          <c:idx val="13"/>
          <c:order val="14"/>
          <c:tx>
            <c:strRef>
              <c:f>'Single Line Graph'!$I$2</c:f>
              <c:strCache>
                <c:ptCount val="1"/>
                <c:pt idx="0">
                  <c:v>Concentration7</c:v>
                </c:pt>
              </c:strCache>
            </c:strRef>
          </c:tx>
          <c:spPr>
            <a:ln>
              <a:solidFill>
                <a:srgbClr val="00B050"/>
              </a:solidFill>
            </a:ln>
          </c:spPr>
          <c:marker>
            <c:symbol val="none"/>
          </c:marker>
          <c:val>
            <c:numRef>
              <c:f>'Single Line Graph'!$I$3:$I$11</c:f>
              <c:numCache>
                <c:formatCode>General</c:formatCode>
                <c:ptCount val="9"/>
                <c:pt idx="0">
                  <c:v>0</c:v>
                </c:pt>
                <c:pt idx="1">
                  <c:v>0</c:v>
                </c:pt>
                <c:pt idx="2">
                  <c:v>3900</c:v>
                </c:pt>
                <c:pt idx="3">
                  <c:v>3000</c:v>
                </c:pt>
                <c:pt idx="4">
                  <c:v>300</c:v>
                </c:pt>
                <c:pt idx="5">
                  <c:v>300</c:v>
                </c:pt>
                <c:pt idx="6">
                  <c:v>0</c:v>
                </c:pt>
                <c:pt idx="7">
                  <c:v>0</c:v>
                </c:pt>
                <c:pt idx="8">
                  <c:v>450</c:v>
                </c:pt>
              </c:numCache>
            </c:numRef>
          </c:val>
          <c:smooth val="0"/>
        </c:ser>
        <c:ser>
          <c:idx val="14"/>
          <c:order val="15"/>
          <c:tx>
            <c:strRef>
              <c:f>'Single Line Graph'!$J$2</c:f>
              <c:strCache>
                <c:ptCount val="1"/>
                <c:pt idx="0">
                  <c:v>Concentration8</c:v>
                </c:pt>
              </c:strCache>
            </c:strRef>
          </c:tx>
          <c:spPr>
            <a:ln>
              <a:solidFill>
                <a:srgbClr val="002060"/>
              </a:solidFill>
            </a:ln>
          </c:spPr>
          <c:marker>
            <c:symbol val="none"/>
          </c:marker>
          <c:val>
            <c:numRef>
              <c:f>'Single Line Graph'!$J$3:$J$11</c:f>
              <c:numCache>
                <c:formatCode>General</c:formatCode>
                <c:ptCount val="9"/>
                <c:pt idx="0">
                  <c:v>0</c:v>
                </c:pt>
                <c:pt idx="1">
                  <c:v>500</c:v>
                </c:pt>
                <c:pt idx="2">
                  <c:v>1200</c:v>
                </c:pt>
                <c:pt idx="3">
                  <c:v>1600</c:v>
                </c:pt>
                <c:pt idx="4">
                  <c:v>1000</c:v>
                </c:pt>
                <c:pt idx="5">
                  <c:v>950</c:v>
                </c:pt>
                <c:pt idx="6">
                  <c:v>100</c:v>
                </c:pt>
                <c:pt idx="7">
                  <c:v>100</c:v>
                </c:pt>
                <c:pt idx="8">
                  <c:v>100</c:v>
                </c:pt>
              </c:numCache>
            </c:numRef>
          </c:val>
          <c:smooth val="0"/>
        </c:ser>
        <c:ser>
          <c:idx val="16"/>
          <c:order val="16"/>
          <c:tx>
            <c:strRef>
              <c:f>'Single Line Graph'!$K$2</c:f>
              <c:strCache>
                <c:ptCount val="1"/>
                <c:pt idx="0">
                  <c:v>Concentration9</c:v>
                </c:pt>
              </c:strCache>
            </c:strRef>
          </c:tx>
          <c:marker>
            <c:symbol val="none"/>
          </c:marker>
          <c:val>
            <c:numRef>
              <c:f>'Single Line Graph'!$K$3:$K$11</c:f>
              <c:numCache>
                <c:formatCode>General</c:formatCode>
                <c:ptCount val="9"/>
                <c:pt idx="0">
                  <c:v>10</c:v>
                </c:pt>
                <c:pt idx="1">
                  <c:v>100</c:v>
                </c:pt>
                <c:pt idx="2">
                  <c:v>1100</c:v>
                </c:pt>
                <c:pt idx="3">
                  <c:v>1700</c:v>
                </c:pt>
                <c:pt idx="4">
                  <c:v>800</c:v>
                </c:pt>
                <c:pt idx="5">
                  <c:v>230</c:v>
                </c:pt>
                <c:pt idx="6">
                  <c:v>75</c:v>
                </c:pt>
                <c:pt idx="7">
                  <c:v>400</c:v>
                </c:pt>
                <c:pt idx="8">
                  <c:v>30</c:v>
                </c:pt>
              </c:numCache>
            </c:numRef>
          </c:val>
          <c:smooth val="0"/>
        </c:ser>
        <c:ser>
          <c:idx val="17"/>
          <c:order val="17"/>
          <c:tx>
            <c:strRef>
              <c:f>'Single Line Graph'!$L$2</c:f>
              <c:strCache>
                <c:ptCount val="1"/>
                <c:pt idx="0">
                  <c:v>Concentration10</c:v>
                </c:pt>
              </c:strCache>
            </c:strRef>
          </c:tx>
          <c:spPr>
            <a:ln>
              <a:solidFill>
                <a:schemeClr val="accent5">
                  <a:lumMod val="60000"/>
                  <a:lumOff val="40000"/>
                </a:schemeClr>
              </a:solidFill>
            </a:ln>
          </c:spPr>
          <c:marker>
            <c:symbol val="none"/>
          </c:marker>
          <c:val>
            <c:numRef>
              <c:f>'Single Line Graph'!$L$3:$L$11</c:f>
              <c:numCache>
                <c:formatCode>General</c:formatCode>
                <c:ptCount val="9"/>
                <c:pt idx="0">
                  <c:v>75</c:v>
                </c:pt>
                <c:pt idx="1">
                  <c:v>250</c:v>
                </c:pt>
                <c:pt idx="2">
                  <c:v>2500</c:v>
                </c:pt>
                <c:pt idx="3">
                  <c:v>2350</c:v>
                </c:pt>
                <c:pt idx="4">
                  <c:v>600</c:v>
                </c:pt>
                <c:pt idx="5">
                  <c:v>150</c:v>
                </c:pt>
                <c:pt idx="6">
                  <c:v>100</c:v>
                </c:pt>
                <c:pt idx="7">
                  <c:v>250</c:v>
                </c:pt>
                <c:pt idx="8">
                  <c:v>20</c:v>
                </c:pt>
              </c:numCache>
            </c:numRef>
          </c:val>
          <c:smooth val="0"/>
        </c:ser>
        <c:dLbls>
          <c:showLegendKey val="0"/>
          <c:showVal val="0"/>
          <c:showCatName val="0"/>
          <c:showSerName val="0"/>
          <c:showPercent val="0"/>
          <c:showBubbleSize val="0"/>
        </c:dLbls>
        <c:marker val="1"/>
        <c:smooth val="0"/>
        <c:axId val="237768816"/>
        <c:axId val="237769208"/>
      </c:lineChart>
      <c:catAx>
        <c:axId val="237768816"/>
        <c:scaling>
          <c:orientation val="minMax"/>
        </c:scaling>
        <c:delete val="1"/>
        <c:axPos val="b"/>
        <c:title>
          <c:tx>
            <c:rich>
              <a:bodyPr/>
              <a:lstStyle/>
              <a:p>
                <a:pPr>
                  <a:defRPr/>
                </a:pPr>
                <a:r>
                  <a:rPr lang="en-US" dirty="0"/>
                  <a:t>Distance</a:t>
                </a:r>
                <a:r>
                  <a:rPr lang="en-US" baseline="0" dirty="0"/>
                  <a:t> along flight </a:t>
                </a:r>
                <a:r>
                  <a:rPr lang="en-US" baseline="0" dirty="0" smtClean="0"/>
                  <a:t>path</a:t>
                </a:r>
                <a:endParaRPr lang="en-US" dirty="0"/>
              </a:p>
            </c:rich>
          </c:tx>
          <c:layout>
            <c:manualLayout>
              <c:xMode val="edge"/>
              <c:yMode val="edge"/>
              <c:x val="0.40891548037503073"/>
              <c:y val="0.90789600781888713"/>
            </c:manualLayout>
          </c:layout>
          <c:overlay val="0"/>
        </c:title>
        <c:numFmt formatCode="#,##0" sourceLinked="0"/>
        <c:majorTickMark val="out"/>
        <c:minorTickMark val="none"/>
        <c:tickLblPos val="none"/>
        <c:crossAx val="237769208"/>
        <c:crosses val="autoZero"/>
        <c:auto val="1"/>
        <c:lblAlgn val="ctr"/>
        <c:lblOffset val="100"/>
        <c:noMultiLvlLbl val="0"/>
      </c:catAx>
      <c:valAx>
        <c:axId val="237769208"/>
        <c:scaling>
          <c:orientation val="minMax"/>
          <c:max val="6000"/>
        </c:scaling>
        <c:delete val="0"/>
        <c:axPos val="l"/>
        <c:title>
          <c:tx>
            <c:rich>
              <a:bodyPr rot="-5400000" vert="horz"/>
              <a:lstStyle/>
              <a:p>
                <a:pPr>
                  <a:defRPr/>
                </a:pPr>
                <a:r>
                  <a:rPr lang="en-US"/>
                  <a:t>Ash</a:t>
                </a:r>
                <a:r>
                  <a:rPr lang="en-US" baseline="0"/>
                  <a:t> Concentration (micrograms)</a:t>
                </a:r>
                <a:endParaRPr lang="en-US"/>
              </a:p>
            </c:rich>
          </c:tx>
          <c:layout/>
          <c:overlay val="0"/>
        </c:title>
        <c:numFmt formatCode="General" sourceLinked="1"/>
        <c:majorTickMark val="out"/>
        <c:minorTickMark val="none"/>
        <c:tickLblPos val="nextTo"/>
        <c:crossAx val="237768816"/>
        <c:crossesAt val="1"/>
        <c:crossBetween val="between"/>
      </c:valAx>
    </c:plotArea>
    <c:plotVisOnly val="1"/>
    <c:dispBlanksAs val="zero"/>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9778" name="Rectangle 2"/>
          <p:cNvSpPr>
            <a:spLocks noGrp="1" noChangeArrowheads="1"/>
          </p:cNvSpPr>
          <p:nvPr>
            <p:ph type="hdr" sz="quarter"/>
          </p:nvPr>
        </p:nvSpPr>
        <p:spPr bwMode="auto">
          <a:xfrm>
            <a:off x="1" y="1"/>
            <a:ext cx="2944497" cy="496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202" tIns="46100" rIns="92202" bIns="46100" numCol="1" anchor="ctr" anchorCtr="0" compatLnSpc="1">
            <a:prstTxWarp prst="textNoShape">
              <a:avLst/>
            </a:prstTxWarp>
          </a:bodyPr>
          <a:lstStyle>
            <a:lvl1pPr>
              <a:defRPr sz="1200"/>
            </a:lvl1pPr>
          </a:lstStyle>
          <a:p>
            <a:endParaRPr lang="en-US" altLang="en-US"/>
          </a:p>
        </p:txBody>
      </p:sp>
      <p:sp>
        <p:nvSpPr>
          <p:cNvPr id="459779" name="Rectangle 3"/>
          <p:cNvSpPr>
            <a:spLocks noGrp="1" noChangeArrowheads="1"/>
          </p:cNvSpPr>
          <p:nvPr>
            <p:ph type="dt" sz="quarter" idx="1"/>
          </p:nvPr>
        </p:nvSpPr>
        <p:spPr bwMode="auto">
          <a:xfrm>
            <a:off x="3850003" y="1"/>
            <a:ext cx="2944497" cy="496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202" tIns="46100" rIns="92202" bIns="46100" numCol="1" anchor="ctr" anchorCtr="0" compatLnSpc="1">
            <a:prstTxWarp prst="textNoShape">
              <a:avLst/>
            </a:prstTxWarp>
          </a:bodyPr>
          <a:lstStyle>
            <a:lvl1pPr algn="r">
              <a:defRPr sz="1200"/>
            </a:lvl1pPr>
          </a:lstStyle>
          <a:p>
            <a:endParaRPr lang="en-US" altLang="en-US"/>
          </a:p>
        </p:txBody>
      </p:sp>
      <p:sp>
        <p:nvSpPr>
          <p:cNvPr id="459780" name="Rectangle 4"/>
          <p:cNvSpPr>
            <a:spLocks noGrp="1" noChangeArrowheads="1"/>
          </p:cNvSpPr>
          <p:nvPr>
            <p:ph type="ftr" sz="quarter" idx="2"/>
          </p:nvPr>
        </p:nvSpPr>
        <p:spPr bwMode="auto">
          <a:xfrm>
            <a:off x="1" y="9434511"/>
            <a:ext cx="2944497" cy="496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202" tIns="46100" rIns="92202" bIns="46100" numCol="1" anchor="b" anchorCtr="0" compatLnSpc="1">
            <a:prstTxWarp prst="textNoShape">
              <a:avLst/>
            </a:prstTxWarp>
          </a:bodyPr>
          <a:lstStyle>
            <a:lvl1pPr>
              <a:defRPr sz="1200"/>
            </a:lvl1pPr>
          </a:lstStyle>
          <a:p>
            <a:endParaRPr lang="en-US" altLang="en-US"/>
          </a:p>
        </p:txBody>
      </p:sp>
      <p:sp>
        <p:nvSpPr>
          <p:cNvPr id="459781" name="Rectangle 5"/>
          <p:cNvSpPr>
            <a:spLocks noGrp="1" noChangeArrowheads="1"/>
          </p:cNvSpPr>
          <p:nvPr>
            <p:ph type="sldNum" sz="quarter" idx="3"/>
          </p:nvPr>
        </p:nvSpPr>
        <p:spPr bwMode="auto">
          <a:xfrm>
            <a:off x="3850003" y="9434511"/>
            <a:ext cx="2944497" cy="496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202" tIns="46100" rIns="92202" bIns="46100" numCol="1" anchor="b" anchorCtr="0" compatLnSpc="1">
            <a:prstTxWarp prst="textNoShape">
              <a:avLst/>
            </a:prstTxWarp>
          </a:bodyPr>
          <a:lstStyle>
            <a:lvl1pPr algn="r">
              <a:defRPr sz="1200"/>
            </a:lvl1pPr>
          </a:lstStyle>
          <a:p>
            <a:fld id="{4BEC9D02-B636-4E0E-AA09-489CF80B6CC4}" type="slidenum">
              <a:rPr lang="en-US" altLang="en-US"/>
              <a:pPr/>
              <a:t>‹#›</a:t>
            </a:fld>
            <a:endParaRPr lang="en-US" altLang="en-US"/>
          </a:p>
        </p:txBody>
      </p:sp>
    </p:spTree>
    <p:extLst>
      <p:ext uri="{BB962C8B-B14F-4D97-AF65-F5344CB8AC3E}">
        <p14:creationId xmlns:p14="http://schemas.microsoft.com/office/powerpoint/2010/main" val="31964109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1" y="1"/>
            <a:ext cx="2944497" cy="496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02" tIns="46100" rIns="92202" bIns="46100" numCol="1" anchor="t" anchorCtr="0" compatLnSpc="1">
            <a:prstTxWarp prst="textNoShape">
              <a:avLst/>
            </a:prstTxWarp>
          </a:bodyPr>
          <a:lstStyle>
            <a:lvl1pPr>
              <a:defRPr sz="1200">
                <a:solidFill>
                  <a:schemeClr val="tx1"/>
                </a:solidFill>
                <a:latin typeface="Arial" panose="020B0604020202020204" pitchFamily="34" charset="0"/>
              </a:defRPr>
            </a:lvl1pPr>
          </a:lstStyle>
          <a:p>
            <a:endParaRPr lang="en-GB" altLang="en-US"/>
          </a:p>
        </p:txBody>
      </p:sp>
      <p:sp>
        <p:nvSpPr>
          <p:cNvPr id="9219" name="Rectangle 3"/>
          <p:cNvSpPr>
            <a:spLocks noGrp="1" noChangeArrowheads="1"/>
          </p:cNvSpPr>
          <p:nvPr>
            <p:ph type="dt" idx="1"/>
          </p:nvPr>
        </p:nvSpPr>
        <p:spPr bwMode="auto">
          <a:xfrm>
            <a:off x="3848398" y="1"/>
            <a:ext cx="2944497" cy="496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02" tIns="46100" rIns="92202" bIns="46100" numCol="1" anchor="t" anchorCtr="0" compatLnSpc="1">
            <a:prstTxWarp prst="textNoShape">
              <a:avLst/>
            </a:prstTxWarp>
          </a:bodyPr>
          <a:lstStyle>
            <a:lvl1pPr algn="r">
              <a:defRPr sz="1200">
                <a:solidFill>
                  <a:schemeClr val="tx1"/>
                </a:solidFill>
                <a:latin typeface="Arial" panose="020B0604020202020204" pitchFamily="34" charset="0"/>
              </a:defRPr>
            </a:lvl1pPr>
          </a:lstStyle>
          <a:p>
            <a:endParaRPr lang="en-GB" altLang="en-US"/>
          </a:p>
        </p:txBody>
      </p:sp>
      <p:sp>
        <p:nvSpPr>
          <p:cNvPr id="9220" name="Rectangle 4"/>
          <p:cNvSpPr>
            <a:spLocks noGrp="1" noRot="1" noChangeAspect="1" noChangeArrowheads="1" noTextEdit="1"/>
          </p:cNvSpPr>
          <p:nvPr>
            <p:ph type="sldImg" idx="2"/>
          </p:nvPr>
        </p:nvSpPr>
        <p:spPr bwMode="auto">
          <a:xfrm>
            <a:off x="915988" y="744538"/>
            <a:ext cx="4965700" cy="37242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679130" y="4718055"/>
            <a:ext cx="5436242" cy="4468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02" tIns="46100" rIns="92202" bIns="4610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9222" name="Rectangle 6"/>
          <p:cNvSpPr>
            <a:spLocks noGrp="1" noChangeArrowheads="1"/>
          </p:cNvSpPr>
          <p:nvPr>
            <p:ph type="ftr" sz="quarter" idx="4"/>
          </p:nvPr>
        </p:nvSpPr>
        <p:spPr bwMode="auto">
          <a:xfrm>
            <a:off x="1" y="9432913"/>
            <a:ext cx="2944497" cy="496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02" tIns="46100" rIns="92202" bIns="46100" numCol="1" anchor="b" anchorCtr="0" compatLnSpc="1">
            <a:prstTxWarp prst="textNoShape">
              <a:avLst/>
            </a:prstTxWarp>
          </a:bodyPr>
          <a:lstStyle>
            <a:lvl1pPr>
              <a:defRPr sz="1200">
                <a:solidFill>
                  <a:schemeClr val="tx1"/>
                </a:solidFill>
                <a:latin typeface="Arial" panose="020B0604020202020204" pitchFamily="34" charset="0"/>
              </a:defRPr>
            </a:lvl1pPr>
          </a:lstStyle>
          <a:p>
            <a:endParaRPr lang="en-GB" altLang="en-US"/>
          </a:p>
        </p:txBody>
      </p:sp>
      <p:sp>
        <p:nvSpPr>
          <p:cNvPr id="9223" name="Rectangle 7"/>
          <p:cNvSpPr>
            <a:spLocks noGrp="1" noChangeArrowheads="1"/>
          </p:cNvSpPr>
          <p:nvPr>
            <p:ph type="sldNum" sz="quarter" idx="5"/>
          </p:nvPr>
        </p:nvSpPr>
        <p:spPr bwMode="auto">
          <a:xfrm>
            <a:off x="3848398" y="9432913"/>
            <a:ext cx="2944497" cy="496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02" tIns="46100" rIns="92202" bIns="46100" numCol="1" anchor="b" anchorCtr="0" compatLnSpc="1">
            <a:prstTxWarp prst="textNoShape">
              <a:avLst/>
            </a:prstTxWarp>
          </a:bodyPr>
          <a:lstStyle>
            <a:lvl1pPr algn="r">
              <a:defRPr sz="1200">
                <a:solidFill>
                  <a:schemeClr val="tx1"/>
                </a:solidFill>
                <a:latin typeface="Arial" panose="020B0604020202020204" pitchFamily="34" charset="0"/>
              </a:defRPr>
            </a:lvl1pPr>
          </a:lstStyle>
          <a:p>
            <a:fld id="{E285BEC5-494D-4595-B710-524C76439DB3}" type="slidenum">
              <a:rPr lang="en-GB" altLang="en-US"/>
              <a:pPr/>
              <a:t>‹#›</a:t>
            </a:fld>
            <a:endParaRPr lang="en-GB" altLang="en-US"/>
          </a:p>
        </p:txBody>
      </p:sp>
    </p:spTree>
    <p:extLst>
      <p:ext uri="{BB962C8B-B14F-4D97-AF65-F5344CB8AC3E}">
        <p14:creationId xmlns:p14="http://schemas.microsoft.com/office/powerpoint/2010/main" val="360588670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285BEC5-494D-4595-B710-524C76439DB3}" type="slidenum">
              <a:rPr lang="en-GB" altLang="en-US" smtClean="0"/>
              <a:pPr/>
              <a:t>1</a:t>
            </a:fld>
            <a:endParaRPr lang="en-GB" altLang="en-US"/>
          </a:p>
        </p:txBody>
      </p:sp>
    </p:spTree>
    <p:extLst>
      <p:ext uri="{BB962C8B-B14F-4D97-AF65-F5344CB8AC3E}">
        <p14:creationId xmlns:p14="http://schemas.microsoft.com/office/powerpoint/2010/main" val="1947632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285BEC5-494D-4595-B710-524C76439DB3}" type="slidenum">
              <a:rPr lang="en-GB" altLang="en-US" smtClean="0"/>
              <a:pPr/>
              <a:t>15</a:t>
            </a:fld>
            <a:endParaRPr lang="en-GB" altLang="en-US"/>
          </a:p>
        </p:txBody>
      </p:sp>
    </p:spTree>
    <p:extLst>
      <p:ext uri="{BB962C8B-B14F-4D97-AF65-F5344CB8AC3E}">
        <p14:creationId xmlns:p14="http://schemas.microsoft.com/office/powerpoint/2010/main" val="2672610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285BEC5-494D-4595-B710-524C76439DB3}" type="slidenum">
              <a:rPr lang="en-GB" altLang="en-US" smtClean="0"/>
              <a:pPr/>
              <a:t>16</a:t>
            </a:fld>
            <a:endParaRPr lang="en-GB" altLang="en-US"/>
          </a:p>
        </p:txBody>
      </p:sp>
    </p:spTree>
    <p:extLst>
      <p:ext uri="{BB962C8B-B14F-4D97-AF65-F5344CB8AC3E}">
        <p14:creationId xmlns:p14="http://schemas.microsoft.com/office/powerpoint/2010/main" val="871981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285BEC5-494D-4595-B710-524C76439DB3}" type="slidenum">
              <a:rPr lang="en-GB" altLang="en-US" smtClean="0"/>
              <a:pPr/>
              <a:t>2</a:t>
            </a:fld>
            <a:endParaRPr lang="en-GB" altLang="en-US"/>
          </a:p>
        </p:txBody>
      </p:sp>
    </p:spTree>
    <p:extLst>
      <p:ext uri="{BB962C8B-B14F-4D97-AF65-F5344CB8AC3E}">
        <p14:creationId xmlns:p14="http://schemas.microsoft.com/office/powerpoint/2010/main" val="1629089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0472">
              <a:defRPr/>
            </a:pPr>
            <a:r>
              <a:rPr lang="en-US" dirty="0"/>
              <a:t>During volcanic eruptions, volcanic ash transport and dispersion models (VATDs) are used to forecast the location and movement of ash clouds. </a:t>
            </a:r>
            <a:r>
              <a:rPr lang="en-US" baseline="0" dirty="0" smtClean="0"/>
              <a:t>VATD models use time varying wind fields (from NWP models, typically every 3 </a:t>
            </a:r>
            <a:r>
              <a:rPr lang="en-US" baseline="0" dirty="0" err="1" smtClean="0"/>
              <a:t>hrs</a:t>
            </a:r>
            <a:r>
              <a:rPr lang="en-US" baseline="0" dirty="0" smtClean="0"/>
              <a:t>) to calculate the trajectories of particles.</a:t>
            </a:r>
          </a:p>
          <a:p>
            <a:endParaRPr lang="en-US" dirty="0"/>
          </a:p>
          <a:p>
            <a:endParaRPr lang="en-US" dirty="0"/>
          </a:p>
          <a:p>
            <a:r>
              <a:rPr lang="en-US" dirty="0"/>
              <a:t>Those models use input parameters, called 'eruption source parameters', such as plume height H, mass eruption rate </a:t>
            </a:r>
            <a:r>
              <a:rPr lang="en-US" i="1" dirty="0" err="1"/>
              <a:t>dM</a:t>
            </a:r>
            <a:r>
              <a:rPr lang="en-US" i="1" dirty="0"/>
              <a:t>/</a:t>
            </a:r>
            <a:r>
              <a:rPr lang="en-US" i="1" dirty="0" err="1"/>
              <a:t>dt</a:t>
            </a:r>
            <a:r>
              <a:rPr lang="en-US" dirty="0"/>
              <a:t>, duration </a:t>
            </a:r>
            <a:endParaRPr lang="en-US" dirty="0" smtClean="0"/>
          </a:p>
          <a:p>
            <a:r>
              <a:rPr lang="en-US" dirty="0"/>
              <a:t>D, and the mass fraction of erupted debris finer than 63 </a:t>
            </a:r>
            <a:r>
              <a:rPr lang="en-US" dirty="0" err="1"/>
              <a:t>μm</a:t>
            </a:r>
            <a:r>
              <a:rPr lang="en-US" dirty="0"/>
              <a:t>, which can remain in the cloud for many hours or days. Estimation of these parameters is by no means a trivial task and is specific to each eruption. </a:t>
            </a:r>
            <a:endParaRPr lang="en-US" dirty="0" smtClean="0"/>
          </a:p>
          <a:p>
            <a:endParaRPr lang="en-US" baseline="0" dirty="0" smtClean="0"/>
          </a:p>
          <a:p>
            <a:r>
              <a:rPr lang="en-US" baseline="0" dirty="0" smtClean="0"/>
              <a:t>VATD models include </a:t>
            </a:r>
            <a:r>
              <a:rPr lang="en-US" baseline="0" dirty="0" err="1" smtClean="0"/>
              <a:t>Hysplit</a:t>
            </a:r>
            <a:r>
              <a:rPr lang="en-US" baseline="0" dirty="0" smtClean="0"/>
              <a:t>, NAME, </a:t>
            </a:r>
            <a:r>
              <a:rPr lang="en-US" baseline="0" dirty="0" err="1" smtClean="0"/>
              <a:t>Flexpart</a:t>
            </a:r>
            <a:r>
              <a:rPr lang="en-US" baseline="0" dirty="0" smtClean="0"/>
              <a:t>, Puff, MLDP0</a:t>
            </a:r>
          </a:p>
          <a:p>
            <a:endParaRPr lang="en-US" baseline="0" dirty="0" smtClean="0"/>
          </a:p>
          <a:p>
            <a:endParaRPr lang="en-US" baseline="0" dirty="0" smtClean="0"/>
          </a:p>
          <a:p>
            <a:r>
              <a:rPr lang="en-US" baseline="0" dirty="0" smtClean="0"/>
              <a:t>The accuracy of VATD model forecasts is largely dependent on the accuracy of the input parameters, known as eruption source parameters (ESP’s)</a:t>
            </a:r>
          </a:p>
          <a:p>
            <a:r>
              <a:rPr lang="en-US" baseline="0" dirty="0" smtClean="0"/>
              <a:t>These include</a:t>
            </a:r>
          </a:p>
          <a:p>
            <a:pPr marL="232618" indent="-232618">
              <a:buAutoNum type="arabicPeriod"/>
            </a:pPr>
            <a:r>
              <a:rPr lang="en-US" baseline="0" dirty="0" smtClean="0"/>
              <a:t>The height of the volcanic ash plume above the volcano vent, H</a:t>
            </a:r>
          </a:p>
          <a:p>
            <a:pPr marL="232618" indent="-232618">
              <a:buAutoNum type="arabicPeriod"/>
            </a:pPr>
            <a:r>
              <a:rPr lang="en-US" baseline="0" dirty="0" smtClean="0"/>
              <a:t>The mass eruption rate, </a:t>
            </a:r>
            <a:r>
              <a:rPr lang="en-US" baseline="0" dirty="0" err="1" smtClean="0"/>
              <a:t>dM</a:t>
            </a:r>
            <a:r>
              <a:rPr lang="en-US" baseline="0" dirty="0" smtClean="0"/>
              <a:t>/</a:t>
            </a:r>
            <a:r>
              <a:rPr lang="en-US" baseline="0" dirty="0" err="1" smtClean="0"/>
              <a:t>dt</a:t>
            </a:r>
            <a:endParaRPr lang="en-US" baseline="0" dirty="0" smtClean="0"/>
          </a:p>
          <a:p>
            <a:pPr marL="232618" indent="-232618">
              <a:buAutoNum type="arabicPeriod"/>
            </a:pPr>
            <a:r>
              <a:rPr lang="en-US" baseline="0" dirty="0" smtClean="0"/>
              <a:t>The duration of the eruption</a:t>
            </a:r>
          </a:p>
          <a:p>
            <a:pPr marL="232618" indent="-232618">
              <a:buAutoNum type="arabicPeriod"/>
            </a:pPr>
            <a:r>
              <a:rPr lang="en-US" baseline="0" dirty="0" smtClean="0"/>
              <a:t>The vertical distribution of ash in the plume</a:t>
            </a:r>
          </a:p>
          <a:p>
            <a:pPr marL="232618" indent="-232618" defTabSz="930472">
              <a:buFontTx/>
              <a:buAutoNum type="arabicPeriod"/>
              <a:defRPr/>
            </a:pPr>
            <a:r>
              <a:rPr lang="en-US" baseline="0" dirty="0" smtClean="0"/>
              <a:t>The mass fraction of </a:t>
            </a:r>
            <a:r>
              <a:rPr lang="en-US" dirty="0"/>
              <a:t>erupted debris finer than 63 </a:t>
            </a:r>
            <a:r>
              <a:rPr lang="en-US" dirty="0" err="1"/>
              <a:t>μm</a:t>
            </a:r>
            <a:r>
              <a:rPr lang="en-US" dirty="0"/>
              <a:t>, which can remain in the cloud for many hours or days. </a:t>
            </a:r>
            <a:endParaRPr lang="en-US" dirty="0" smtClean="0"/>
          </a:p>
          <a:p>
            <a:endParaRPr lang="en-US" baseline="0" dirty="0" smtClean="0"/>
          </a:p>
          <a:p>
            <a:r>
              <a:rPr lang="en-US" baseline="0" dirty="0" smtClean="0"/>
              <a:t>Much of the ash in the eruption plume falls out close to the volcano and to estimate concentrations of ash at long ranges an estimate of the fraction of the ash that survives early fall out is needed (distal fine ash fraction).</a:t>
            </a:r>
          </a:p>
          <a:p>
            <a:endParaRPr lang="en-US" baseline="0" dirty="0" smtClean="0"/>
          </a:p>
          <a:p>
            <a:r>
              <a:rPr lang="en-US" baseline="0" dirty="0" smtClean="0"/>
              <a:t>The processes controlling the evolution of the concentration in the distal ash cloud include sedimentation and deposition of particles, horizontal and vertical mixing processes and wind shear.</a:t>
            </a:r>
          </a:p>
          <a:p>
            <a:endParaRPr lang="en-US" dirty="0"/>
          </a:p>
        </p:txBody>
      </p:sp>
      <p:sp>
        <p:nvSpPr>
          <p:cNvPr id="4" name="Slide Number Placeholder 3"/>
          <p:cNvSpPr>
            <a:spLocks noGrp="1"/>
          </p:cNvSpPr>
          <p:nvPr>
            <p:ph type="sldNum" sz="quarter" idx="10"/>
          </p:nvPr>
        </p:nvSpPr>
        <p:spPr/>
        <p:txBody>
          <a:bodyPr/>
          <a:lstStyle/>
          <a:p>
            <a:pPr>
              <a:defRPr/>
            </a:pPr>
            <a:fld id="{8D3D5E63-9A98-4966-808D-76385EF8CF33}" type="slidenum">
              <a:rPr lang="en-GB" smtClean="0"/>
              <a:pPr>
                <a:defRPr/>
              </a:pPr>
              <a:t>4</a:t>
            </a:fld>
            <a:endParaRPr lang="en-GB" dirty="0"/>
          </a:p>
        </p:txBody>
      </p:sp>
    </p:spTree>
    <p:extLst>
      <p:ext uri="{BB962C8B-B14F-4D97-AF65-F5344CB8AC3E}">
        <p14:creationId xmlns:p14="http://schemas.microsoft.com/office/powerpoint/2010/main" val="1927875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285BEC5-494D-4595-B710-524C76439DB3}" type="slidenum">
              <a:rPr lang="en-GB" altLang="en-US" smtClean="0"/>
              <a:pPr/>
              <a:t>5</a:t>
            </a:fld>
            <a:endParaRPr lang="en-GB" altLang="en-US"/>
          </a:p>
        </p:txBody>
      </p:sp>
    </p:spTree>
    <p:extLst>
      <p:ext uri="{BB962C8B-B14F-4D97-AF65-F5344CB8AC3E}">
        <p14:creationId xmlns:p14="http://schemas.microsoft.com/office/powerpoint/2010/main" val="2650074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285BEC5-494D-4595-B710-524C76439DB3}" type="slidenum">
              <a:rPr lang="en-GB" altLang="en-US" smtClean="0"/>
              <a:pPr/>
              <a:t>6</a:t>
            </a:fld>
            <a:endParaRPr lang="en-GB" altLang="en-US"/>
          </a:p>
        </p:txBody>
      </p:sp>
    </p:spTree>
    <p:extLst>
      <p:ext uri="{BB962C8B-B14F-4D97-AF65-F5344CB8AC3E}">
        <p14:creationId xmlns:p14="http://schemas.microsoft.com/office/powerpoint/2010/main" val="1784316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285BEC5-494D-4595-B710-524C76439DB3}" type="slidenum">
              <a:rPr lang="en-GB" altLang="en-US" smtClean="0"/>
              <a:pPr/>
              <a:t>7</a:t>
            </a:fld>
            <a:endParaRPr lang="en-GB" altLang="en-US"/>
          </a:p>
        </p:txBody>
      </p:sp>
    </p:spTree>
    <p:extLst>
      <p:ext uri="{BB962C8B-B14F-4D97-AF65-F5344CB8AC3E}">
        <p14:creationId xmlns:p14="http://schemas.microsoft.com/office/powerpoint/2010/main" val="4275009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285BEC5-494D-4595-B710-524C76439DB3}" type="slidenum">
              <a:rPr lang="en-GB" altLang="en-US" smtClean="0"/>
              <a:pPr/>
              <a:t>8</a:t>
            </a:fld>
            <a:endParaRPr lang="en-GB" altLang="en-US"/>
          </a:p>
        </p:txBody>
      </p:sp>
    </p:spTree>
    <p:extLst>
      <p:ext uri="{BB962C8B-B14F-4D97-AF65-F5344CB8AC3E}">
        <p14:creationId xmlns:p14="http://schemas.microsoft.com/office/powerpoint/2010/main" val="741771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285BEC5-494D-4595-B710-524C76439DB3}" type="slidenum">
              <a:rPr lang="en-GB" altLang="en-US" smtClean="0"/>
              <a:pPr/>
              <a:t>9</a:t>
            </a:fld>
            <a:endParaRPr lang="en-GB" altLang="en-US"/>
          </a:p>
        </p:txBody>
      </p:sp>
    </p:spTree>
    <p:extLst>
      <p:ext uri="{BB962C8B-B14F-4D97-AF65-F5344CB8AC3E}">
        <p14:creationId xmlns:p14="http://schemas.microsoft.com/office/powerpoint/2010/main" val="2905869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285BEC5-494D-4595-B710-524C76439DB3}" type="slidenum">
              <a:rPr lang="en-GB" altLang="en-US" smtClean="0"/>
              <a:pPr/>
              <a:t>10</a:t>
            </a:fld>
            <a:endParaRPr lang="en-GB" altLang="en-US"/>
          </a:p>
        </p:txBody>
      </p:sp>
    </p:spTree>
    <p:extLst>
      <p:ext uri="{BB962C8B-B14F-4D97-AF65-F5344CB8AC3E}">
        <p14:creationId xmlns:p14="http://schemas.microsoft.com/office/powerpoint/2010/main" val="18557056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3104" name="Picture 32" descr="Device-bla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750" y="433388"/>
            <a:ext cx="1184275" cy="387350"/>
          </a:xfrm>
          <a:prstGeom prst="rect">
            <a:avLst/>
          </a:prstGeom>
          <a:noFill/>
          <a:extLst>
            <a:ext uri="{909E8E84-426E-40DD-AFC4-6F175D3DCCD1}">
              <a14:hiddenFill xmlns:a14="http://schemas.microsoft.com/office/drawing/2010/main">
                <a:solidFill>
                  <a:srgbClr val="FFFFFF"/>
                </a:solidFill>
              </a14:hiddenFill>
            </a:ext>
          </a:extLst>
        </p:spPr>
      </p:pic>
      <p:sp>
        <p:nvSpPr>
          <p:cNvPr id="3083" name="Rectangle 11"/>
          <p:cNvSpPr>
            <a:spLocks noGrp="1" noChangeArrowheads="1"/>
          </p:cNvSpPr>
          <p:nvPr>
            <p:ph type="ctrTitle"/>
          </p:nvPr>
        </p:nvSpPr>
        <p:spPr>
          <a:xfrm>
            <a:off x="755650" y="2987675"/>
            <a:ext cx="7920038" cy="2387600"/>
          </a:xfrm>
        </p:spPr>
        <p:txBody>
          <a:bodyPr wrap="square"/>
          <a:lstStyle>
            <a:lvl1pPr>
              <a:lnSpc>
                <a:spcPct val="90000"/>
              </a:lnSpc>
              <a:tabLst>
                <a:tab pos="4038600" algn="l"/>
              </a:tabLst>
              <a:defRPr sz="8600"/>
            </a:lvl1pPr>
          </a:lstStyle>
          <a:p>
            <a:pPr lvl="0"/>
            <a:r>
              <a:rPr lang="en-US" altLang="en-US" noProof="0" smtClean="0"/>
              <a:t>Click to edit Master title style</a:t>
            </a:r>
            <a:endParaRPr lang="en-GB" altLang="en-US" noProof="0" smtClean="0"/>
          </a:p>
        </p:txBody>
      </p:sp>
      <p:sp>
        <p:nvSpPr>
          <p:cNvPr id="3084" name="Rectangle 12"/>
          <p:cNvSpPr>
            <a:spLocks noGrp="1" noChangeArrowheads="1"/>
          </p:cNvSpPr>
          <p:nvPr>
            <p:ph type="subTitle" idx="1"/>
          </p:nvPr>
        </p:nvSpPr>
        <p:spPr>
          <a:xfrm>
            <a:off x="755650" y="5373688"/>
            <a:ext cx="7920038" cy="925512"/>
          </a:xfrm>
        </p:spPr>
        <p:txBody>
          <a:bodyPr/>
          <a:lstStyle>
            <a:lvl1pPr marL="0" indent="0">
              <a:buFontTx/>
              <a:buNone/>
              <a:defRPr sz="3600">
                <a:solidFill>
                  <a:schemeClr val="accent2"/>
                </a:solidFill>
              </a:defRPr>
            </a:lvl1pPr>
          </a:lstStyle>
          <a:p>
            <a:pPr lvl="0"/>
            <a:r>
              <a:rPr lang="en-US" altLang="en-US" noProof="0" smtClean="0"/>
              <a:t>Click to edit Master subtitle style</a:t>
            </a:r>
            <a:endParaRPr lang="en-GB" altLang="en-US" noProof="0" smtClean="0"/>
          </a:p>
        </p:txBody>
      </p:sp>
      <p:sp>
        <p:nvSpPr>
          <p:cNvPr id="3108" name="Rectangle 36"/>
          <p:cNvSpPr>
            <a:spLocks noChangeArrowheads="1"/>
          </p:cNvSpPr>
          <p:nvPr/>
        </p:nvSpPr>
        <p:spPr bwMode="hidden">
          <a:xfrm>
            <a:off x="6588125" y="0"/>
            <a:ext cx="2555875" cy="11969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pic>
        <p:nvPicPr>
          <p:cNvPr id="9" name="Picture 35" descr="Device-white"/>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hidden">
          <a:xfrm>
            <a:off x="5724074" y="317033"/>
            <a:ext cx="1809009" cy="591687"/>
          </a:xfrm>
          <a:prstGeom prst="rect">
            <a:avLst/>
          </a:prstGeom>
          <a:solidFill>
            <a:schemeClr val="bg1"/>
          </a:solidFill>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6889" y="194849"/>
            <a:ext cx="1149623" cy="799738"/>
          </a:xfrm>
          <a:prstGeom prst="rect">
            <a:avLst/>
          </a:prstGeom>
        </p:spPr>
      </p:pic>
    </p:spTree>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B8CDFB39-2408-4DC0-9EC5-6A72E4694D27}" type="slidenum">
              <a:rPr lang="en-GB" altLang="en-US"/>
              <a:pPr/>
              <a:t>‹#›</a:t>
            </a:fld>
            <a:endParaRPr lang="en-GB" altLang="en-US"/>
          </a:p>
        </p:txBody>
      </p:sp>
    </p:spTree>
    <p:extLst>
      <p:ext uri="{BB962C8B-B14F-4D97-AF65-F5344CB8AC3E}">
        <p14:creationId xmlns:p14="http://schemas.microsoft.com/office/powerpoint/2010/main" val="1556976954"/>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4013" y="274638"/>
            <a:ext cx="1982787" cy="56689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55650" y="274638"/>
            <a:ext cx="5795963" cy="5668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3B1C22CB-B381-4E75-829E-C5A7014BCC56}" type="slidenum">
              <a:rPr lang="en-GB" altLang="en-US"/>
              <a:pPr/>
              <a:t>‹#›</a:t>
            </a:fld>
            <a:endParaRPr lang="en-GB" altLang="en-US"/>
          </a:p>
        </p:txBody>
      </p:sp>
    </p:spTree>
    <p:extLst>
      <p:ext uri="{BB962C8B-B14F-4D97-AF65-F5344CB8AC3E}">
        <p14:creationId xmlns:p14="http://schemas.microsoft.com/office/powerpoint/2010/main" val="1205053437"/>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Tree>
    <p:extLst>
      <p:ext uri="{BB962C8B-B14F-4D97-AF65-F5344CB8AC3E}">
        <p14:creationId xmlns:p14="http://schemas.microsoft.com/office/powerpoint/2010/main" val="351676735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722176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101074896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52475" y="1647825"/>
            <a:ext cx="3884613" cy="4219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89488" y="1647825"/>
            <a:ext cx="3886200" cy="4219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2603761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16811594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24719439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145106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27247999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B249582F-426B-4232-B20F-A2E7FDC69012}" type="slidenum">
              <a:rPr lang="en-GB" altLang="en-US"/>
              <a:pPr/>
              <a:t>‹#›</a:t>
            </a:fld>
            <a:endParaRPr lang="en-GB" altLang="en-US"/>
          </a:p>
        </p:txBody>
      </p:sp>
    </p:spTree>
    <p:extLst>
      <p:ext uri="{BB962C8B-B14F-4D97-AF65-F5344CB8AC3E}">
        <p14:creationId xmlns:p14="http://schemas.microsoft.com/office/powerpoint/2010/main" val="2926235955"/>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620046516"/>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10574982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320675"/>
            <a:ext cx="1979613" cy="55467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52475" y="320675"/>
            <a:ext cx="5791200" cy="5546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6364559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atin typeface="Calibri"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atin typeface="Calibri"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Tree>
    <p:extLst>
      <p:ext uri="{BB962C8B-B14F-4D97-AF65-F5344CB8AC3E}">
        <p14:creationId xmlns:p14="http://schemas.microsoft.com/office/powerpoint/2010/main" val="4277769178"/>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811226663"/>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3399882535"/>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2145476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7437892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27973409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098237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079A4079-508A-44EF-BAE8-737E6E28BE75}" type="slidenum">
              <a:rPr lang="en-GB" altLang="en-US"/>
              <a:pPr/>
              <a:t>‹#›</a:t>
            </a:fld>
            <a:endParaRPr lang="en-GB" altLang="en-US"/>
          </a:p>
        </p:txBody>
      </p:sp>
    </p:spTree>
    <p:extLst>
      <p:ext uri="{BB962C8B-B14F-4D97-AF65-F5344CB8AC3E}">
        <p14:creationId xmlns:p14="http://schemas.microsoft.com/office/powerpoint/2010/main" val="3241840478"/>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48792698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136868542"/>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93263074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9948016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55650" y="1600200"/>
            <a:ext cx="3889375"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97425" y="1600200"/>
            <a:ext cx="3889375"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F4114E3F-3D89-4D28-9EE0-0C3A463306B3}" type="slidenum">
              <a:rPr lang="en-GB" altLang="en-US"/>
              <a:pPr/>
              <a:t>‹#›</a:t>
            </a:fld>
            <a:endParaRPr lang="en-GB" altLang="en-US"/>
          </a:p>
        </p:txBody>
      </p:sp>
    </p:spTree>
    <p:extLst>
      <p:ext uri="{BB962C8B-B14F-4D97-AF65-F5344CB8AC3E}">
        <p14:creationId xmlns:p14="http://schemas.microsoft.com/office/powerpoint/2010/main" val="4238584345"/>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5FF39BA2-80FE-4CD1-8979-7A53999A9425}" type="slidenum">
              <a:rPr lang="en-GB" altLang="en-US"/>
              <a:pPr/>
              <a:t>‹#›</a:t>
            </a:fld>
            <a:endParaRPr lang="en-GB" altLang="en-US"/>
          </a:p>
        </p:txBody>
      </p:sp>
    </p:spTree>
    <p:extLst>
      <p:ext uri="{BB962C8B-B14F-4D97-AF65-F5344CB8AC3E}">
        <p14:creationId xmlns:p14="http://schemas.microsoft.com/office/powerpoint/2010/main" val="249272109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02CC2B38-DED0-407E-A535-7C0CCF6A8A13}" type="slidenum">
              <a:rPr lang="en-GB" altLang="en-US"/>
              <a:pPr/>
              <a:t>‹#›</a:t>
            </a:fld>
            <a:endParaRPr lang="en-GB" altLang="en-US"/>
          </a:p>
        </p:txBody>
      </p:sp>
    </p:spTree>
    <p:extLst>
      <p:ext uri="{BB962C8B-B14F-4D97-AF65-F5344CB8AC3E}">
        <p14:creationId xmlns:p14="http://schemas.microsoft.com/office/powerpoint/2010/main" val="469804303"/>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E77C58A-8DC0-4972-811C-14C0A76C66F5}" type="slidenum">
              <a:rPr lang="en-GB" altLang="en-US"/>
              <a:pPr/>
              <a:t>‹#›</a:t>
            </a:fld>
            <a:endParaRPr lang="en-GB" altLang="en-US"/>
          </a:p>
        </p:txBody>
      </p:sp>
    </p:spTree>
    <p:extLst>
      <p:ext uri="{BB962C8B-B14F-4D97-AF65-F5344CB8AC3E}">
        <p14:creationId xmlns:p14="http://schemas.microsoft.com/office/powerpoint/2010/main" val="3570524364"/>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6837558A-C011-436A-8273-745C760877F0}" type="slidenum">
              <a:rPr lang="en-GB" altLang="en-US"/>
              <a:pPr/>
              <a:t>‹#›</a:t>
            </a:fld>
            <a:endParaRPr lang="en-GB" altLang="en-US"/>
          </a:p>
        </p:txBody>
      </p:sp>
    </p:spTree>
    <p:extLst>
      <p:ext uri="{BB962C8B-B14F-4D97-AF65-F5344CB8AC3E}">
        <p14:creationId xmlns:p14="http://schemas.microsoft.com/office/powerpoint/2010/main" val="2768527425"/>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0F4CE44-B4B8-467F-BBF7-3B9844AC54E2}" type="slidenum">
              <a:rPr lang="en-GB" altLang="en-US"/>
              <a:pPr/>
              <a:t>‹#›</a:t>
            </a:fld>
            <a:endParaRPr lang="en-GB" altLang="en-US"/>
          </a:p>
        </p:txBody>
      </p:sp>
    </p:spTree>
    <p:extLst>
      <p:ext uri="{BB962C8B-B14F-4D97-AF65-F5344CB8AC3E}">
        <p14:creationId xmlns:p14="http://schemas.microsoft.com/office/powerpoint/2010/main" val="147446687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55650" y="274638"/>
            <a:ext cx="619283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p>
            <a:pPr lvl="0"/>
            <a:r>
              <a:rPr lang="en-US" altLang="en-US" dirty="0" smtClean="0"/>
              <a:t>Click to edit Master title style</a:t>
            </a:r>
            <a:endParaRPr lang="en-GB" altLang="en-US" dirty="0" smtClean="0"/>
          </a:p>
        </p:txBody>
      </p:sp>
      <p:sp>
        <p:nvSpPr>
          <p:cNvPr id="1027" name="Rectangle 3"/>
          <p:cNvSpPr>
            <a:spLocks noGrp="1" noChangeArrowheads="1"/>
          </p:cNvSpPr>
          <p:nvPr>
            <p:ph type="body" idx="1"/>
          </p:nvPr>
        </p:nvSpPr>
        <p:spPr bwMode="auto">
          <a:xfrm>
            <a:off x="755650" y="1600200"/>
            <a:ext cx="793115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endParaRPr lang="en-GB" altLang="en-US" dirty="0" smtClean="0"/>
          </a:p>
        </p:txBody>
      </p:sp>
      <p:sp>
        <p:nvSpPr>
          <p:cNvPr id="1037" name="Rectangle 13"/>
          <p:cNvSpPr>
            <a:spLocks noGrp="1" noChangeArrowheads="1"/>
          </p:cNvSpPr>
          <p:nvPr>
            <p:ph type="sldNum" sz="quarter" idx="4"/>
          </p:nvPr>
        </p:nvSpPr>
        <p:spPr bwMode="auto">
          <a:xfrm>
            <a:off x="8072438" y="6519863"/>
            <a:ext cx="6762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Calibri" pitchFamily="34" charset="0"/>
              </a:defRPr>
            </a:lvl1pPr>
          </a:lstStyle>
          <a:p>
            <a:fld id="{39FC9DF2-7A03-450A-A185-5D55DDDF8039}" type="slidenum">
              <a:rPr lang="en-GB" altLang="en-US" smtClean="0"/>
              <a:pPr/>
              <a:t>‹#›</a:t>
            </a:fld>
            <a:endParaRPr lang="en-GB" altLang="en-US" dirty="0"/>
          </a:p>
        </p:txBody>
      </p:sp>
      <p:pic>
        <p:nvPicPr>
          <p:cNvPr id="5" name="Picture 35" descr="Device-white"/>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hidden">
          <a:xfrm>
            <a:off x="6804248" y="325717"/>
            <a:ext cx="1184275" cy="387350"/>
          </a:xfrm>
          <a:prstGeom prst="rect">
            <a:avLst/>
          </a:prstGeom>
          <a:solidFill>
            <a:schemeClr val="bg1"/>
          </a:solidFill>
        </p:spPr>
      </p:pic>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172400" y="188640"/>
            <a:ext cx="820042" cy="57046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p:fade/>
  </p:transition>
  <p:timing>
    <p:tnLst>
      <p:par>
        <p:cTn id="1" dur="indefinite" restart="never" nodeType="tmRoot"/>
      </p:par>
    </p:tnLst>
  </p:timing>
  <p:hf hdr="0" ftr="0" dt="0"/>
  <p:txStyles>
    <p:titleStyle>
      <a:lvl1pPr algn="l" rtl="0" eaLnBrk="1" fontAlgn="base" hangingPunct="1">
        <a:spcBef>
          <a:spcPct val="0"/>
        </a:spcBef>
        <a:spcAft>
          <a:spcPct val="0"/>
        </a:spcAft>
        <a:defRPr sz="3600" kern="12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Rdg Vesta" panose="02000503060000020004" pitchFamily="50" charset="0"/>
        </a:defRPr>
      </a:lvl2pPr>
      <a:lvl3pPr algn="l" rtl="0" eaLnBrk="1" fontAlgn="base" hangingPunct="1">
        <a:spcBef>
          <a:spcPct val="0"/>
        </a:spcBef>
        <a:spcAft>
          <a:spcPct val="0"/>
        </a:spcAft>
        <a:defRPr sz="3600">
          <a:solidFill>
            <a:schemeClr val="tx2"/>
          </a:solidFill>
          <a:latin typeface="Rdg Vesta" panose="02000503060000020004" pitchFamily="50" charset="0"/>
        </a:defRPr>
      </a:lvl3pPr>
      <a:lvl4pPr algn="l" rtl="0" eaLnBrk="1" fontAlgn="base" hangingPunct="1">
        <a:spcBef>
          <a:spcPct val="0"/>
        </a:spcBef>
        <a:spcAft>
          <a:spcPct val="0"/>
        </a:spcAft>
        <a:defRPr sz="3600">
          <a:solidFill>
            <a:schemeClr val="tx2"/>
          </a:solidFill>
          <a:latin typeface="Rdg Vesta" panose="02000503060000020004" pitchFamily="50" charset="0"/>
        </a:defRPr>
      </a:lvl4pPr>
      <a:lvl5pPr algn="l" rtl="0" eaLnBrk="1" fontAlgn="base" hangingPunct="1">
        <a:spcBef>
          <a:spcPct val="0"/>
        </a:spcBef>
        <a:spcAft>
          <a:spcPct val="0"/>
        </a:spcAft>
        <a:defRPr sz="3600">
          <a:solidFill>
            <a:schemeClr val="tx2"/>
          </a:solidFill>
          <a:latin typeface="Rdg Vesta" panose="02000503060000020004" pitchFamily="50" charset="0"/>
        </a:defRPr>
      </a:lvl5pPr>
      <a:lvl6pPr marL="457200" algn="l" rtl="0" eaLnBrk="1" fontAlgn="base" hangingPunct="1">
        <a:spcBef>
          <a:spcPct val="0"/>
        </a:spcBef>
        <a:spcAft>
          <a:spcPct val="0"/>
        </a:spcAft>
        <a:defRPr sz="3600">
          <a:solidFill>
            <a:schemeClr val="tx2"/>
          </a:solidFill>
          <a:latin typeface="Rdg Vesta" panose="02000503060000020004" pitchFamily="50" charset="0"/>
        </a:defRPr>
      </a:lvl6pPr>
      <a:lvl7pPr marL="914400" algn="l" rtl="0" eaLnBrk="1" fontAlgn="base" hangingPunct="1">
        <a:spcBef>
          <a:spcPct val="0"/>
        </a:spcBef>
        <a:spcAft>
          <a:spcPct val="0"/>
        </a:spcAft>
        <a:defRPr sz="3600">
          <a:solidFill>
            <a:schemeClr val="tx2"/>
          </a:solidFill>
          <a:latin typeface="Rdg Vesta" panose="02000503060000020004" pitchFamily="50" charset="0"/>
        </a:defRPr>
      </a:lvl7pPr>
      <a:lvl8pPr marL="1371600" algn="l" rtl="0" eaLnBrk="1" fontAlgn="base" hangingPunct="1">
        <a:spcBef>
          <a:spcPct val="0"/>
        </a:spcBef>
        <a:spcAft>
          <a:spcPct val="0"/>
        </a:spcAft>
        <a:defRPr sz="3600">
          <a:solidFill>
            <a:schemeClr val="tx2"/>
          </a:solidFill>
          <a:latin typeface="Rdg Vesta" panose="02000503060000020004" pitchFamily="50" charset="0"/>
        </a:defRPr>
      </a:lvl8pPr>
      <a:lvl9pPr marL="1828800" algn="l" rtl="0" eaLnBrk="1" fontAlgn="base" hangingPunct="1">
        <a:spcBef>
          <a:spcPct val="0"/>
        </a:spcBef>
        <a:spcAft>
          <a:spcPct val="0"/>
        </a:spcAft>
        <a:defRPr sz="3600">
          <a:solidFill>
            <a:schemeClr val="tx2"/>
          </a:solidFill>
          <a:latin typeface="Rdg Vesta" panose="02000503060000020004" pitchFamily="50" charset="0"/>
        </a:defRPr>
      </a:lvl9pPr>
    </p:titleStyle>
    <p:bodyStyle>
      <a:lvl1pPr marL="342900" indent="-342900" algn="l" rtl="0" eaLnBrk="1" fontAlgn="base" hangingPunct="1">
        <a:lnSpc>
          <a:spcPct val="110000"/>
        </a:lnSpc>
        <a:spcBef>
          <a:spcPct val="20000"/>
        </a:spcBef>
        <a:spcAft>
          <a:spcPct val="0"/>
        </a:spcAft>
        <a:buChar char="•"/>
        <a:defRPr sz="2400" kern="1200">
          <a:solidFill>
            <a:schemeClr val="tx1"/>
          </a:solidFill>
          <a:latin typeface="Calibri" pitchFamily="34" charset="0"/>
          <a:ea typeface="+mn-ea"/>
          <a:cs typeface="+mn-cs"/>
        </a:defRPr>
      </a:lvl1pPr>
      <a:lvl2pPr marL="742950" indent="-285750" algn="l" rtl="0" eaLnBrk="1" fontAlgn="base" hangingPunct="1">
        <a:lnSpc>
          <a:spcPct val="110000"/>
        </a:lnSpc>
        <a:spcBef>
          <a:spcPct val="10000"/>
        </a:spcBef>
        <a:spcAft>
          <a:spcPct val="0"/>
        </a:spcAft>
        <a:buChar char="–"/>
        <a:defRPr sz="2000" kern="1200">
          <a:solidFill>
            <a:schemeClr val="tx1"/>
          </a:solidFill>
          <a:latin typeface="Calibri" pitchFamily="34" charset="0"/>
          <a:ea typeface="+mn-ea"/>
          <a:cs typeface="+mn-cs"/>
        </a:defRPr>
      </a:lvl2pPr>
      <a:lvl3pPr marL="1143000" indent="-228600" algn="l" rtl="0" eaLnBrk="1" fontAlgn="base" hangingPunct="1">
        <a:lnSpc>
          <a:spcPct val="110000"/>
        </a:lnSpc>
        <a:spcBef>
          <a:spcPct val="10000"/>
        </a:spcBef>
        <a:spcAft>
          <a:spcPct val="0"/>
        </a:spcAft>
        <a:buChar char="•"/>
        <a:defRPr sz="2000" kern="1200">
          <a:solidFill>
            <a:schemeClr val="tx1"/>
          </a:solidFill>
          <a:latin typeface="Calibri" pitchFamily="34" charset="0"/>
          <a:ea typeface="+mn-ea"/>
          <a:cs typeface="+mn-cs"/>
        </a:defRPr>
      </a:lvl3pPr>
      <a:lvl4pPr marL="1600200" indent="-228600" algn="l" rtl="0" eaLnBrk="1" fontAlgn="base" hangingPunct="1">
        <a:lnSpc>
          <a:spcPct val="110000"/>
        </a:lnSpc>
        <a:spcBef>
          <a:spcPct val="10000"/>
        </a:spcBef>
        <a:spcAft>
          <a:spcPct val="0"/>
        </a:spcAft>
        <a:buChar char="–"/>
        <a:defRPr sz="2000" kern="1200">
          <a:solidFill>
            <a:schemeClr val="tx1"/>
          </a:solidFill>
          <a:latin typeface="Calibri" pitchFamily="34" charset="0"/>
          <a:ea typeface="+mn-ea"/>
          <a:cs typeface="+mn-cs"/>
        </a:defRPr>
      </a:lvl4pPr>
      <a:lvl5pPr marL="2057400" indent="-228600" algn="l" rtl="0" eaLnBrk="1" fontAlgn="base" hangingPunct="1">
        <a:lnSpc>
          <a:spcPct val="110000"/>
        </a:lnSpc>
        <a:spcBef>
          <a:spcPct val="10000"/>
        </a:spcBef>
        <a:spcAft>
          <a:spcPct val="0"/>
        </a:spcAft>
        <a:buChar char="»"/>
        <a:defRPr sz="2000" kern="1200">
          <a:solidFill>
            <a:schemeClr val="tx1"/>
          </a:solidFill>
          <a:latin typeface="Calibri"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80" name="Picture 68" descr="Device-black"/>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524750" y="434975"/>
            <a:ext cx="1184275" cy="387350"/>
          </a:xfrm>
          <a:prstGeom prst="rect">
            <a:avLst/>
          </a:prstGeom>
          <a:noFill/>
          <a:extLst>
            <a:ext uri="{909E8E84-426E-40DD-AFC4-6F175D3DCCD1}">
              <a14:hiddenFill xmlns:a14="http://schemas.microsoft.com/office/drawing/2010/main">
                <a:solidFill>
                  <a:srgbClr val="FFFFFF"/>
                </a:solidFill>
              </a14:hiddenFill>
            </a:ext>
          </a:extLst>
        </p:spPr>
      </p:pic>
      <p:sp>
        <p:nvSpPr>
          <p:cNvPr id="13333" name="Rectangle 21"/>
          <p:cNvSpPr>
            <a:spLocks noGrp="1" noChangeArrowheads="1"/>
          </p:cNvSpPr>
          <p:nvPr>
            <p:ph type="title"/>
          </p:nvPr>
        </p:nvSpPr>
        <p:spPr bwMode="auto">
          <a:xfrm>
            <a:off x="752475" y="320675"/>
            <a:ext cx="5980113" cy="106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GB" altLang="en-US" dirty="0" smtClean="0"/>
              <a:t>Click to edit Master title style</a:t>
            </a:r>
          </a:p>
        </p:txBody>
      </p:sp>
      <p:sp>
        <p:nvSpPr>
          <p:cNvPr id="13334" name="Rectangle 22"/>
          <p:cNvSpPr>
            <a:spLocks noGrp="1" noChangeArrowheads="1"/>
          </p:cNvSpPr>
          <p:nvPr>
            <p:ph type="body" idx="1"/>
          </p:nvPr>
        </p:nvSpPr>
        <p:spPr bwMode="auto">
          <a:xfrm>
            <a:off x="752475" y="1647825"/>
            <a:ext cx="7923213" cy="421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dirty="0" smtClean="0"/>
              <a:t>Click to edit Master text style</a:t>
            </a:r>
          </a:p>
        </p:txBody>
      </p:sp>
      <p:sp>
        <p:nvSpPr>
          <p:cNvPr id="13360" name="Line 48"/>
          <p:cNvSpPr>
            <a:spLocks noChangeShapeType="1"/>
          </p:cNvSpPr>
          <p:nvPr/>
        </p:nvSpPr>
        <p:spPr bwMode="auto">
          <a:xfrm>
            <a:off x="2268538" y="6813550"/>
            <a:ext cx="2232025"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13361" name="Line 49"/>
          <p:cNvSpPr>
            <a:spLocks noChangeShapeType="1"/>
          </p:cNvSpPr>
          <p:nvPr/>
        </p:nvSpPr>
        <p:spPr bwMode="auto">
          <a:xfrm>
            <a:off x="1763713" y="6858000"/>
            <a:ext cx="3095625"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GB"/>
          </a:p>
        </p:txBody>
      </p:sp>
      <p:sp>
        <p:nvSpPr>
          <p:cNvPr id="13381" name="Rectangle 69"/>
          <p:cNvSpPr>
            <a:spLocks noChangeArrowheads="1"/>
          </p:cNvSpPr>
          <p:nvPr/>
        </p:nvSpPr>
        <p:spPr bwMode="hidden">
          <a:xfrm>
            <a:off x="7343775" y="0"/>
            <a:ext cx="1800225" cy="1125538"/>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fade/>
  </p:transition>
  <p:timing>
    <p:tnLst>
      <p:par>
        <p:cTn id="1" dur="indefinite" restart="never" nodeType="tmRoot"/>
      </p:par>
    </p:tnLst>
  </p:timing>
  <p:txStyles>
    <p:titleStyle>
      <a:lvl1pPr algn="l" rtl="0" fontAlgn="base">
        <a:lnSpc>
          <a:spcPct val="85000"/>
        </a:lnSpc>
        <a:spcBef>
          <a:spcPct val="0"/>
        </a:spcBef>
        <a:spcAft>
          <a:spcPct val="0"/>
        </a:spcAft>
        <a:defRPr sz="2800" kern="1200">
          <a:solidFill>
            <a:schemeClr val="accent2"/>
          </a:solidFill>
          <a:latin typeface="Calibri" pitchFamily="34" charset="0"/>
          <a:ea typeface="+mj-ea"/>
          <a:cs typeface="+mj-cs"/>
        </a:defRPr>
      </a:lvl1pPr>
      <a:lvl2pPr algn="l" rtl="0" fontAlgn="base">
        <a:lnSpc>
          <a:spcPct val="85000"/>
        </a:lnSpc>
        <a:spcBef>
          <a:spcPct val="0"/>
        </a:spcBef>
        <a:spcAft>
          <a:spcPct val="0"/>
        </a:spcAft>
        <a:defRPr sz="2800">
          <a:solidFill>
            <a:schemeClr val="accent2"/>
          </a:solidFill>
          <a:latin typeface="Rdg Vesta" panose="02000503060000020004" pitchFamily="50" charset="0"/>
        </a:defRPr>
      </a:lvl2pPr>
      <a:lvl3pPr algn="l" rtl="0" fontAlgn="base">
        <a:lnSpc>
          <a:spcPct val="85000"/>
        </a:lnSpc>
        <a:spcBef>
          <a:spcPct val="0"/>
        </a:spcBef>
        <a:spcAft>
          <a:spcPct val="0"/>
        </a:spcAft>
        <a:defRPr sz="2800">
          <a:solidFill>
            <a:schemeClr val="accent2"/>
          </a:solidFill>
          <a:latin typeface="Rdg Vesta" panose="02000503060000020004" pitchFamily="50" charset="0"/>
        </a:defRPr>
      </a:lvl3pPr>
      <a:lvl4pPr algn="l" rtl="0" fontAlgn="base">
        <a:lnSpc>
          <a:spcPct val="85000"/>
        </a:lnSpc>
        <a:spcBef>
          <a:spcPct val="0"/>
        </a:spcBef>
        <a:spcAft>
          <a:spcPct val="0"/>
        </a:spcAft>
        <a:defRPr sz="2800">
          <a:solidFill>
            <a:schemeClr val="accent2"/>
          </a:solidFill>
          <a:latin typeface="Rdg Vesta" panose="02000503060000020004" pitchFamily="50" charset="0"/>
        </a:defRPr>
      </a:lvl4pPr>
      <a:lvl5pPr algn="l" rtl="0" fontAlgn="base">
        <a:lnSpc>
          <a:spcPct val="85000"/>
        </a:lnSpc>
        <a:spcBef>
          <a:spcPct val="0"/>
        </a:spcBef>
        <a:spcAft>
          <a:spcPct val="0"/>
        </a:spcAft>
        <a:defRPr sz="2800">
          <a:solidFill>
            <a:schemeClr val="accent2"/>
          </a:solidFill>
          <a:latin typeface="Rdg Vesta" panose="02000503060000020004" pitchFamily="50" charset="0"/>
        </a:defRPr>
      </a:lvl5pPr>
      <a:lvl6pPr marL="457200" algn="l" rtl="0" fontAlgn="base">
        <a:lnSpc>
          <a:spcPct val="85000"/>
        </a:lnSpc>
        <a:spcBef>
          <a:spcPct val="0"/>
        </a:spcBef>
        <a:spcAft>
          <a:spcPct val="0"/>
        </a:spcAft>
        <a:defRPr sz="2800">
          <a:solidFill>
            <a:schemeClr val="accent2"/>
          </a:solidFill>
          <a:latin typeface="Rdg Vesta" panose="02000503060000020004" pitchFamily="50" charset="0"/>
        </a:defRPr>
      </a:lvl6pPr>
      <a:lvl7pPr marL="914400" algn="l" rtl="0" fontAlgn="base">
        <a:lnSpc>
          <a:spcPct val="85000"/>
        </a:lnSpc>
        <a:spcBef>
          <a:spcPct val="0"/>
        </a:spcBef>
        <a:spcAft>
          <a:spcPct val="0"/>
        </a:spcAft>
        <a:defRPr sz="2800">
          <a:solidFill>
            <a:schemeClr val="accent2"/>
          </a:solidFill>
          <a:latin typeface="Rdg Vesta" panose="02000503060000020004" pitchFamily="50" charset="0"/>
        </a:defRPr>
      </a:lvl7pPr>
      <a:lvl8pPr marL="1371600" algn="l" rtl="0" fontAlgn="base">
        <a:lnSpc>
          <a:spcPct val="85000"/>
        </a:lnSpc>
        <a:spcBef>
          <a:spcPct val="0"/>
        </a:spcBef>
        <a:spcAft>
          <a:spcPct val="0"/>
        </a:spcAft>
        <a:defRPr sz="2800">
          <a:solidFill>
            <a:schemeClr val="accent2"/>
          </a:solidFill>
          <a:latin typeface="Rdg Vesta" panose="02000503060000020004" pitchFamily="50" charset="0"/>
        </a:defRPr>
      </a:lvl8pPr>
      <a:lvl9pPr marL="1828800" algn="l" rtl="0" fontAlgn="base">
        <a:lnSpc>
          <a:spcPct val="85000"/>
        </a:lnSpc>
        <a:spcBef>
          <a:spcPct val="0"/>
        </a:spcBef>
        <a:spcAft>
          <a:spcPct val="0"/>
        </a:spcAft>
        <a:defRPr sz="2800">
          <a:solidFill>
            <a:schemeClr val="accent2"/>
          </a:solidFill>
          <a:latin typeface="Rdg Vesta" panose="02000503060000020004" pitchFamily="50" charset="0"/>
        </a:defRPr>
      </a:lvl9pPr>
    </p:titleStyle>
    <p:bodyStyle>
      <a:lvl1pPr algn="l" rtl="0" fontAlgn="base">
        <a:lnSpc>
          <a:spcPct val="95000"/>
        </a:lnSpc>
        <a:spcBef>
          <a:spcPct val="20000"/>
        </a:spcBef>
        <a:spcAft>
          <a:spcPct val="0"/>
        </a:spcAft>
        <a:defRPr sz="8600" kern="1200">
          <a:solidFill>
            <a:schemeClr val="accent1"/>
          </a:solidFill>
          <a:latin typeface="Calibri" pitchFamily="34" charset="0"/>
          <a:ea typeface="+mn-ea"/>
          <a:cs typeface="+mn-cs"/>
        </a:defRPr>
      </a:lvl1pPr>
      <a:lvl2pPr marL="2330450" indent="-533400" algn="l" rtl="0" fontAlgn="base">
        <a:spcBef>
          <a:spcPct val="20000"/>
        </a:spcBef>
        <a:spcAft>
          <a:spcPct val="0"/>
        </a:spcAft>
        <a:defRPr sz="2800" kern="1200">
          <a:solidFill>
            <a:schemeClr val="tx1"/>
          </a:solidFill>
          <a:latin typeface="Arial" panose="020B0604020202020204" pitchFamily="34" charset="0"/>
          <a:ea typeface="+mn-ea"/>
          <a:cs typeface="+mn-cs"/>
        </a:defRPr>
      </a:lvl2pPr>
      <a:lvl3pPr marL="2967038" indent="-457200" algn="l" rtl="0" fontAlgn="base">
        <a:spcBef>
          <a:spcPct val="20000"/>
        </a:spcBef>
        <a:spcAft>
          <a:spcPct val="0"/>
        </a:spcAft>
        <a:buChar char="•"/>
        <a:defRPr sz="2400" kern="1200">
          <a:solidFill>
            <a:schemeClr val="tx1"/>
          </a:solidFill>
          <a:latin typeface="Arial" panose="020B0604020202020204" pitchFamily="34" charset="0"/>
          <a:ea typeface="+mn-ea"/>
          <a:cs typeface="+mn-cs"/>
        </a:defRPr>
      </a:lvl3pPr>
      <a:lvl4pPr marL="3527425" indent="-381000" algn="l" rtl="0" fontAlgn="base">
        <a:spcBef>
          <a:spcPct val="20000"/>
        </a:spcBef>
        <a:spcAft>
          <a:spcPct val="0"/>
        </a:spcAft>
        <a:buChar char="–"/>
        <a:defRPr sz="2000" kern="1200">
          <a:solidFill>
            <a:schemeClr val="tx1"/>
          </a:solidFill>
          <a:latin typeface="Arial" panose="020B0604020202020204" pitchFamily="34" charset="0"/>
          <a:ea typeface="+mn-ea"/>
          <a:cs typeface="+mn-cs"/>
        </a:defRPr>
      </a:lvl4pPr>
      <a:lvl5pPr marL="4087813" indent="-381000" algn="l" rtl="0" fontAlgn="base">
        <a:spcBef>
          <a:spcPct val="20000"/>
        </a:spcBef>
        <a:spcAft>
          <a:spcPct val="0"/>
        </a:spcAft>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p:transition>
  <p:timing>
    <p:tnLst>
      <p:par>
        <p:cTn id="1" dur="indefinite" restart="never" nodeType="tmRoot"/>
      </p:par>
    </p:tnLst>
  </p:timing>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Rdg Vesta" panose="02000503060000020004" pitchFamily="50" charset="0"/>
        </a:defRPr>
      </a:lvl2pPr>
      <a:lvl3pPr algn="l" rtl="0" fontAlgn="base">
        <a:spcBef>
          <a:spcPct val="0"/>
        </a:spcBef>
        <a:spcAft>
          <a:spcPct val="0"/>
        </a:spcAft>
        <a:defRPr sz="4400">
          <a:solidFill>
            <a:schemeClr val="tx2"/>
          </a:solidFill>
          <a:latin typeface="Rdg Vesta" panose="02000503060000020004" pitchFamily="50" charset="0"/>
        </a:defRPr>
      </a:lvl3pPr>
      <a:lvl4pPr algn="l" rtl="0" fontAlgn="base">
        <a:spcBef>
          <a:spcPct val="0"/>
        </a:spcBef>
        <a:spcAft>
          <a:spcPct val="0"/>
        </a:spcAft>
        <a:defRPr sz="4400">
          <a:solidFill>
            <a:schemeClr val="tx2"/>
          </a:solidFill>
          <a:latin typeface="Rdg Vesta" panose="02000503060000020004" pitchFamily="50" charset="0"/>
        </a:defRPr>
      </a:lvl4pPr>
      <a:lvl5pPr algn="l" rtl="0" fontAlgn="base">
        <a:spcBef>
          <a:spcPct val="0"/>
        </a:spcBef>
        <a:spcAft>
          <a:spcPct val="0"/>
        </a:spcAft>
        <a:defRPr sz="4400">
          <a:solidFill>
            <a:schemeClr val="tx2"/>
          </a:solidFill>
          <a:latin typeface="Rdg Vesta" panose="02000503060000020004" pitchFamily="50" charset="0"/>
        </a:defRPr>
      </a:lvl5pPr>
      <a:lvl6pPr marL="457200" algn="l" rtl="0" fontAlgn="base">
        <a:spcBef>
          <a:spcPct val="0"/>
        </a:spcBef>
        <a:spcAft>
          <a:spcPct val="0"/>
        </a:spcAft>
        <a:defRPr sz="4400">
          <a:solidFill>
            <a:schemeClr val="tx2"/>
          </a:solidFill>
          <a:latin typeface="Rdg Vesta" panose="02000503060000020004" pitchFamily="50" charset="0"/>
        </a:defRPr>
      </a:lvl6pPr>
      <a:lvl7pPr marL="914400" algn="l" rtl="0" fontAlgn="base">
        <a:spcBef>
          <a:spcPct val="0"/>
        </a:spcBef>
        <a:spcAft>
          <a:spcPct val="0"/>
        </a:spcAft>
        <a:defRPr sz="4400">
          <a:solidFill>
            <a:schemeClr val="tx2"/>
          </a:solidFill>
          <a:latin typeface="Rdg Vesta" panose="02000503060000020004" pitchFamily="50" charset="0"/>
        </a:defRPr>
      </a:lvl7pPr>
      <a:lvl8pPr marL="1371600" algn="l" rtl="0" fontAlgn="base">
        <a:spcBef>
          <a:spcPct val="0"/>
        </a:spcBef>
        <a:spcAft>
          <a:spcPct val="0"/>
        </a:spcAft>
        <a:defRPr sz="4400">
          <a:solidFill>
            <a:schemeClr val="tx2"/>
          </a:solidFill>
          <a:latin typeface="Rdg Vesta" panose="02000503060000020004" pitchFamily="50" charset="0"/>
        </a:defRPr>
      </a:lvl8pPr>
      <a:lvl9pPr marL="1828800" algn="l" rtl="0" fontAlgn="base">
        <a:spcBef>
          <a:spcPct val="0"/>
        </a:spcBef>
        <a:spcAft>
          <a:spcPct val="0"/>
        </a:spcAft>
        <a:defRPr sz="4400">
          <a:solidFill>
            <a:schemeClr val="tx2"/>
          </a:solidFill>
          <a:latin typeface="Rdg Vesta" panose="02000503060000020004" pitchFamily="50"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18" Type="http://schemas.openxmlformats.org/officeDocument/2006/relationships/image" Target="../media/image42.png"/><Relationship Id="rId26" Type="http://schemas.openxmlformats.org/officeDocument/2006/relationships/image" Target="../media/image50.png"/><Relationship Id="rId3" Type="http://schemas.openxmlformats.org/officeDocument/2006/relationships/image" Target="../media/image27.png"/><Relationship Id="rId21" Type="http://schemas.openxmlformats.org/officeDocument/2006/relationships/image" Target="../media/image45.png"/><Relationship Id="rId34" Type="http://schemas.openxmlformats.org/officeDocument/2006/relationships/image" Target="../media/image58.png"/><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41.png"/><Relationship Id="rId25" Type="http://schemas.openxmlformats.org/officeDocument/2006/relationships/image" Target="../media/image49.png"/><Relationship Id="rId33" Type="http://schemas.openxmlformats.org/officeDocument/2006/relationships/image" Target="../media/image57.png"/><Relationship Id="rId2" Type="http://schemas.openxmlformats.org/officeDocument/2006/relationships/notesSlide" Target="../notesSlides/notesSlide10.xml"/><Relationship Id="rId16" Type="http://schemas.openxmlformats.org/officeDocument/2006/relationships/image" Target="../media/image40.png"/><Relationship Id="rId20" Type="http://schemas.openxmlformats.org/officeDocument/2006/relationships/image" Target="../media/image44.png"/><Relationship Id="rId29"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24" Type="http://schemas.openxmlformats.org/officeDocument/2006/relationships/image" Target="../media/image48.png"/><Relationship Id="rId32" Type="http://schemas.openxmlformats.org/officeDocument/2006/relationships/image" Target="../media/image56.png"/><Relationship Id="rId5" Type="http://schemas.openxmlformats.org/officeDocument/2006/relationships/image" Target="../media/image29.png"/><Relationship Id="rId15" Type="http://schemas.openxmlformats.org/officeDocument/2006/relationships/image" Target="../media/image39.png"/><Relationship Id="rId23" Type="http://schemas.openxmlformats.org/officeDocument/2006/relationships/image" Target="../media/image47.png"/><Relationship Id="rId28" Type="http://schemas.openxmlformats.org/officeDocument/2006/relationships/image" Target="../media/image52.png"/><Relationship Id="rId10" Type="http://schemas.openxmlformats.org/officeDocument/2006/relationships/image" Target="../media/image34.png"/><Relationship Id="rId19" Type="http://schemas.openxmlformats.org/officeDocument/2006/relationships/image" Target="../media/image43.png"/><Relationship Id="rId31" Type="http://schemas.openxmlformats.org/officeDocument/2006/relationships/image" Target="../media/image55.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 Id="rId22" Type="http://schemas.openxmlformats.org/officeDocument/2006/relationships/image" Target="../media/image46.png"/><Relationship Id="rId27" Type="http://schemas.openxmlformats.org/officeDocument/2006/relationships/image" Target="../media/image51.png"/><Relationship Id="rId30" Type="http://schemas.openxmlformats.org/officeDocument/2006/relationships/image" Target="../media/image54.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4.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76.pn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png"/><Relationship Id="rId2"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69.png"/><Relationship Id="rId11" Type="http://schemas.openxmlformats.org/officeDocument/2006/relationships/image" Target="../media/image74.png"/><Relationship Id="rId5" Type="http://schemas.openxmlformats.org/officeDocument/2006/relationships/image" Target="../media/image68.png"/><Relationship Id="rId15" Type="http://schemas.openxmlformats.org/officeDocument/2006/relationships/image" Target="../media/image8.jpeg"/><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72.png"/><Relationship Id="rId14" Type="http://schemas.openxmlformats.org/officeDocument/2006/relationships/image" Target="../media/image7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33.png"/><Relationship Id="rId3" Type="http://schemas.openxmlformats.org/officeDocument/2006/relationships/image" Target="../media/image31.png"/><Relationship Id="rId7" Type="http://schemas.openxmlformats.org/officeDocument/2006/relationships/image" Target="../media/image54.png"/><Relationship Id="rId12" Type="http://schemas.openxmlformats.org/officeDocument/2006/relationships/image" Target="../media/image59.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chart" Target="../charts/chart4.xml"/><Relationship Id="rId5" Type="http://schemas.openxmlformats.org/officeDocument/2006/relationships/image" Target="../media/image38.png"/><Relationship Id="rId15" Type="http://schemas.openxmlformats.org/officeDocument/2006/relationships/image" Target="../media/image8.jpeg"/><Relationship Id="rId10" Type="http://schemas.openxmlformats.org/officeDocument/2006/relationships/image" Target="../media/image78.png"/><Relationship Id="rId4" Type="http://schemas.openxmlformats.org/officeDocument/2006/relationships/image" Target="../media/image32.png"/><Relationship Id="rId9" Type="http://schemas.openxmlformats.org/officeDocument/2006/relationships/image" Target="../media/image56.png"/><Relationship Id="rId14"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24744"/>
            <a:ext cx="9144000" cy="4176464"/>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 uri="{909E8E84-426E-40dd-AFC4-6F175D3DCCD1}">
              <a14:hiddenFill xmlns="" xmlns:a14="http://schemas.microsoft.com/office/drawing/2010/main">
                <a:solidFill>
                  <a:schemeClr val="accent1"/>
                </a:solidFill>
              </a14:hiddenFill>
            </a:ext>
          </a:extLst>
        </p:spPr>
      </p:pic>
      <p:sp>
        <p:nvSpPr>
          <p:cNvPr id="2" name="Title 1"/>
          <p:cNvSpPr>
            <a:spLocks noGrp="1"/>
          </p:cNvSpPr>
          <p:nvPr>
            <p:ph type="ctrTitle"/>
          </p:nvPr>
        </p:nvSpPr>
        <p:spPr>
          <a:xfrm>
            <a:off x="395920" y="2913608"/>
            <a:ext cx="8352160" cy="2387600"/>
          </a:xfrm>
        </p:spPr>
        <p:txBody>
          <a:bodyPr/>
          <a:lstStyle/>
          <a:p>
            <a:r>
              <a:rPr lang="en-GB" sz="7200" dirty="0" smtClean="0"/>
              <a:t>Quantifying uncertainty </a:t>
            </a:r>
            <a:br>
              <a:rPr lang="en-GB" sz="7200" dirty="0" smtClean="0"/>
            </a:br>
            <a:r>
              <a:rPr lang="en-GB" sz="7200" dirty="0" smtClean="0"/>
              <a:t>in volcanic ash forecasts</a:t>
            </a:r>
            <a:endParaRPr lang="en-GB" sz="7200" dirty="0"/>
          </a:p>
        </p:txBody>
      </p:sp>
      <p:sp>
        <p:nvSpPr>
          <p:cNvPr id="3" name="Subtitle 2"/>
          <p:cNvSpPr>
            <a:spLocks noGrp="1"/>
          </p:cNvSpPr>
          <p:nvPr>
            <p:ph type="subTitle" idx="1"/>
          </p:nvPr>
        </p:nvSpPr>
        <p:spPr>
          <a:xfrm>
            <a:off x="-1260648" y="4869160"/>
            <a:ext cx="10297144" cy="1645592"/>
          </a:xfrm>
        </p:spPr>
        <p:txBody>
          <a:bodyPr/>
          <a:lstStyle/>
          <a:p>
            <a:pPr algn="r">
              <a:lnSpc>
                <a:spcPct val="100000"/>
              </a:lnSpc>
            </a:pPr>
            <a:endParaRPr lang="en-US" sz="2800" b="1" cap="none" dirty="0" smtClean="0">
              <a:solidFill>
                <a:schemeClr val="tx2"/>
              </a:solidFill>
            </a:endParaRPr>
          </a:p>
          <a:p>
            <a:pPr algn="r">
              <a:lnSpc>
                <a:spcPct val="100000"/>
              </a:lnSpc>
            </a:pPr>
            <a:r>
              <a:rPr lang="en-US" sz="2800" b="1" cap="none" dirty="0" smtClean="0">
                <a:solidFill>
                  <a:schemeClr val="tx2"/>
                </a:solidFill>
              </a:rPr>
              <a:t>Natalie Harvey, Helen </a:t>
            </a:r>
            <a:r>
              <a:rPr lang="en-US" sz="2800" b="1" cap="none" dirty="0" err="1" smtClean="0">
                <a:solidFill>
                  <a:schemeClr val="tx2"/>
                </a:solidFill>
              </a:rPr>
              <a:t>Dacre</a:t>
            </a:r>
            <a:r>
              <a:rPr lang="en-US" sz="2800" b="1" cap="none" dirty="0" smtClean="0">
                <a:solidFill>
                  <a:schemeClr val="tx2"/>
                </a:solidFill>
              </a:rPr>
              <a:t> (Reading) </a:t>
            </a:r>
            <a:br>
              <a:rPr lang="en-US" sz="2800" b="1" cap="none" dirty="0" smtClean="0">
                <a:solidFill>
                  <a:schemeClr val="tx2"/>
                </a:solidFill>
              </a:rPr>
            </a:br>
            <a:r>
              <a:rPr lang="en-US" sz="2800" b="1" cap="none" dirty="0" smtClean="0">
                <a:solidFill>
                  <a:schemeClr val="tx2"/>
                </a:solidFill>
              </a:rPr>
              <a:t>               Helen Webster, David Thomson, Mike Cooke (Met Office)        		</a:t>
            </a:r>
            <a:r>
              <a:rPr lang="en-US" sz="2800" b="1" dirty="0" smtClean="0">
                <a:solidFill>
                  <a:schemeClr val="tx2"/>
                </a:solidFill>
              </a:rPr>
              <a:t>Nathan Huntley (Durham)</a:t>
            </a:r>
            <a:endParaRPr lang="en-GB" sz="2800" dirty="0">
              <a:solidFill>
                <a:schemeClr val="tx2"/>
              </a:solidFill>
            </a:endParaRPr>
          </a:p>
        </p:txBody>
      </p:sp>
    </p:spTree>
    <p:extLst>
      <p:ext uri="{BB962C8B-B14F-4D97-AF65-F5344CB8AC3E}">
        <p14:creationId xmlns:p14="http://schemas.microsoft.com/office/powerpoint/2010/main" val="2939477590"/>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Quantifying uncertainty</a:t>
            </a:r>
            <a:br>
              <a:rPr lang="en-GB" dirty="0" smtClean="0"/>
            </a:br>
            <a:r>
              <a:rPr lang="en-GB" sz="2400" dirty="0" smtClean="0">
                <a:solidFill>
                  <a:schemeClr val="accent6"/>
                </a:solidFill>
              </a:rPr>
              <a:t>Most important parameters </a:t>
            </a:r>
            <a:endParaRPr lang="en-GB" sz="2400" dirty="0">
              <a:solidFill>
                <a:schemeClr val="accent6"/>
              </a:solidFill>
            </a:endParaRPr>
          </a:p>
        </p:txBody>
      </p:sp>
      <p:sp>
        <p:nvSpPr>
          <p:cNvPr id="8" name="Content Placeholder 7"/>
          <p:cNvSpPr>
            <a:spLocks noGrp="1"/>
          </p:cNvSpPr>
          <p:nvPr>
            <p:ph idx="1"/>
          </p:nvPr>
        </p:nvSpPr>
        <p:spPr>
          <a:xfrm>
            <a:off x="755650" y="1600200"/>
            <a:ext cx="8136830" cy="892696"/>
          </a:xfrm>
        </p:spPr>
        <p:txBody>
          <a:bodyPr/>
          <a:lstStyle/>
          <a:p>
            <a:endParaRPr lang="en-GB" dirty="0" smtClean="0"/>
          </a:p>
          <a:p>
            <a:endParaRPr lang="en-GB" dirty="0"/>
          </a:p>
          <a:p>
            <a:endParaRPr lang="en-GB" dirty="0" smtClean="0"/>
          </a:p>
          <a:p>
            <a:endParaRPr lang="en-GB" dirty="0" smtClean="0"/>
          </a:p>
          <a:p>
            <a:endParaRPr lang="en-GB" dirty="0" smtClean="0"/>
          </a:p>
          <a:p>
            <a:endParaRPr lang="en-GB" dirty="0" smtClean="0"/>
          </a:p>
          <a:p>
            <a:endParaRPr lang="en-GB" dirty="0" smtClean="0"/>
          </a:p>
          <a:p>
            <a:pPr marL="0" indent="0">
              <a:buNone/>
            </a:pPr>
            <a:endParaRPr lang="en-GB" dirty="0"/>
          </a:p>
          <a:p>
            <a:pPr marL="0" indent="0">
              <a:buNone/>
            </a:pPr>
            <a:endParaRPr lang="en-GB" sz="1100" dirty="0" smtClean="0"/>
          </a:p>
          <a:p>
            <a:r>
              <a:rPr lang="en-GB" sz="1800" dirty="0" smtClean="0"/>
              <a:t>This information can be used to inform future research and measurement campaigns. </a:t>
            </a:r>
          </a:p>
          <a:p>
            <a:pPr marL="342900" lvl="1" indent="-342900">
              <a:spcBef>
                <a:spcPct val="20000"/>
              </a:spcBef>
              <a:buFontTx/>
              <a:buChar char="•"/>
            </a:pPr>
            <a:r>
              <a:rPr lang="en-GB" sz="1800" dirty="0"/>
              <a:t>Prioritise </a:t>
            </a:r>
            <a:r>
              <a:rPr lang="en-GB" sz="1800" dirty="0" smtClean="0"/>
              <a:t>variables (and their ranges) </a:t>
            </a:r>
            <a:r>
              <a:rPr lang="en-GB" sz="1800" dirty="0"/>
              <a:t>to perturb for a small operational ensemble</a:t>
            </a:r>
          </a:p>
          <a:p>
            <a:pPr>
              <a:buNone/>
            </a:pPr>
            <a:endParaRPr lang="en-GB" dirty="0"/>
          </a:p>
        </p:txBody>
      </p:sp>
      <p:sp>
        <p:nvSpPr>
          <p:cNvPr id="4" name="Slide Number Placeholder 3"/>
          <p:cNvSpPr>
            <a:spLocks noGrp="1"/>
          </p:cNvSpPr>
          <p:nvPr>
            <p:ph type="sldNum" sz="quarter" idx="10"/>
          </p:nvPr>
        </p:nvSpPr>
        <p:spPr/>
        <p:txBody>
          <a:bodyPr/>
          <a:lstStyle/>
          <a:p>
            <a:fld id="{B249582F-426B-4232-B20F-A2E7FDC69012}" type="slidenum">
              <a:rPr lang="en-GB" altLang="en-US" smtClean="0"/>
              <a:pPr/>
              <a:t>10</a:t>
            </a:fld>
            <a:endParaRPr lang="en-GB" alt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080" y="188640"/>
            <a:ext cx="1368152" cy="595549"/>
          </a:xfrm>
          <a:prstGeom prst="rect">
            <a:avLst/>
          </a:prstGeom>
        </p:spPr>
      </p:pic>
      <p:pic>
        <p:nvPicPr>
          <p:cNvPr id="3074" name="Picture 2"/>
          <p:cNvPicPr>
            <a:picLocks noChangeAspect="1" noChangeArrowheads="1"/>
          </p:cNvPicPr>
          <p:nvPr/>
        </p:nvPicPr>
        <p:blipFill>
          <a:blip r:embed="rId4" cstate="print"/>
          <a:srcRect l="28641" t="29000" r="44781" b="15350"/>
          <a:stretch>
            <a:fillRect/>
          </a:stretch>
        </p:blipFill>
        <p:spPr bwMode="auto">
          <a:xfrm>
            <a:off x="2502960" y="1384175"/>
            <a:ext cx="3509200" cy="4133057"/>
          </a:xfrm>
          <a:prstGeom prst="rect">
            <a:avLst/>
          </a:prstGeom>
          <a:noFill/>
          <a:ln w="9525">
            <a:noFill/>
            <a:miter lim="800000"/>
            <a:headEnd/>
            <a:tailEnd/>
          </a:ln>
        </p:spPr>
      </p:pic>
      <p:sp>
        <p:nvSpPr>
          <p:cNvPr id="11" name="Rectangle 10"/>
          <p:cNvSpPr/>
          <p:nvPr/>
        </p:nvSpPr>
        <p:spPr bwMode="auto">
          <a:xfrm>
            <a:off x="3347864" y="2492896"/>
            <a:ext cx="2664296"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8600" b="0" i="0" u="none" strike="noStrike" cap="none" normalizeH="0" baseline="0" smtClean="0">
              <a:ln>
                <a:noFill/>
              </a:ln>
              <a:solidFill>
                <a:schemeClr val="bg1"/>
              </a:solidFill>
              <a:effectLst/>
              <a:latin typeface="Rdg Vesta" panose="02000503060000020004" pitchFamily="50" charset="0"/>
            </a:endParaRPr>
          </a:p>
        </p:txBody>
      </p:sp>
      <p:sp>
        <p:nvSpPr>
          <p:cNvPr id="12" name="Rectangle 11"/>
          <p:cNvSpPr/>
          <p:nvPr/>
        </p:nvSpPr>
        <p:spPr bwMode="auto">
          <a:xfrm>
            <a:off x="2676575" y="1762814"/>
            <a:ext cx="3168352" cy="499194"/>
          </a:xfrm>
          <a:prstGeom prst="rect">
            <a:avLst/>
          </a:prstGeom>
          <a:noFill/>
          <a:ln w="31750">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8600" b="0" i="0" u="none" strike="noStrike" cap="none" normalizeH="0" baseline="0" smtClean="0">
              <a:ln>
                <a:noFill/>
              </a:ln>
              <a:solidFill>
                <a:schemeClr val="bg1"/>
              </a:solidFill>
              <a:effectLst/>
              <a:latin typeface="Rdg Vesta" panose="02000503060000020004" pitchFamily="50" charset="0"/>
            </a:endParaRPr>
          </a:p>
        </p:txBody>
      </p:sp>
      <p:sp>
        <p:nvSpPr>
          <p:cNvPr id="13" name="Rectangle 12"/>
          <p:cNvSpPr/>
          <p:nvPr/>
        </p:nvSpPr>
        <p:spPr bwMode="auto">
          <a:xfrm>
            <a:off x="2673384" y="2476614"/>
            <a:ext cx="3168352" cy="216024"/>
          </a:xfrm>
          <a:prstGeom prst="rect">
            <a:avLst/>
          </a:prstGeom>
          <a:noFill/>
          <a:ln w="3175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8600" b="0" i="0" u="none" strike="noStrike" cap="none" normalizeH="0" baseline="0" smtClean="0">
              <a:ln>
                <a:noFill/>
              </a:ln>
              <a:solidFill>
                <a:schemeClr val="bg1"/>
              </a:solidFill>
              <a:effectLst/>
              <a:latin typeface="Rdg Vesta" panose="02000503060000020004" pitchFamily="50" charset="0"/>
            </a:endParaRPr>
          </a:p>
        </p:txBody>
      </p:sp>
      <p:sp>
        <p:nvSpPr>
          <p:cNvPr id="15" name="Rectangle 14"/>
          <p:cNvSpPr/>
          <p:nvPr/>
        </p:nvSpPr>
        <p:spPr bwMode="auto">
          <a:xfrm>
            <a:off x="2673384" y="3193250"/>
            <a:ext cx="3168352" cy="216024"/>
          </a:xfrm>
          <a:prstGeom prst="rect">
            <a:avLst/>
          </a:prstGeom>
          <a:noFill/>
          <a:ln w="31750">
            <a:solidFill>
              <a:srgbClr val="00B0F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8600" b="0" i="0" u="none" strike="noStrike" cap="none" normalizeH="0" baseline="0" smtClean="0">
              <a:ln>
                <a:noFill/>
              </a:ln>
              <a:solidFill>
                <a:schemeClr val="bg1"/>
              </a:solidFill>
              <a:effectLst/>
              <a:latin typeface="Rdg Vesta" panose="02000503060000020004" pitchFamily="50" charset="0"/>
            </a:endParaRPr>
          </a:p>
        </p:txBody>
      </p:sp>
      <p:sp>
        <p:nvSpPr>
          <p:cNvPr id="16" name="Rectangle 15"/>
          <p:cNvSpPr/>
          <p:nvPr/>
        </p:nvSpPr>
        <p:spPr bwMode="auto">
          <a:xfrm>
            <a:off x="2699792" y="5050284"/>
            <a:ext cx="3168352" cy="308067"/>
          </a:xfrm>
          <a:prstGeom prst="rect">
            <a:avLst/>
          </a:prstGeom>
          <a:noFill/>
          <a:ln w="31750">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8600" b="0" i="0" u="none" strike="noStrike" cap="none" normalizeH="0" baseline="0" smtClean="0">
              <a:ln>
                <a:noFill/>
              </a:ln>
              <a:solidFill>
                <a:schemeClr val="bg1"/>
              </a:solidFill>
              <a:effectLst/>
              <a:latin typeface="Rdg Vesta" panose="02000503060000020004" pitchFamily="50" charset="0"/>
            </a:endParaRPr>
          </a:p>
        </p:txBody>
      </p:sp>
      <p:sp>
        <p:nvSpPr>
          <p:cNvPr id="14" name="TextBox 13"/>
          <p:cNvSpPr txBox="1"/>
          <p:nvPr/>
        </p:nvSpPr>
        <p:spPr>
          <a:xfrm>
            <a:off x="6084168" y="2001034"/>
            <a:ext cx="2808312" cy="707886"/>
          </a:xfrm>
          <a:prstGeom prst="rect">
            <a:avLst/>
          </a:prstGeom>
          <a:noFill/>
        </p:spPr>
        <p:txBody>
          <a:bodyPr wrap="square" rtlCol="0">
            <a:spAutoFit/>
          </a:bodyPr>
          <a:lstStyle/>
          <a:p>
            <a:pPr algn="ctr"/>
            <a:r>
              <a:rPr lang="en-GB" sz="2000" dirty="0" smtClean="0">
                <a:solidFill>
                  <a:srgbClr val="FF0000"/>
                </a:solidFill>
                <a:latin typeface="Calibri" panose="020F0502020204030204" pitchFamily="34" charset="0"/>
              </a:rPr>
              <a:t>plume height and mass eruption rate</a:t>
            </a:r>
            <a:endParaRPr lang="en-GB" sz="2000" dirty="0">
              <a:solidFill>
                <a:srgbClr val="FF0000"/>
              </a:solidFill>
              <a:latin typeface="Calibri" panose="020F0502020204030204" pitchFamily="34" charset="0"/>
            </a:endParaRPr>
          </a:p>
        </p:txBody>
      </p:sp>
      <p:sp>
        <p:nvSpPr>
          <p:cNvPr id="17" name="TextBox 16"/>
          <p:cNvSpPr txBox="1"/>
          <p:nvPr/>
        </p:nvSpPr>
        <p:spPr>
          <a:xfrm>
            <a:off x="117100" y="2461571"/>
            <a:ext cx="2808312" cy="707886"/>
          </a:xfrm>
          <a:prstGeom prst="rect">
            <a:avLst/>
          </a:prstGeom>
          <a:noFill/>
        </p:spPr>
        <p:txBody>
          <a:bodyPr wrap="square" rtlCol="0">
            <a:spAutoFit/>
          </a:bodyPr>
          <a:lstStyle/>
          <a:p>
            <a:pPr algn="ctr"/>
            <a:r>
              <a:rPr lang="en-GB" sz="2000" dirty="0" smtClean="0">
                <a:solidFill>
                  <a:srgbClr val="00B0F0"/>
                </a:solidFill>
                <a:latin typeface="Calibri" panose="020F0502020204030204" pitchFamily="34" charset="0"/>
              </a:rPr>
              <a:t>Free tropospheric turbulence</a:t>
            </a:r>
            <a:endParaRPr lang="en-GB" sz="2000" dirty="0">
              <a:solidFill>
                <a:srgbClr val="00B0F0"/>
              </a:solidFill>
              <a:latin typeface="Calibri" panose="020F0502020204030204" pitchFamily="34" charset="0"/>
            </a:endParaRPr>
          </a:p>
        </p:txBody>
      </p:sp>
      <p:sp>
        <p:nvSpPr>
          <p:cNvPr id="18" name="TextBox 17"/>
          <p:cNvSpPr txBox="1"/>
          <p:nvPr/>
        </p:nvSpPr>
        <p:spPr>
          <a:xfrm>
            <a:off x="5959401" y="3024318"/>
            <a:ext cx="2808312" cy="1015663"/>
          </a:xfrm>
          <a:prstGeom prst="rect">
            <a:avLst/>
          </a:prstGeom>
          <a:noFill/>
        </p:spPr>
        <p:txBody>
          <a:bodyPr wrap="square" rtlCol="0">
            <a:spAutoFit/>
          </a:bodyPr>
          <a:lstStyle/>
          <a:p>
            <a:pPr algn="ctr"/>
            <a:r>
              <a:rPr lang="en-GB" sz="2000" dirty="0" smtClean="0">
                <a:solidFill>
                  <a:srgbClr val="00B0F0"/>
                </a:solidFill>
                <a:latin typeface="Calibri" panose="020F0502020204030204" pitchFamily="34" charset="0"/>
              </a:rPr>
              <a:t>Precipitation level required for wet deposition</a:t>
            </a:r>
            <a:endParaRPr lang="en-GB" sz="2000" dirty="0">
              <a:solidFill>
                <a:srgbClr val="00B0F0"/>
              </a:solidFill>
              <a:latin typeface="Calibri" panose="020F0502020204030204" pitchFamily="34" charset="0"/>
            </a:endParaRPr>
          </a:p>
        </p:txBody>
      </p:sp>
      <p:sp>
        <p:nvSpPr>
          <p:cNvPr id="20" name="TextBox 19"/>
          <p:cNvSpPr txBox="1"/>
          <p:nvPr/>
        </p:nvSpPr>
        <p:spPr>
          <a:xfrm>
            <a:off x="19109" y="4850374"/>
            <a:ext cx="2808312" cy="1015663"/>
          </a:xfrm>
          <a:prstGeom prst="rect">
            <a:avLst/>
          </a:prstGeom>
          <a:noFill/>
        </p:spPr>
        <p:txBody>
          <a:bodyPr wrap="square" rtlCol="0">
            <a:spAutoFit/>
          </a:bodyPr>
          <a:lstStyle/>
          <a:p>
            <a:pPr algn="ctr"/>
            <a:r>
              <a:rPr lang="en-GB" sz="2000" dirty="0" smtClean="0">
                <a:solidFill>
                  <a:srgbClr val="FF0000"/>
                </a:solidFill>
                <a:latin typeface="Calibri" panose="020F0502020204030204" pitchFamily="34" charset="0"/>
              </a:rPr>
              <a:t>Particle </a:t>
            </a:r>
            <a:r>
              <a:rPr lang="en-GB" sz="2000" dirty="0">
                <a:solidFill>
                  <a:srgbClr val="FF0000"/>
                </a:solidFill>
                <a:latin typeface="Calibri" panose="020F0502020204030204" pitchFamily="34" charset="0"/>
              </a:rPr>
              <a:t>size </a:t>
            </a:r>
            <a:endParaRPr lang="en-GB" sz="2000" dirty="0" smtClean="0">
              <a:solidFill>
                <a:srgbClr val="FF0000"/>
              </a:solidFill>
              <a:latin typeface="Calibri" panose="020F0502020204030204" pitchFamily="34" charset="0"/>
            </a:endParaRPr>
          </a:p>
          <a:p>
            <a:pPr algn="ctr"/>
            <a:r>
              <a:rPr lang="en-GB" sz="2000" dirty="0" smtClean="0">
                <a:solidFill>
                  <a:srgbClr val="FF0000"/>
                </a:solidFill>
                <a:latin typeface="Calibri" panose="020F0502020204030204" pitchFamily="34" charset="0"/>
              </a:rPr>
              <a:t>distribution </a:t>
            </a:r>
            <a:endParaRPr lang="en-GB" sz="2000" dirty="0" smtClean="0">
              <a:solidFill>
                <a:srgbClr val="FF0000"/>
              </a:solidFill>
              <a:latin typeface="Calibri" panose="020F0502020204030204" pitchFamily="34" charset="0"/>
            </a:endParaRPr>
          </a:p>
          <a:p>
            <a:pPr algn="ctr"/>
            <a:endParaRPr lang="en-GB" sz="2000" dirty="0">
              <a:solidFill>
                <a:srgbClr val="FF0000"/>
              </a:solidFill>
              <a:latin typeface="Calibri" panose="020F0502020204030204" pitchFamily="34" charset="0"/>
            </a:endParaRPr>
          </a:p>
        </p:txBody>
      </p:sp>
    </p:spTree>
    <p:extLst>
      <p:ext uri="{BB962C8B-B14F-4D97-AF65-F5344CB8AC3E}">
        <p14:creationId xmlns:p14="http://schemas.microsoft.com/office/powerpoint/2010/main" val="41427365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P spid="16" grpId="0" animBg="1"/>
      <p:bldP spid="14" grpId="0"/>
      <p:bldP spid="17" grpId="0"/>
      <p:bldP spid="18"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a good spatia</a:t>
            </a:r>
            <a:r>
              <a:rPr lang="en-GB" dirty="0"/>
              <a:t>l</a:t>
            </a:r>
            <a:r>
              <a:rPr lang="en-GB" dirty="0" smtClean="0"/>
              <a:t> forecast?</a:t>
            </a:r>
            <a:br>
              <a:rPr lang="en-GB" dirty="0" smtClean="0"/>
            </a:br>
            <a:endParaRPr lang="en-GB" dirty="0"/>
          </a:p>
        </p:txBody>
      </p:sp>
      <p:sp>
        <p:nvSpPr>
          <p:cNvPr id="4" name="Slide Number Placeholder 3"/>
          <p:cNvSpPr>
            <a:spLocks noGrp="1"/>
          </p:cNvSpPr>
          <p:nvPr>
            <p:ph type="sldNum" sz="quarter" idx="10"/>
          </p:nvPr>
        </p:nvSpPr>
        <p:spPr/>
        <p:txBody>
          <a:bodyPr/>
          <a:lstStyle/>
          <a:p>
            <a:fld id="{B249582F-426B-4232-B20F-A2E7FDC69012}" type="slidenum">
              <a:rPr lang="en-GB" altLang="en-US" smtClean="0"/>
              <a:pPr/>
              <a:t>11</a:t>
            </a:fld>
            <a:endParaRPr lang="en-GB" altLang="en-US"/>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57087" t="42440" r="25506" b="29840"/>
          <a:stretch/>
        </p:blipFill>
        <p:spPr>
          <a:xfrm>
            <a:off x="755651" y="1707771"/>
            <a:ext cx="2952254" cy="3247480"/>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41337" t="56300" r="27163" b="5901"/>
          <a:stretch/>
        </p:blipFill>
        <p:spPr>
          <a:xfrm>
            <a:off x="1763688" y="3003915"/>
            <a:ext cx="1584176" cy="1368152"/>
          </a:xfrm>
          <a:prstGeom prst="rect">
            <a:avLst/>
          </a:prstGeom>
          <a:noFill/>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69926" t="38660" r="9053" b="37400"/>
          <a:stretch/>
        </p:blipFill>
        <p:spPr>
          <a:xfrm>
            <a:off x="3695184" y="4783817"/>
            <a:ext cx="2952328" cy="2101567"/>
          </a:xfrm>
          <a:prstGeom prst="rect">
            <a:avLst/>
          </a:prstGeom>
        </p:spPr>
      </p:pic>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r="43700" b="40550"/>
          <a:stretch/>
        </p:blipFill>
        <p:spPr>
          <a:xfrm>
            <a:off x="3774135" y="1937083"/>
            <a:ext cx="2578737" cy="2723016"/>
          </a:xfrm>
          <a:prstGeom prst="rect">
            <a:avLst/>
          </a:prstGeom>
        </p:spPr>
      </p:pic>
      <p:grpSp>
        <p:nvGrpSpPr>
          <p:cNvPr id="22" name="Group 21"/>
          <p:cNvGrpSpPr/>
          <p:nvPr/>
        </p:nvGrpSpPr>
        <p:grpSpPr>
          <a:xfrm>
            <a:off x="6012160" y="1340768"/>
            <a:ext cx="3039405" cy="3436350"/>
            <a:chOff x="6012160" y="1340768"/>
            <a:chExt cx="3039405" cy="3436350"/>
          </a:xfrm>
        </p:grpSpPr>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l="38187" t="56300" r="42913" b="14180"/>
            <a:stretch/>
          </p:blipFill>
          <p:spPr>
            <a:xfrm>
              <a:off x="6012160" y="1810099"/>
              <a:ext cx="3039405" cy="2967019"/>
            </a:xfrm>
            <a:prstGeom prst="rect">
              <a:avLst/>
            </a:prstGeom>
          </p:spPr>
        </p:pic>
        <p:sp>
          <p:nvSpPr>
            <p:cNvPr id="14" name="TextBox 13"/>
            <p:cNvSpPr txBox="1"/>
            <p:nvPr/>
          </p:nvSpPr>
          <p:spPr>
            <a:xfrm>
              <a:off x="6961405" y="1340768"/>
              <a:ext cx="1872208" cy="461665"/>
            </a:xfrm>
            <a:prstGeom prst="rect">
              <a:avLst/>
            </a:prstGeom>
            <a:noFill/>
          </p:spPr>
          <p:txBody>
            <a:bodyPr wrap="square" rtlCol="0">
              <a:spAutoFit/>
            </a:bodyPr>
            <a:lstStyle/>
            <a:p>
              <a:r>
                <a:rPr lang="en-GB" sz="2400" b="1" dirty="0" smtClean="0">
                  <a:solidFill>
                    <a:schemeClr val="tx2"/>
                  </a:solidFill>
                  <a:latin typeface="Calibri" panose="020F0502020204030204" pitchFamily="34" charset="0"/>
                </a:rPr>
                <a:t>Model</a:t>
              </a:r>
              <a:endParaRPr lang="en-GB" sz="2400" b="1" dirty="0">
                <a:solidFill>
                  <a:schemeClr val="tx2"/>
                </a:solidFill>
                <a:latin typeface="Calibri" panose="020F0502020204030204" pitchFamily="34" charset="0"/>
              </a:endParaRPr>
            </a:p>
          </p:txBody>
        </p:sp>
      </p:grpSp>
      <p:sp>
        <p:nvSpPr>
          <p:cNvPr id="15" name="TextBox 14"/>
          <p:cNvSpPr txBox="1"/>
          <p:nvPr/>
        </p:nvSpPr>
        <p:spPr>
          <a:xfrm>
            <a:off x="3707904" y="1412776"/>
            <a:ext cx="2448272" cy="461665"/>
          </a:xfrm>
          <a:prstGeom prst="rect">
            <a:avLst/>
          </a:prstGeom>
          <a:noFill/>
        </p:spPr>
        <p:txBody>
          <a:bodyPr wrap="square" rtlCol="0">
            <a:spAutoFit/>
          </a:bodyPr>
          <a:lstStyle/>
          <a:p>
            <a:r>
              <a:rPr lang="en-GB" sz="2400" b="1" dirty="0" smtClean="0">
                <a:solidFill>
                  <a:schemeClr val="tx2"/>
                </a:solidFill>
                <a:latin typeface="Calibri" panose="020F0502020204030204" pitchFamily="34" charset="0"/>
              </a:rPr>
              <a:t>Visible satellite</a:t>
            </a:r>
            <a:endParaRPr lang="en-GB" sz="2400" b="1" dirty="0">
              <a:solidFill>
                <a:schemeClr val="tx2"/>
              </a:solidFill>
              <a:latin typeface="Calibri" panose="020F0502020204030204" pitchFamily="34" charset="0"/>
            </a:endParaRPr>
          </a:p>
        </p:txBody>
      </p:sp>
      <p:sp>
        <p:nvSpPr>
          <p:cNvPr id="16" name="TextBox 15"/>
          <p:cNvSpPr txBox="1"/>
          <p:nvPr/>
        </p:nvSpPr>
        <p:spPr>
          <a:xfrm>
            <a:off x="899592" y="1443366"/>
            <a:ext cx="3024336" cy="461665"/>
          </a:xfrm>
          <a:prstGeom prst="rect">
            <a:avLst/>
          </a:prstGeom>
          <a:noFill/>
        </p:spPr>
        <p:txBody>
          <a:bodyPr wrap="square" rtlCol="0">
            <a:spAutoFit/>
          </a:bodyPr>
          <a:lstStyle/>
          <a:p>
            <a:r>
              <a:rPr lang="en-GB" sz="2400" b="1" dirty="0" smtClean="0">
                <a:solidFill>
                  <a:schemeClr val="tx2"/>
                </a:solidFill>
                <a:latin typeface="Calibri" panose="020F0502020204030204" pitchFamily="34" charset="0"/>
              </a:rPr>
              <a:t>RGB satellite</a:t>
            </a:r>
            <a:endParaRPr lang="en-GB" sz="2400" b="1" dirty="0">
              <a:solidFill>
                <a:schemeClr val="tx2"/>
              </a:solidFill>
              <a:latin typeface="Calibri" panose="020F0502020204030204" pitchFamily="34" charset="0"/>
            </a:endParaRPr>
          </a:p>
        </p:txBody>
      </p:sp>
      <p:sp>
        <p:nvSpPr>
          <p:cNvPr id="17" name="TextBox 16"/>
          <p:cNvSpPr txBox="1"/>
          <p:nvPr/>
        </p:nvSpPr>
        <p:spPr>
          <a:xfrm>
            <a:off x="1540968" y="5919663"/>
            <a:ext cx="2304255" cy="461665"/>
          </a:xfrm>
          <a:prstGeom prst="rect">
            <a:avLst/>
          </a:prstGeom>
          <a:noFill/>
        </p:spPr>
        <p:txBody>
          <a:bodyPr wrap="square" rtlCol="0">
            <a:spAutoFit/>
          </a:bodyPr>
          <a:lstStyle/>
          <a:p>
            <a:r>
              <a:rPr lang="en-GB" sz="2400" b="1" dirty="0" smtClean="0">
                <a:solidFill>
                  <a:schemeClr val="tx2"/>
                </a:solidFill>
                <a:latin typeface="Calibri" panose="020F0502020204030204" pitchFamily="34" charset="0"/>
              </a:rPr>
              <a:t>IASI ash index</a:t>
            </a:r>
            <a:endParaRPr lang="en-GB" sz="2400" b="1" dirty="0">
              <a:solidFill>
                <a:schemeClr val="tx2"/>
              </a:solidFill>
              <a:latin typeface="Calibri" panose="020F0502020204030204" pitchFamily="34" charset="0"/>
            </a:endParaRPr>
          </a:p>
        </p:txBody>
      </p:sp>
      <p:grpSp>
        <p:nvGrpSpPr>
          <p:cNvPr id="20" name="Group 19"/>
          <p:cNvGrpSpPr/>
          <p:nvPr/>
        </p:nvGrpSpPr>
        <p:grpSpPr>
          <a:xfrm>
            <a:off x="1540967" y="4451718"/>
            <a:ext cx="2304255" cy="852585"/>
            <a:chOff x="1540967" y="4228731"/>
            <a:chExt cx="2304255" cy="852585"/>
          </a:xfrm>
        </p:grpSpPr>
        <p:sp>
          <p:nvSpPr>
            <p:cNvPr id="18" name="TextBox 17"/>
            <p:cNvSpPr txBox="1"/>
            <p:nvPr/>
          </p:nvSpPr>
          <p:spPr>
            <a:xfrm>
              <a:off x="1540967" y="4619651"/>
              <a:ext cx="2304255" cy="461665"/>
            </a:xfrm>
            <a:prstGeom prst="rect">
              <a:avLst/>
            </a:prstGeom>
            <a:noFill/>
          </p:spPr>
          <p:txBody>
            <a:bodyPr wrap="square" rtlCol="0">
              <a:spAutoFit/>
            </a:bodyPr>
            <a:lstStyle/>
            <a:p>
              <a:r>
                <a:rPr lang="en-GB" sz="2400" b="1" dirty="0" smtClean="0">
                  <a:solidFill>
                    <a:schemeClr val="tx2"/>
                  </a:solidFill>
                  <a:latin typeface="Calibri" panose="020F0502020204030204" pitchFamily="34" charset="0"/>
                </a:rPr>
                <a:t>Ash loadings </a:t>
              </a:r>
              <a:endParaRPr lang="en-GB" sz="2400" b="1" dirty="0">
                <a:solidFill>
                  <a:schemeClr val="tx2"/>
                </a:solidFill>
                <a:latin typeface="Calibri" panose="020F0502020204030204" pitchFamily="34" charset="0"/>
              </a:endParaRPr>
            </a:p>
          </p:txBody>
        </p:sp>
        <p:sp>
          <p:nvSpPr>
            <p:cNvPr id="19" name="Right Arrow 18"/>
            <p:cNvSpPr/>
            <p:nvPr/>
          </p:nvSpPr>
          <p:spPr bwMode="auto">
            <a:xfrm rot="16200000">
              <a:off x="2365436" y="4416212"/>
              <a:ext cx="530823" cy="155862"/>
            </a:xfrm>
            <a:prstGeom prst="rightArrow">
              <a:avLst/>
            </a:prstGeom>
            <a:solidFill>
              <a:schemeClr val="accent1"/>
            </a:solidFill>
            <a:ln>
              <a:no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8600" b="0" i="0" u="none" strike="noStrike" cap="none" normalizeH="0" baseline="0" smtClean="0">
                <a:ln>
                  <a:noFill/>
                </a:ln>
                <a:solidFill>
                  <a:schemeClr val="bg1"/>
                </a:solidFill>
                <a:effectLst/>
                <a:latin typeface="Rdg Vesta" panose="02000503060000020004" pitchFamily="50" charset="0"/>
              </a:endParaRPr>
            </a:p>
          </p:txBody>
        </p:sp>
      </p:grpSp>
      <p:sp>
        <p:nvSpPr>
          <p:cNvPr id="21" name="TextBox 20"/>
          <p:cNvSpPr txBox="1"/>
          <p:nvPr/>
        </p:nvSpPr>
        <p:spPr>
          <a:xfrm>
            <a:off x="778551" y="836082"/>
            <a:ext cx="4643028" cy="461665"/>
          </a:xfrm>
          <a:prstGeom prst="rect">
            <a:avLst/>
          </a:prstGeom>
          <a:noFill/>
        </p:spPr>
        <p:txBody>
          <a:bodyPr wrap="square" rtlCol="0">
            <a:spAutoFit/>
          </a:bodyPr>
          <a:lstStyle/>
          <a:p>
            <a:r>
              <a:rPr lang="en-GB" sz="2400" dirty="0" smtClean="0">
                <a:solidFill>
                  <a:schemeClr val="accent2"/>
                </a:solidFill>
                <a:latin typeface="Calibri" panose="020F0502020204030204" pitchFamily="34" charset="0"/>
              </a:rPr>
              <a:t>Example: </a:t>
            </a:r>
            <a:r>
              <a:rPr lang="en-GB" sz="2400" dirty="0" smtClean="0">
                <a:solidFill>
                  <a:schemeClr val="accent2"/>
                </a:solidFill>
                <a:latin typeface="Calibri" panose="020F0502020204030204" pitchFamily="34" charset="0"/>
              </a:rPr>
              <a:t>14 </a:t>
            </a:r>
            <a:r>
              <a:rPr lang="en-GB" sz="2400" dirty="0" smtClean="0">
                <a:solidFill>
                  <a:schemeClr val="accent2"/>
                </a:solidFill>
                <a:latin typeface="Calibri" panose="020F0502020204030204" pitchFamily="34" charset="0"/>
              </a:rPr>
              <a:t>May 2010</a:t>
            </a:r>
            <a:endParaRPr lang="en-GB" sz="2400" dirty="0">
              <a:solidFill>
                <a:schemeClr val="accent2"/>
              </a:solidFill>
              <a:latin typeface="Calibri" panose="020F0502020204030204" pitchFamily="34" charset="0"/>
            </a:endParaRPr>
          </a:p>
        </p:txBody>
      </p:sp>
      <p:sp>
        <p:nvSpPr>
          <p:cNvPr id="3" name="Oval 2"/>
          <p:cNvSpPr/>
          <p:nvPr/>
        </p:nvSpPr>
        <p:spPr bwMode="auto">
          <a:xfrm>
            <a:off x="4283968" y="1810099"/>
            <a:ext cx="887380" cy="903683"/>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8600" b="0" i="0" u="none" strike="noStrike" cap="none" normalizeH="0" baseline="0" smtClean="0">
              <a:ln>
                <a:noFill/>
              </a:ln>
              <a:solidFill>
                <a:schemeClr val="bg1"/>
              </a:solidFill>
              <a:effectLst/>
              <a:latin typeface="Rdg Vesta" panose="02000503060000020004" pitchFamily="50" charset="0"/>
            </a:endParaRPr>
          </a:p>
        </p:txBody>
      </p:sp>
      <p:sp>
        <p:nvSpPr>
          <p:cNvPr id="9" name="Rectangle 8"/>
          <p:cNvSpPr/>
          <p:nvPr/>
        </p:nvSpPr>
        <p:spPr bwMode="auto">
          <a:xfrm>
            <a:off x="395536" y="3003915"/>
            <a:ext cx="1296144" cy="1505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8600" b="0" i="0" u="none" strike="noStrike" cap="none" normalizeH="0" baseline="0" smtClean="0">
              <a:ln>
                <a:noFill/>
              </a:ln>
              <a:solidFill>
                <a:schemeClr val="bg1"/>
              </a:solidFill>
              <a:effectLst/>
              <a:latin typeface="Rdg Vesta" panose="02000503060000020004" pitchFamily="50" charset="0"/>
            </a:endParaRPr>
          </a:p>
        </p:txBody>
      </p:sp>
      <p:sp>
        <p:nvSpPr>
          <p:cNvPr id="12" name="Oval 11"/>
          <p:cNvSpPr/>
          <p:nvPr/>
        </p:nvSpPr>
        <p:spPr bwMode="auto">
          <a:xfrm rot="1455391">
            <a:off x="4222108" y="1946431"/>
            <a:ext cx="1011100" cy="728340"/>
          </a:xfrm>
          <a:prstGeom prst="ellipse">
            <a:avLst/>
          </a:prstGeom>
          <a:noFill/>
          <a:ln w="254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8600" b="0" i="0" u="none" strike="noStrike" cap="none" normalizeH="0" baseline="0" smtClean="0">
              <a:ln>
                <a:noFill/>
              </a:ln>
              <a:solidFill>
                <a:schemeClr val="bg1"/>
              </a:solidFill>
              <a:effectLst/>
              <a:latin typeface="Rdg Vesta" panose="02000503060000020004" pitchFamily="50" charset="0"/>
            </a:endParaRPr>
          </a:p>
        </p:txBody>
      </p:sp>
    </p:spTree>
    <p:extLst>
      <p:ext uri="{BB962C8B-B14F-4D97-AF65-F5344CB8AC3E}">
        <p14:creationId xmlns:p14="http://schemas.microsoft.com/office/powerpoint/2010/main" val="35697188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6" grpId="1"/>
      <p:bldP spid="17" grpId="0"/>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55575" y="3708339"/>
            <a:ext cx="3742989" cy="2397806"/>
            <a:chOff x="755575" y="3708339"/>
            <a:chExt cx="3742989" cy="2397806"/>
          </a:xfrm>
        </p:grpSpPr>
        <p:pic>
          <p:nvPicPr>
            <p:cNvPr id="10" name="Content Placeholder 4"/>
            <p:cNvPicPr>
              <a:picLocks noChangeAspect="1"/>
            </p:cNvPicPr>
            <p:nvPr/>
          </p:nvPicPr>
          <p:blipFill rotWithShape="1">
            <a:blip r:embed="rId2" cstate="print">
              <a:extLst>
                <a:ext uri="{28A0092B-C50C-407E-A947-70E740481C1C}">
                  <a14:useLocalDpi xmlns:a14="http://schemas.microsoft.com/office/drawing/2010/main" val="0"/>
                </a:ext>
              </a:extLst>
            </a:blip>
            <a:srcRect t="33159" b="32008"/>
            <a:stretch/>
          </p:blipFill>
          <p:spPr bwMode="auto">
            <a:xfrm>
              <a:off x="755575" y="3708339"/>
              <a:ext cx="3742989" cy="209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1115616" y="5798368"/>
              <a:ext cx="3166924" cy="307777"/>
            </a:xfrm>
            <a:prstGeom prst="rect">
              <a:avLst/>
            </a:prstGeom>
            <a:noFill/>
          </p:spPr>
          <p:txBody>
            <a:bodyPr wrap="square" rtlCol="0">
              <a:spAutoFit/>
            </a:bodyPr>
            <a:lstStyle/>
            <a:p>
              <a:pPr algn="ctr"/>
              <a:r>
                <a:rPr lang="en-GB" sz="1400" dirty="0" smtClean="0">
                  <a:solidFill>
                    <a:schemeClr val="tx1"/>
                  </a:solidFill>
                </a:rPr>
                <a:t>Column loading (µg/m</a:t>
              </a:r>
              <a:r>
                <a:rPr lang="en-GB" sz="1400" baseline="30000" dirty="0" smtClean="0">
                  <a:solidFill>
                    <a:schemeClr val="tx1"/>
                  </a:solidFill>
                </a:rPr>
                <a:t>2</a:t>
              </a:r>
              <a:r>
                <a:rPr lang="en-GB" sz="1400" dirty="0" smtClean="0">
                  <a:solidFill>
                    <a:schemeClr val="tx1"/>
                  </a:solidFill>
                </a:rPr>
                <a:t>)</a:t>
              </a:r>
              <a:endParaRPr lang="en-GB" sz="1400" dirty="0">
                <a:solidFill>
                  <a:schemeClr val="tx1"/>
                </a:solidFill>
              </a:endParaRPr>
            </a:p>
          </p:txBody>
        </p:sp>
      </p:grpSp>
      <p:sp>
        <p:nvSpPr>
          <p:cNvPr id="2" name="Title 1"/>
          <p:cNvSpPr>
            <a:spLocks noGrp="1"/>
          </p:cNvSpPr>
          <p:nvPr>
            <p:ph type="title"/>
          </p:nvPr>
        </p:nvSpPr>
        <p:spPr/>
        <p:txBody>
          <a:bodyPr/>
          <a:lstStyle/>
          <a:p>
            <a:r>
              <a:rPr lang="en-GB" dirty="0" smtClean="0"/>
              <a:t>What is a good spatial forecast?</a:t>
            </a:r>
            <a:br>
              <a:rPr lang="en-GB" dirty="0" smtClean="0"/>
            </a:br>
            <a:r>
              <a:rPr lang="en-GB" sz="2400" dirty="0" smtClean="0">
                <a:solidFill>
                  <a:schemeClr val="accent2"/>
                </a:solidFill>
              </a:rPr>
              <a:t>Spatial comparison</a:t>
            </a:r>
            <a:endParaRPr lang="en-GB" sz="2400" dirty="0">
              <a:solidFill>
                <a:schemeClr val="accent2"/>
              </a:solidFill>
            </a:endParaRPr>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66843"/>
          <a:stretch/>
        </p:blipFill>
        <p:spPr>
          <a:xfrm>
            <a:off x="755650" y="1628799"/>
            <a:ext cx="3742915" cy="2079541"/>
          </a:xfrm>
        </p:spPr>
      </p:pic>
      <p:sp>
        <p:nvSpPr>
          <p:cNvPr id="4" name="Slide Number Placeholder 3"/>
          <p:cNvSpPr>
            <a:spLocks noGrp="1"/>
          </p:cNvSpPr>
          <p:nvPr>
            <p:ph type="sldNum" sz="quarter" idx="10"/>
          </p:nvPr>
        </p:nvSpPr>
        <p:spPr/>
        <p:txBody>
          <a:bodyPr/>
          <a:lstStyle/>
          <a:p>
            <a:fld id="{B249582F-426B-4232-B20F-A2E7FDC69012}" type="slidenum">
              <a:rPr lang="en-GB" altLang="en-US" smtClean="0"/>
              <a:pPr/>
              <a:t>12</a:t>
            </a:fld>
            <a:endParaRPr lang="en-GB" altLang="en-US"/>
          </a:p>
        </p:txBody>
      </p:sp>
      <p:sp>
        <p:nvSpPr>
          <p:cNvPr id="8" name="TextBox 7"/>
          <p:cNvSpPr txBox="1"/>
          <p:nvPr/>
        </p:nvSpPr>
        <p:spPr>
          <a:xfrm>
            <a:off x="4932040" y="1772816"/>
            <a:ext cx="3600400" cy="4708981"/>
          </a:xfrm>
          <a:prstGeom prst="rect">
            <a:avLst/>
          </a:prstGeom>
          <a:noFill/>
        </p:spPr>
        <p:txBody>
          <a:bodyPr wrap="square" rtlCol="0">
            <a:spAutoFit/>
          </a:bodyPr>
          <a:lstStyle/>
          <a:p>
            <a:r>
              <a:rPr lang="en-GB" sz="2000" b="1" dirty="0" smtClean="0">
                <a:solidFill>
                  <a:schemeClr val="tx1"/>
                </a:solidFill>
                <a:latin typeface="Calibri" panose="020F0502020204030204" pitchFamily="34" charset="0"/>
              </a:rPr>
              <a:t>Problem</a:t>
            </a:r>
            <a:r>
              <a:rPr lang="en-GB" sz="2000" dirty="0" smtClean="0">
                <a:solidFill>
                  <a:schemeClr val="tx1"/>
                </a:solidFill>
                <a:latin typeface="Calibri" panose="020F0502020204030204" pitchFamily="34" charset="0"/>
              </a:rPr>
              <a:t>: Model output is more spatially coherent with a wide range of concentration values compared to the satellite. This is due to the satellite having a detection limit. </a:t>
            </a:r>
          </a:p>
          <a:p>
            <a:endParaRPr lang="en-GB" sz="2000" dirty="0" smtClean="0">
              <a:solidFill>
                <a:schemeClr val="tx1"/>
              </a:solidFill>
              <a:latin typeface="Calibri" panose="020F0502020204030204" pitchFamily="34" charset="0"/>
            </a:endParaRPr>
          </a:p>
          <a:p>
            <a:r>
              <a:rPr lang="en-GB" sz="2000" b="1" dirty="0" smtClean="0">
                <a:solidFill>
                  <a:schemeClr val="tx1"/>
                </a:solidFill>
                <a:latin typeface="Calibri" panose="020F0502020204030204" pitchFamily="34" charset="0"/>
              </a:rPr>
              <a:t>Answer: </a:t>
            </a:r>
            <a:r>
              <a:rPr lang="en-GB" sz="2000" dirty="0" smtClean="0">
                <a:solidFill>
                  <a:schemeClr val="tx1"/>
                </a:solidFill>
                <a:latin typeface="Calibri" panose="020F0502020204030204" pitchFamily="34" charset="0"/>
              </a:rPr>
              <a:t>Match the number of model pixels to the number of  satellite pixels before performing comparison.</a:t>
            </a:r>
          </a:p>
          <a:p>
            <a:endParaRPr lang="en-GB" sz="2000" dirty="0">
              <a:solidFill>
                <a:schemeClr val="tx1"/>
              </a:solidFill>
              <a:latin typeface="Calibri" panose="020F0502020204030204" pitchFamily="34" charset="0"/>
            </a:endParaRPr>
          </a:p>
          <a:p>
            <a:r>
              <a:rPr lang="en-GB" sz="2000" dirty="0" smtClean="0">
                <a:solidFill>
                  <a:schemeClr val="tx1"/>
                </a:solidFill>
                <a:latin typeface="Calibri" panose="020F0502020204030204" pitchFamily="34" charset="0"/>
              </a:rPr>
              <a:t>Choose pixels with highest levels of ash  </a:t>
            </a:r>
          </a:p>
          <a:p>
            <a:endParaRPr lang="en-GB" sz="2000" dirty="0" smtClean="0">
              <a:solidFill>
                <a:schemeClr val="tx1"/>
              </a:solidFill>
              <a:latin typeface="Calibri" panose="020F0502020204030204" pitchFamily="34" charset="0"/>
            </a:endParaRPr>
          </a:p>
        </p:txBody>
      </p:sp>
      <p:grpSp>
        <p:nvGrpSpPr>
          <p:cNvPr id="12" name="Group 11"/>
          <p:cNvGrpSpPr/>
          <p:nvPr/>
        </p:nvGrpSpPr>
        <p:grpSpPr>
          <a:xfrm>
            <a:off x="690894" y="3708340"/>
            <a:ext cx="3744416" cy="2528973"/>
            <a:chOff x="755576" y="3789041"/>
            <a:chExt cx="3744416" cy="2304255"/>
          </a:xfrm>
        </p:grpSpPr>
        <p:pic>
          <p:nvPicPr>
            <p:cNvPr id="9" name="Content Placeholder 4"/>
            <p:cNvPicPr>
              <a:picLocks noChangeAspect="1"/>
            </p:cNvPicPr>
            <p:nvPr/>
          </p:nvPicPr>
          <p:blipFill rotWithShape="1">
            <a:blip r:embed="rId2" cstate="print">
              <a:extLst>
                <a:ext uri="{28A0092B-C50C-407E-A947-70E740481C1C}">
                  <a14:useLocalDpi xmlns:a14="http://schemas.microsoft.com/office/drawing/2010/main" val="0"/>
                </a:ext>
              </a:extLst>
            </a:blip>
            <a:srcRect t="71288"/>
            <a:stretch/>
          </p:blipFill>
          <p:spPr bwMode="auto">
            <a:xfrm>
              <a:off x="755576" y="3789041"/>
              <a:ext cx="3744416" cy="1526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bwMode="auto">
            <a:xfrm>
              <a:off x="899592" y="5315095"/>
              <a:ext cx="3600400" cy="778201"/>
            </a:xfrm>
            <a:prstGeom prst="rect">
              <a:avLst/>
            </a:pr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8600" b="0" i="0" u="none" strike="noStrike" cap="none" normalizeH="0" baseline="0" smtClean="0">
                <a:ln>
                  <a:noFill/>
                </a:ln>
                <a:solidFill>
                  <a:schemeClr val="bg1"/>
                </a:solidFill>
                <a:effectLst/>
                <a:latin typeface="Rdg Vesta" panose="02000503060000020004" pitchFamily="50" charset="0"/>
              </a:endParaRPr>
            </a:p>
          </p:txBody>
        </p:sp>
      </p:grpSp>
    </p:spTree>
    <p:extLst>
      <p:ext uri="{BB962C8B-B14F-4D97-AF65-F5344CB8AC3E}">
        <p14:creationId xmlns:p14="http://schemas.microsoft.com/office/powerpoint/2010/main" val="35541572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a good </a:t>
            </a:r>
            <a:r>
              <a:rPr lang="en-GB" dirty="0" smtClean="0"/>
              <a:t>spatial forecast</a:t>
            </a:r>
            <a:r>
              <a:rPr lang="en-GB" dirty="0" smtClean="0"/>
              <a:t>?</a:t>
            </a:r>
            <a:br>
              <a:rPr lang="en-GB" dirty="0" smtClean="0"/>
            </a:br>
            <a:r>
              <a:rPr lang="en-GB" sz="2400" dirty="0" smtClean="0">
                <a:solidFill>
                  <a:schemeClr val="accent2"/>
                </a:solidFill>
              </a:rPr>
              <a:t>Spatial comparison</a:t>
            </a:r>
            <a:endParaRPr lang="en-GB" dirty="0"/>
          </a:p>
        </p:txBody>
      </p:sp>
      <p:sp>
        <p:nvSpPr>
          <p:cNvPr id="74" name="Rectangle 73"/>
          <p:cNvSpPr/>
          <p:nvPr/>
        </p:nvSpPr>
        <p:spPr>
          <a:xfrm>
            <a:off x="3439795" y="4745020"/>
            <a:ext cx="325550" cy="356089"/>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p:cNvSpPr>
            <a:spLocks noGrp="1"/>
          </p:cNvSpPr>
          <p:nvPr>
            <p:ph idx="1"/>
          </p:nvPr>
        </p:nvSpPr>
        <p:spPr>
          <a:xfrm>
            <a:off x="755650" y="1340768"/>
            <a:ext cx="7931150" cy="4343400"/>
          </a:xfrm>
        </p:spPr>
        <p:txBody>
          <a:bodyPr/>
          <a:lstStyle/>
          <a:p>
            <a:r>
              <a:rPr lang="en-GB" dirty="0" smtClean="0"/>
              <a:t>Look in the </a:t>
            </a:r>
            <a:r>
              <a:rPr lang="en-GB" b="1" dirty="0" smtClean="0"/>
              <a:t>neighbouring</a:t>
            </a:r>
            <a:r>
              <a:rPr lang="en-GB" dirty="0" smtClean="0"/>
              <a:t> grid boxes and compares the fraction containing ash </a:t>
            </a:r>
          </a:p>
          <a:p>
            <a:r>
              <a:rPr lang="en-GB" dirty="0" smtClean="0"/>
              <a:t>Increase neighbourhood size to get measure of “useful” skill or scale at which we “trust” the forecast</a:t>
            </a:r>
          </a:p>
        </p:txBody>
      </p:sp>
      <p:sp>
        <p:nvSpPr>
          <p:cNvPr id="4" name="Slide Number Placeholder 3"/>
          <p:cNvSpPr>
            <a:spLocks noGrp="1"/>
          </p:cNvSpPr>
          <p:nvPr>
            <p:ph type="sldNum" sz="quarter" idx="10"/>
          </p:nvPr>
        </p:nvSpPr>
        <p:spPr/>
        <p:txBody>
          <a:bodyPr/>
          <a:lstStyle/>
          <a:p>
            <a:fld id="{B249582F-426B-4232-B20F-A2E7FDC69012}" type="slidenum">
              <a:rPr lang="en-GB" altLang="en-US" smtClean="0"/>
              <a:pPr/>
              <a:t>13</a:t>
            </a:fld>
            <a:endParaRPr lang="en-GB" altLang="en-US"/>
          </a:p>
        </p:txBody>
      </p:sp>
      <p:grpSp>
        <p:nvGrpSpPr>
          <p:cNvPr id="13" name="Group 12"/>
          <p:cNvGrpSpPr/>
          <p:nvPr/>
        </p:nvGrpSpPr>
        <p:grpSpPr>
          <a:xfrm>
            <a:off x="973212" y="4079537"/>
            <a:ext cx="1062455" cy="1029195"/>
            <a:chOff x="1835696" y="4210340"/>
            <a:chExt cx="1603182" cy="1450907"/>
          </a:xfrm>
        </p:grpSpPr>
        <p:grpSp>
          <p:nvGrpSpPr>
            <p:cNvPr id="25" name="Group 24"/>
            <p:cNvGrpSpPr/>
            <p:nvPr/>
          </p:nvGrpSpPr>
          <p:grpSpPr>
            <a:xfrm>
              <a:off x="1835696" y="4211480"/>
              <a:ext cx="1603182" cy="1449767"/>
              <a:chOff x="1043608" y="4278685"/>
              <a:chExt cx="2404773" cy="2174651"/>
            </a:xfrm>
            <a:solidFill>
              <a:schemeClr val="bg1"/>
            </a:solidFill>
          </p:grpSpPr>
          <p:sp>
            <p:nvSpPr>
              <p:cNvPr id="27" name="Rectangle 26"/>
              <p:cNvSpPr/>
              <p:nvPr/>
            </p:nvSpPr>
            <p:spPr>
              <a:xfrm>
                <a:off x="2656293" y="5733256"/>
                <a:ext cx="792088" cy="720080"/>
              </a:xfrm>
              <a:prstGeom prst="rect">
                <a:avLst/>
              </a:prstGeom>
              <a:solidFill>
                <a:schemeClr val="bg1">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p:cNvSpPr/>
              <p:nvPr/>
            </p:nvSpPr>
            <p:spPr>
              <a:xfrm>
                <a:off x="2627784" y="5013176"/>
                <a:ext cx="792088" cy="720080"/>
              </a:xfrm>
              <a:prstGeom prst="rect">
                <a:avLst/>
              </a:prstGeom>
              <a:solidFill>
                <a:schemeClr val="bg1">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28"/>
              <p:cNvSpPr/>
              <p:nvPr/>
            </p:nvSpPr>
            <p:spPr>
              <a:xfrm>
                <a:off x="1835696" y="5733256"/>
                <a:ext cx="792088" cy="720080"/>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29"/>
              <p:cNvSpPr/>
              <p:nvPr/>
            </p:nvSpPr>
            <p:spPr>
              <a:xfrm>
                <a:off x="1043608" y="5733256"/>
                <a:ext cx="792088" cy="720080"/>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ectangle 30"/>
              <p:cNvSpPr/>
              <p:nvPr/>
            </p:nvSpPr>
            <p:spPr>
              <a:xfrm>
                <a:off x="1043608" y="5013176"/>
                <a:ext cx="792088" cy="720080"/>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p:cNvSpPr/>
              <p:nvPr/>
            </p:nvSpPr>
            <p:spPr>
              <a:xfrm>
                <a:off x="2627783" y="4278685"/>
                <a:ext cx="792089" cy="720080"/>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32"/>
              <p:cNvSpPr/>
              <p:nvPr/>
            </p:nvSpPr>
            <p:spPr>
              <a:xfrm>
                <a:off x="1835696" y="4293096"/>
                <a:ext cx="792088" cy="720080"/>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p:cNvSpPr/>
              <p:nvPr/>
            </p:nvSpPr>
            <p:spPr>
              <a:xfrm>
                <a:off x="1043608" y="4293096"/>
                <a:ext cx="792088" cy="720080"/>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p:cNvSpPr/>
              <p:nvPr/>
            </p:nvSpPr>
            <p:spPr>
              <a:xfrm>
                <a:off x="1835696" y="5013176"/>
                <a:ext cx="792088" cy="720080"/>
              </a:xfrm>
              <a:prstGeom prst="rect">
                <a:avLst/>
              </a:prstGeom>
              <a:solidFill>
                <a:schemeClr val="bg1">
                  <a:lumMod val="50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6" name="Rectangle 25"/>
            <p:cNvSpPr/>
            <p:nvPr/>
          </p:nvSpPr>
          <p:spPr>
            <a:xfrm>
              <a:off x="1854703" y="4210340"/>
              <a:ext cx="1584175" cy="144016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p:cNvGrpSpPr/>
          <p:nvPr/>
        </p:nvGrpSpPr>
        <p:grpSpPr>
          <a:xfrm>
            <a:off x="2684945" y="4080345"/>
            <a:ext cx="1107677" cy="1028386"/>
            <a:chOff x="4932040" y="4149080"/>
            <a:chExt cx="1656184" cy="1440160"/>
          </a:xfrm>
        </p:grpSpPr>
        <p:grpSp>
          <p:nvGrpSpPr>
            <p:cNvPr id="15" name="Group 14"/>
            <p:cNvGrpSpPr/>
            <p:nvPr/>
          </p:nvGrpSpPr>
          <p:grpSpPr>
            <a:xfrm>
              <a:off x="4932040" y="4149080"/>
              <a:ext cx="1656184" cy="1440160"/>
              <a:chOff x="1043608" y="4293096"/>
              <a:chExt cx="2376264" cy="2160240"/>
            </a:xfrm>
            <a:solidFill>
              <a:schemeClr val="bg1"/>
            </a:solidFill>
          </p:grpSpPr>
          <p:sp>
            <p:nvSpPr>
              <p:cNvPr id="18" name="Rectangle 17"/>
              <p:cNvSpPr/>
              <p:nvPr/>
            </p:nvSpPr>
            <p:spPr>
              <a:xfrm>
                <a:off x="2627784" y="5013176"/>
                <a:ext cx="792088" cy="720080"/>
              </a:xfrm>
              <a:prstGeom prst="rect">
                <a:avLst/>
              </a:prstGeom>
              <a:solidFill>
                <a:schemeClr val="bg1">
                  <a:lumMod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p:cNvSpPr/>
              <p:nvPr/>
            </p:nvSpPr>
            <p:spPr>
              <a:xfrm>
                <a:off x="1043608" y="5733256"/>
                <a:ext cx="792088" cy="720080"/>
              </a:xfrm>
              <a:prstGeom prst="rect">
                <a:avLst/>
              </a:prstGeom>
              <a:grp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p:cNvSpPr/>
              <p:nvPr/>
            </p:nvSpPr>
            <p:spPr>
              <a:xfrm>
                <a:off x="1043612" y="5013175"/>
                <a:ext cx="792089" cy="720079"/>
              </a:xfrm>
              <a:prstGeom prst="rect">
                <a:avLst/>
              </a:prstGeom>
              <a:grp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p:cNvSpPr/>
              <p:nvPr/>
            </p:nvSpPr>
            <p:spPr>
              <a:xfrm>
                <a:off x="2627784" y="4293096"/>
                <a:ext cx="792088" cy="720080"/>
              </a:xfrm>
              <a:prstGeom prst="rect">
                <a:avLst/>
              </a:prstGeom>
              <a:grp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p:cNvSpPr/>
              <p:nvPr/>
            </p:nvSpPr>
            <p:spPr>
              <a:xfrm>
                <a:off x="1835696" y="4293096"/>
                <a:ext cx="792088" cy="720080"/>
              </a:xfrm>
              <a:prstGeom prst="rect">
                <a:avLst/>
              </a:prstGeom>
              <a:grp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p:cNvSpPr/>
              <p:nvPr/>
            </p:nvSpPr>
            <p:spPr>
              <a:xfrm>
                <a:off x="1043608" y="4293096"/>
                <a:ext cx="792088" cy="720080"/>
              </a:xfrm>
              <a:prstGeom prst="rect">
                <a:avLst/>
              </a:prstGeom>
              <a:solidFill>
                <a:schemeClr val="bg1">
                  <a:lumMod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p:cNvSpPr/>
              <p:nvPr/>
            </p:nvSpPr>
            <p:spPr>
              <a:xfrm>
                <a:off x="1835696" y="5013176"/>
                <a:ext cx="792088" cy="720080"/>
              </a:xfrm>
              <a:prstGeom prst="rect">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6" name="Rectangle 15"/>
            <p:cNvSpPr/>
            <p:nvPr/>
          </p:nvSpPr>
          <p:spPr>
            <a:xfrm>
              <a:off x="4932040" y="4149080"/>
              <a:ext cx="1656184" cy="144016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Rectangle 4"/>
          <p:cNvSpPr/>
          <p:nvPr/>
        </p:nvSpPr>
        <p:spPr bwMode="auto">
          <a:xfrm>
            <a:off x="584719" y="3803752"/>
            <a:ext cx="3600400"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8600" b="0" i="0" u="none" strike="noStrike" cap="none" normalizeH="0" baseline="0" smtClean="0">
              <a:ln>
                <a:noFill/>
              </a:ln>
              <a:solidFill>
                <a:schemeClr val="bg1"/>
              </a:solidFill>
              <a:effectLst/>
              <a:latin typeface="Rdg Vesta" panose="02000503060000020004" pitchFamily="50" charset="0"/>
            </a:endParaRPr>
          </a:p>
        </p:txBody>
      </p:sp>
      <p:sp>
        <p:nvSpPr>
          <p:cNvPr id="36" name="Rectangle 35"/>
          <p:cNvSpPr/>
          <p:nvPr/>
        </p:nvSpPr>
        <p:spPr bwMode="auto">
          <a:xfrm>
            <a:off x="583181" y="3494956"/>
            <a:ext cx="3744342" cy="1944216"/>
          </a:xfrm>
          <a:prstGeom prst="rect">
            <a:avLst/>
          </a:prstGeom>
          <a:noFill/>
          <a:ln w="60325">
            <a:solidFill>
              <a:schemeClr val="tx1"/>
            </a:solid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8600" b="0" i="0" u="none" strike="noStrike" cap="none" normalizeH="0" baseline="0" smtClean="0">
              <a:ln>
                <a:noFill/>
              </a:ln>
              <a:solidFill>
                <a:schemeClr val="bg1"/>
              </a:solidFill>
              <a:effectLst/>
              <a:latin typeface="Rdg Vesta" panose="02000503060000020004" pitchFamily="50" charset="0"/>
            </a:endParaRPr>
          </a:p>
        </p:txBody>
      </p:sp>
      <p:sp>
        <p:nvSpPr>
          <p:cNvPr id="38" name="TextBox 37"/>
          <p:cNvSpPr txBox="1"/>
          <p:nvPr/>
        </p:nvSpPr>
        <p:spPr>
          <a:xfrm>
            <a:off x="583181" y="3580790"/>
            <a:ext cx="1800200" cy="461665"/>
          </a:xfrm>
          <a:prstGeom prst="rect">
            <a:avLst/>
          </a:prstGeom>
          <a:noFill/>
        </p:spPr>
        <p:txBody>
          <a:bodyPr wrap="square" rtlCol="0">
            <a:spAutoFit/>
          </a:bodyPr>
          <a:lstStyle/>
          <a:p>
            <a:pPr algn="ctr"/>
            <a:r>
              <a:rPr lang="en-GB" sz="2400" dirty="0" smtClean="0">
                <a:solidFill>
                  <a:schemeClr val="tx1"/>
                </a:solidFill>
                <a:latin typeface="Calibri" panose="020F0502020204030204" pitchFamily="34" charset="0"/>
              </a:rPr>
              <a:t>Model</a:t>
            </a:r>
            <a:endParaRPr lang="en-GB" sz="2400" dirty="0">
              <a:solidFill>
                <a:schemeClr val="tx1"/>
              </a:solidFill>
              <a:latin typeface="Calibri" panose="020F0502020204030204" pitchFamily="34" charset="0"/>
            </a:endParaRPr>
          </a:p>
        </p:txBody>
      </p:sp>
      <p:sp>
        <p:nvSpPr>
          <p:cNvPr id="39" name="TextBox 38"/>
          <p:cNvSpPr txBox="1"/>
          <p:nvPr/>
        </p:nvSpPr>
        <p:spPr>
          <a:xfrm>
            <a:off x="2345295" y="3593835"/>
            <a:ext cx="1800200" cy="461665"/>
          </a:xfrm>
          <a:prstGeom prst="rect">
            <a:avLst/>
          </a:prstGeom>
          <a:noFill/>
        </p:spPr>
        <p:txBody>
          <a:bodyPr wrap="square" rtlCol="0">
            <a:spAutoFit/>
          </a:bodyPr>
          <a:lstStyle/>
          <a:p>
            <a:pPr algn="ctr"/>
            <a:r>
              <a:rPr lang="en-GB" sz="2400" dirty="0" err="1" smtClean="0">
                <a:solidFill>
                  <a:schemeClr val="tx1"/>
                </a:solidFill>
                <a:latin typeface="Calibri" panose="020F0502020204030204" pitchFamily="34" charset="0"/>
              </a:rPr>
              <a:t>Obs</a:t>
            </a:r>
            <a:endParaRPr lang="en-GB" sz="2400" dirty="0">
              <a:solidFill>
                <a:schemeClr val="tx1"/>
              </a:solidFill>
              <a:latin typeface="Calibri" panose="020F0502020204030204" pitchFamily="34" charset="0"/>
            </a:endParaRPr>
          </a:p>
        </p:txBody>
      </p:sp>
      <mc:AlternateContent xmlns:mc="http://schemas.openxmlformats.org/markup-compatibility/2006">
        <mc:Choice xmlns:a14="http://schemas.microsoft.com/office/drawing/2010/main" Requires="a14">
          <p:sp>
            <p:nvSpPr>
              <p:cNvPr id="40" name="TextBox 39"/>
              <p:cNvSpPr txBox="1"/>
              <p:nvPr/>
            </p:nvSpPr>
            <p:spPr>
              <a:xfrm>
                <a:off x="2200721" y="4227778"/>
                <a:ext cx="197170" cy="5761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2000" i="1" smtClean="0">
                              <a:solidFill>
                                <a:schemeClr val="tx1"/>
                              </a:solidFill>
                              <a:latin typeface="Cambria Math" panose="02040503050406030204" pitchFamily="18" charset="0"/>
                            </a:rPr>
                          </m:ctrlPr>
                        </m:fPr>
                        <m:num>
                          <m:r>
                            <a:rPr lang="en-GB" sz="2000" b="0" i="1" smtClean="0">
                              <a:solidFill>
                                <a:schemeClr val="tx1"/>
                              </a:solidFill>
                              <a:latin typeface="Cambria Math" panose="02040503050406030204" pitchFamily="18" charset="0"/>
                            </a:rPr>
                            <m:t>1</m:t>
                          </m:r>
                        </m:num>
                        <m:den>
                          <m:r>
                            <a:rPr lang="en-GB" sz="2000" b="0" i="1" smtClean="0">
                              <a:solidFill>
                                <a:schemeClr val="tx1"/>
                              </a:solidFill>
                              <a:latin typeface="Cambria Math" panose="02040503050406030204" pitchFamily="18" charset="0"/>
                            </a:rPr>
                            <m:t>1</m:t>
                          </m:r>
                        </m:den>
                      </m:f>
                    </m:oMath>
                  </m:oMathPara>
                </a14:m>
                <a:endParaRPr lang="en-GB" sz="2000" dirty="0">
                  <a:solidFill>
                    <a:schemeClr val="tx1"/>
                  </a:solidFill>
                </a:endParaRPr>
              </a:p>
            </p:txBody>
          </p:sp>
        </mc:Choice>
        <mc:Fallback>
          <p:sp>
            <p:nvSpPr>
              <p:cNvPr id="40" name="TextBox 39"/>
              <p:cNvSpPr txBox="1">
                <a:spLocks noRot="1" noChangeAspect="1" noMove="1" noResize="1" noEditPoints="1" noAdjustHandles="1" noChangeArrowheads="1" noChangeShapeType="1" noTextEdit="1"/>
              </p:cNvSpPr>
              <p:nvPr/>
            </p:nvSpPr>
            <p:spPr>
              <a:xfrm>
                <a:off x="2200721" y="4227778"/>
                <a:ext cx="197170" cy="576183"/>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1" name="TextBox 40"/>
              <p:cNvSpPr txBox="1"/>
              <p:nvPr/>
            </p:nvSpPr>
            <p:spPr>
              <a:xfrm>
                <a:off x="3948325" y="4227778"/>
                <a:ext cx="197170" cy="5761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2000" i="1" smtClean="0">
                              <a:solidFill>
                                <a:schemeClr val="tx1"/>
                              </a:solidFill>
                              <a:latin typeface="Cambria Math" panose="02040503050406030204" pitchFamily="18" charset="0"/>
                            </a:rPr>
                          </m:ctrlPr>
                        </m:fPr>
                        <m:num>
                          <m:r>
                            <a:rPr lang="en-GB" sz="2000" b="0" i="1" smtClean="0">
                              <a:solidFill>
                                <a:schemeClr val="tx1"/>
                              </a:solidFill>
                              <a:latin typeface="Cambria Math" panose="02040503050406030204" pitchFamily="18" charset="0"/>
                            </a:rPr>
                            <m:t>0</m:t>
                          </m:r>
                        </m:num>
                        <m:den>
                          <m:r>
                            <a:rPr lang="en-GB" sz="2000" b="0" i="1" smtClean="0">
                              <a:solidFill>
                                <a:schemeClr val="tx1"/>
                              </a:solidFill>
                              <a:latin typeface="Cambria Math" panose="02040503050406030204" pitchFamily="18" charset="0"/>
                            </a:rPr>
                            <m:t>1</m:t>
                          </m:r>
                        </m:den>
                      </m:f>
                    </m:oMath>
                  </m:oMathPara>
                </a14:m>
                <a:endParaRPr lang="en-GB" sz="2000" dirty="0">
                  <a:solidFill>
                    <a:schemeClr val="tx1"/>
                  </a:solidFill>
                </a:endParaRPr>
              </a:p>
            </p:txBody>
          </p:sp>
        </mc:Choice>
        <mc:Fallback>
          <p:sp>
            <p:nvSpPr>
              <p:cNvPr id="41" name="TextBox 40"/>
              <p:cNvSpPr txBox="1">
                <a:spLocks noRot="1" noChangeAspect="1" noMove="1" noResize="1" noEditPoints="1" noAdjustHandles="1" noChangeArrowheads="1" noChangeShapeType="1" noTextEdit="1"/>
              </p:cNvSpPr>
              <p:nvPr/>
            </p:nvSpPr>
            <p:spPr>
              <a:xfrm>
                <a:off x="3948325" y="4227778"/>
                <a:ext cx="197170" cy="576183"/>
              </a:xfrm>
              <a:prstGeom prst="rect">
                <a:avLst/>
              </a:prstGeom>
              <a:blipFill rotWithShape="0">
                <a:blip r:embed="rId3"/>
                <a:stretch>
                  <a:fillRect/>
                </a:stretch>
              </a:blipFill>
            </p:spPr>
            <p:txBody>
              <a:bodyPr/>
              <a:lstStyle/>
              <a:p>
                <a:r>
                  <a:rPr lang="en-GB">
                    <a:noFill/>
                  </a:rPr>
                  <a:t> </a:t>
                </a:r>
              </a:p>
            </p:txBody>
          </p:sp>
        </mc:Fallback>
      </mc:AlternateContent>
      <p:grpSp>
        <p:nvGrpSpPr>
          <p:cNvPr id="42" name="Group 41"/>
          <p:cNvGrpSpPr/>
          <p:nvPr/>
        </p:nvGrpSpPr>
        <p:grpSpPr>
          <a:xfrm>
            <a:off x="5122612" y="4058621"/>
            <a:ext cx="1062455" cy="1029195"/>
            <a:chOff x="1835696" y="4210340"/>
            <a:chExt cx="1603182" cy="1450907"/>
          </a:xfrm>
        </p:grpSpPr>
        <p:grpSp>
          <p:nvGrpSpPr>
            <p:cNvPr id="43" name="Group 42"/>
            <p:cNvGrpSpPr/>
            <p:nvPr/>
          </p:nvGrpSpPr>
          <p:grpSpPr>
            <a:xfrm>
              <a:off x="1835696" y="4211480"/>
              <a:ext cx="1603182" cy="1449767"/>
              <a:chOff x="1043608" y="4278685"/>
              <a:chExt cx="2404773" cy="2174651"/>
            </a:xfrm>
            <a:solidFill>
              <a:schemeClr val="bg1"/>
            </a:solidFill>
          </p:grpSpPr>
          <p:sp>
            <p:nvSpPr>
              <p:cNvPr id="45" name="Rectangle 44"/>
              <p:cNvSpPr/>
              <p:nvPr/>
            </p:nvSpPr>
            <p:spPr>
              <a:xfrm>
                <a:off x="2656293" y="5733256"/>
                <a:ext cx="792088" cy="720080"/>
              </a:xfrm>
              <a:prstGeom prst="rect">
                <a:avLst/>
              </a:prstGeom>
              <a:solidFill>
                <a:schemeClr val="bg1">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45"/>
              <p:cNvSpPr/>
              <p:nvPr/>
            </p:nvSpPr>
            <p:spPr>
              <a:xfrm>
                <a:off x="2627784" y="5013176"/>
                <a:ext cx="792088" cy="720080"/>
              </a:xfrm>
              <a:prstGeom prst="rect">
                <a:avLst/>
              </a:prstGeom>
              <a:solidFill>
                <a:schemeClr val="bg1">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Rectangle 47"/>
              <p:cNvSpPr/>
              <p:nvPr/>
            </p:nvSpPr>
            <p:spPr>
              <a:xfrm>
                <a:off x="1043608" y="5733256"/>
                <a:ext cx="792088" cy="720080"/>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Rectangle 48"/>
              <p:cNvSpPr/>
              <p:nvPr/>
            </p:nvSpPr>
            <p:spPr>
              <a:xfrm>
                <a:off x="1043608" y="5013176"/>
                <a:ext cx="792088" cy="720080"/>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Rectangle 49"/>
              <p:cNvSpPr/>
              <p:nvPr/>
            </p:nvSpPr>
            <p:spPr>
              <a:xfrm>
                <a:off x="2627783" y="4278685"/>
                <a:ext cx="792089" cy="720080"/>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Rectangle 50"/>
              <p:cNvSpPr/>
              <p:nvPr/>
            </p:nvSpPr>
            <p:spPr>
              <a:xfrm>
                <a:off x="1835696" y="4293096"/>
                <a:ext cx="792088" cy="720080"/>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Rectangle 51"/>
              <p:cNvSpPr/>
              <p:nvPr/>
            </p:nvSpPr>
            <p:spPr>
              <a:xfrm>
                <a:off x="1043608" y="4293096"/>
                <a:ext cx="792088" cy="720080"/>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4" name="Rectangle 43"/>
            <p:cNvSpPr/>
            <p:nvPr/>
          </p:nvSpPr>
          <p:spPr>
            <a:xfrm>
              <a:off x="1854703" y="4210340"/>
              <a:ext cx="1584175" cy="144016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4" name="Group 53"/>
          <p:cNvGrpSpPr/>
          <p:nvPr/>
        </p:nvGrpSpPr>
        <p:grpSpPr>
          <a:xfrm>
            <a:off x="6834345" y="4059429"/>
            <a:ext cx="1107677" cy="1028386"/>
            <a:chOff x="4932040" y="4149080"/>
            <a:chExt cx="1656184" cy="1440160"/>
          </a:xfrm>
        </p:grpSpPr>
        <p:grpSp>
          <p:nvGrpSpPr>
            <p:cNvPr id="55" name="Group 54"/>
            <p:cNvGrpSpPr/>
            <p:nvPr/>
          </p:nvGrpSpPr>
          <p:grpSpPr>
            <a:xfrm>
              <a:off x="4932040" y="4149080"/>
              <a:ext cx="1656184" cy="1440160"/>
              <a:chOff x="1043608" y="4293096"/>
              <a:chExt cx="2376264" cy="2160240"/>
            </a:xfrm>
            <a:solidFill>
              <a:schemeClr val="bg1"/>
            </a:solidFill>
          </p:grpSpPr>
          <p:sp>
            <p:nvSpPr>
              <p:cNvPr id="57" name="Rectangle 56"/>
              <p:cNvSpPr/>
              <p:nvPr/>
            </p:nvSpPr>
            <p:spPr>
              <a:xfrm>
                <a:off x="2627784" y="5733256"/>
                <a:ext cx="792088" cy="720080"/>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8" name="Rectangle 57"/>
              <p:cNvSpPr/>
              <p:nvPr/>
            </p:nvSpPr>
            <p:spPr>
              <a:xfrm>
                <a:off x="2627784" y="5013176"/>
                <a:ext cx="792088" cy="720080"/>
              </a:xfrm>
              <a:prstGeom prst="rect">
                <a:avLst/>
              </a:prstGeom>
              <a:solidFill>
                <a:schemeClr val="bg1">
                  <a:lumMod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9" name="Rectangle 58"/>
              <p:cNvSpPr/>
              <p:nvPr/>
            </p:nvSpPr>
            <p:spPr>
              <a:xfrm>
                <a:off x="1043608" y="5733256"/>
                <a:ext cx="792088" cy="720080"/>
              </a:xfrm>
              <a:prstGeom prst="rect">
                <a:avLst/>
              </a:prstGeom>
              <a:grp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Rectangle 59"/>
              <p:cNvSpPr/>
              <p:nvPr/>
            </p:nvSpPr>
            <p:spPr>
              <a:xfrm>
                <a:off x="1043612" y="5013175"/>
                <a:ext cx="792089" cy="720079"/>
              </a:xfrm>
              <a:prstGeom prst="rect">
                <a:avLst/>
              </a:prstGeom>
              <a:grp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Rectangle 60"/>
              <p:cNvSpPr/>
              <p:nvPr/>
            </p:nvSpPr>
            <p:spPr>
              <a:xfrm>
                <a:off x="2627784" y="4293096"/>
                <a:ext cx="792088" cy="720080"/>
              </a:xfrm>
              <a:prstGeom prst="rect">
                <a:avLst/>
              </a:prstGeom>
              <a:grp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 name="Rectangle 61"/>
              <p:cNvSpPr/>
              <p:nvPr/>
            </p:nvSpPr>
            <p:spPr>
              <a:xfrm>
                <a:off x="1835696" y="4293096"/>
                <a:ext cx="792088" cy="720080"/>
              </a:xfrm>
              <a:prstGeom prst="rect">
                <a:avLst/>
              </a:prstGeom>
              <a:grp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3" name="Rectangle 62"/>
              <p:cNvSpPr/>
              <p:nvPr/>
            </p:nvSpPr>
            <p:spPr>
              <a:xfrm>
                <a:off x="1043608" y="4293096"/>
                <a:ext cx="792088" cy="720080"/>
              </a:xfrm>
              <a:prstGeom prst="rect">
                <a:avLst/>
              </a:prstGeom>
              <a:solidFill>
                <a:schemeClr val="bg1">
                  <a:lumMod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56" name="Rectangle 55"/>
            <p:cNvSpPr/>
            <p:nvPr/>
          </p:nvSpPr>
          <p:spPr>
            <a:xfrm>
              <a:off x="4932040" y="4149080"/>
              <a:ext cx="1656184" cy="144016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5" name="Rectangle 64"/>
          <p:cNvSpPr/>
          <p:nvPr/>
        </p:nvSpPr>
        <p:spPr bwMode="auto">
          <a:xfrm>
            <a:off x="4734119" y="3782836"/>
            <a:ext cx="3600400"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8600" b="0" i="0" u="none" strike="noStrike" cap="none" normalizeH="0" baseline="0" smtClean="0">
              <a:ln>
                <a:noFill/>
              </a:ln>
              <a:solidFill>
                <a:schemeClr val="bg1"/>
              </a:solidFill>
              <a:effectLst/>
              <a:latin typeface="Rdg Vesta" panose="02000503060000020004" pitchFamily="50" charset="0"/>
            </a:endParaRPr>
          </a:p>
        </p:txBody>
      </p:sp>
      <p:sp>
        <p:nvSpPr>
          <p:cNvPr id="66" name="Rectangle 65"/>
          <p:cNvSpPr/>
          <p:nvPr/>
        </p:nvSpPr>
        <p:spPr bwMode="auto">
          <a:xfrm>
            <a:off x="4716016" y="3501008"/>
            <a:ext cx="3744342" cy="1944216"/>
          </a:xfrm>
          <a:prstGeom prst="rect">
            <a:avLst/>
          </a:prstGeom>
          <a:noFill/>
          <a:ln w="60325">
            <a:solidFill>
              <a:schemeClr val="tx1"/>
            </a:solid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8600" b="0" i="0" u="none" strike="noStrike" cap="none" normalizeH="0" baseline="0" smtClean="0">
              <a:ln>
                <a:noFill/>
              </a:ln>
              <a:solidFill>
                <a:schemeClr val="bg1"/>
              </a:solidFill>
              <a:effectLst/>
              <a:latin typeface="Rdg Vesta" panose="02000503060000020004" pitchFamily="50" charset="0"/>
            </a:endParaRPr>
          </a:p>
        </p:txBody>
      </p:sp>
      <p:sp>
        <p:nvSpPr>
          <p:cNvPr id="67" name="TextBox 66"/>
          <p:cNvSpPr txBox="1"/>
          <p:nvPr/>
        </p:nvSpPr>
        <p:spPr>
          <a:xfrm>
            <a:off x="4732581" y="3559874"/>
            <a:ext cx="1800200" cy="461665"/>
          </a:xfrm>
          <a:prstGeom prst="rect">
            <a:avLst/>
          </a:prstGeom>
          <a:noFill/>
        </p:spPr>
        <p:txBody>
          <a:bodyPr wrap="square" rtlCol="0">
            <a:spAutoFit/>
          </a:bodyPr>
          <a:lstStyle/>
          <a:p>
            <a:pPr algn="ctr"/>
            <a:r>
              <a:rPr lang="en-GB" sz="2400" dirty="0" smtClean="0">
                <a:solidFill>
                  <a:schemeClr val="tx1"/>
                </a:solidFill>
                <a:latin typeface="Calibri" panose="020F0502020204030204" pitchFamily="34" charset="0"/>
              </a:rPr>
              <a:t>Model</a:t>
            </a:r>
            <a:endParaRPr lang="en-GB" sz="2400" dirty="0">
              <a:solidFill>
                <a:schemeClr val="tx1"/>
              </a:solidFill>
              <a:latin typeface="Calibri" panose="020F0502020204030204" pitchFamily="34" charset="0"/>
            </a:endParaRPr>
          </a:p>
        </p:txBody>
      </p:sp>
      <p:sp>
        <p:nvSpPr>
          <p:cNvPr id="68" name="TextBox 67"/>
          <p:cNvSpPr txBox="1"/>
          <p:nvPr/>
        </p:nvSpPr>
        <p:spPr>
          <a:xfrm>
            <a:off x="6494695" y="3572919"/>
            <a:ext cx="1800200" cy="461665"/>
          </a:xfrm>
          <a:prstGeom prst="rect">
            <a:avLst/>
          </a:prstGeom>
          <a:noFill/>
        </p:spPr>
        <p:txBody>
          <a:bodyPr wrap="square" rtlCol="0">
            <a:spAutoFit/>
          </a:bodyPr>
          <a:lstStyle/>
          <a:p>
            <a:pPr algn="ctr"/>
            <a:r>
              <a:rPr lang="en-GB" sz="2400" dirty="0" err="1" smtClean="0">
                <a:solidFill>
                  <a:schemeClr val="tx1"/>
                </a:solidFill>
                <a:latin typeface="Calibri" panose="020F0502020204030204" pitchFamily="34" charset="0"/>
              </a:rPr>
              <a:t>Obs</a:t>
            </a:r>
            <a:endParaRPr lang="en-GB" sz="2400" dirty="0">
              <a:solidFill>
                <a:schemeClr val="tx1"/>
              </a:solidFill>
              <a:latin typeface="Calibri" panose="020F0502020204030204" pitchFamily="34" charset="0"/>
            </a:endParaRPr>
          </a:p>
        </p:txBody>
      </p:sp>
      <mc:AlternateContent xmlns:mc="http://schemas.openxmlformats.org/markup-compatibility/2006">
        <mc:Choice xmlns:a14="http://schemas.microsoft.com/office/drawing/2010/main" Requires="a14">
          <p:sp>
            <p:nvSpPr>
              <p:cNvPr id="69" name="TextBox 68"/>
              <p:cNvSpPr txBox="1"/>
              <p:nvPr/>
            </p:nvSpPr>
            <p:spPr>
              <a:xfrm>
                <a:off x="6350121" y="4206862"/>
                <a:ext cx="197170" cy="5782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2000" i="1" smtClean="0">
                              <a:solidFill>
                                <a:schemeClr val="tx1"/>
                              </a:solidFill>
                              <a:latin typeface="Cambria Math" panose="02040503050406030204" pitchFamily="18" charset="0"/>
                            </a:rPr>
                          </m:ctrlPr>
                        </m:fPr>
                        <m:num>
                          <m:r>
                            <a:rPr lang="en-GB" sz="2000" b="0" i="1" smtClean="0">
                              <a:solidFill>
                                <a:schemeClr val="tx1"/>
                              </a:solidFill>
                              <a:latin typeface="Cambria Math" panose="02040503050406030204" pitchFamily="18" charset="0"/>
                            </a:rPr>
                            <m:t>3</m:t>
                          </m:r>
                        </m:num>
                        <m:den>
                          <m:r>
                            <a:rPr lang="en-GB" sz="2000" b="0" i="1" smtClean="0">
                              <a:solidFill>
                                <a:schemeClr val="tx1"/>
                              </a:solidFill>
                              <a:latin typeface="Cambria Math" panose="02040503050406030204" pitchFamily="18" charset="0"/>
                            </a:rPr>
                            <m:t>9</m:t>
                          </m:r>
                        </m:den>
                      </m:f>
                    </m:oMath>
                  </m:oMathPara>
                </a14:m>
                <a:endParaRPr lang="en-GB" sz="2000" dirty="0">
                  <a:solidFill>
                    <a:schemeClr val="tx1"/>
                  </a:solidFill>
                </a:endParaRPr>
              </a:p>
            </p:txBody>
          </p:sp>
        </mc:Choice>
        <mc:Fallback>
          <p:sp>
            <p:nvSpPr>
              <p:cNvPr id="69" name="TextBox 68"/>
              <p:cNvSpPr txBox="1">
                <a:spLocks noRot="1" noChangeAspect="1" noMove="1" noResize="1" noEditPoints="1" noAdjustHandles="1" noChangeArrowheads="1" noChangeShapeType="1" noTextEdit="1"/>
              </p:cNvSpPr>
              <p:nvPr/>
            </p:nvSpPr>
            <p:spPr>
              <a:xfrm>
                <a:off x="6350121" y="4206862"/>
                <a:ext cx="197170" cy="578235"/>
              </a:xfrm>
              <a:prstGeom prst="rect">
                <a:avLst/>
              </a:prstGeom>
              <a:blipFill rotWithShape="0">
                <a:blip r:embed="rId4"/>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70" name="TextBox 69"/>
              <p:cNvSpPr txBox="1"/>
              <p:nvPr/>
            </p:nvSpPr>
            <p:spPr>
              <a:xfrm>
                <a:off x="8097725" y="4206862"/>
                <a:ext cx="197170" cy="5782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2000" i="1" smtClean="0">
                              <a:solidFill>
                                <a:schemeClr val="tx1"/>
                              </a:solidFill>
                              <a:latin typeface="Cambria Math" panose="02040503050406030204" pitchFamily="18" charset="0"/>
                            </a:rPr>
                          </m:ctrlPr>
                        </m:fPr>
                        <m:num>
                          <m:r>
                            <a:rPr lang="en-GB" sz="2000" b="0" i="1" smtClean="0">
                              <a:solidFill>
                                <a:schemeClr val="tx1"/>
                              </a:solidFill>
                              <a:latin typeface="Cambria Math" panose="02040503050406030204" pitchFamily="18" charset="0"/>
                            </a:rPr>
                            <m:t>3</m:t>
                          </m:r>
                        </m:num>
                        <m:den>
                          <m:r>
                            <a:rPr lang="en-GB" sz="2000" b="0" i="1" smtClean="0">
                              <a:solidFill>
                                <a:schemeClr val="tx1"/>
                              </a:solidFill>
                              <a:latin typeface="Cambria Math" panose="02040503050406030204" pitchFamily="18" charset="0"/>
                            </a:rPr>
                            <m:t>9</m:t>
                          </m:r>
                        </m:den>
                      </m:f>
                    </m:oMath>
                  </m:oMathPara>
                </a14:m>
                <a:endParaRPr lang="en-GB" sz="2000" dirty="0">
                  <a:solidFill>
                    <a:schemeClr val="tx1"/>
                  </a:solidFill>
                </a:endParaRPr>
              </a:p>
            </p:txBody>
          </p:sp>
        </mc:Choice>
        <mc:Fallback>
          <p:sp>
            <p:nvSpPr>
              <p:cNvPr id="70" name="TextBox 69"/>
              <p:cNvSpPr txBox="1">
                <a:spLocks noRot="1" noChangeAspect="1" noMove="1" noResize="1" noEditPoints="1" noAdjustHandles="1" noChangeArrowheads="1" noChangeShapeType="1" noTextEdit="1"/>
              </p:cNvSpPr>
              <p:nvPr/>
            </p:nvSpPr>
            <p:spPr>
              <a:xfrm>
                <a:off x="8097725" y="4206862"/>
                <a:ext cx="197170" cy="578235"/>
              </a:xfrm>
              <a:prstGeom prst="rect">
                <a:avLst/>
              </a:prstGeom>
              <a:blipFill rotWithShape="0">
                <a:blip r:embed="rId5"/>
                <a:stretch>
                  <a:fillRect/>
                </a:stretch>
              </a:blipFill>
            </p:spPr>
            <p:txBody>
              <a:bodyPr/>
              <a:lstStyle/>
              <a:p>
                <a:r>
                  <a:rPr lang="en-GB">
                    <a:noFill/>
                  </a:rPr>
                  <a:t> </a:t>
                </a:r>
              </a:p>
            </p:txBody>
          </p:sp>
        </mc:Fallback>
      </mc:AlternateContent>
      <p:sp>
        <p:nvSpPr>
          <p:cNvPr id="71" name="Rectangle 70"/>
          <p:cNvSpPr/>
          <p:nvPr/>
        </p:nvSpPr>
        <p:spPr>
          <a:xfrm>
            <a:off x="7203570" y="4402224"/>
            <a:ext cx="369226" cy="342795"/>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 name="Rectangle 71"/>
          <p:cNvSpPr/>
          <p:nvPr/>
        </p:nvSpPr>
        <p:spPr>
          <a:xfrm>
            <a:off x="5154062" y="4084465"/>
            <a:ext cx="1018409" cy="99572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3" name="Rectangle 72"/>
          <p:cNvSpPr/>
          <p:nvPr/>
        </p:nvSpPr>
        <p:spPr>
          <a:xfrm>
            <a:off x="6850069" y="4075758"/>
            <a:ext cx="1091953" cy="99572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4" name="Rectangle 63"/>
          <p:cNvSpPr/>
          <p:nvPr/>
        </p:nvSpPr>
        <p:spPr>
          <a:xfrm>
            <a:off x="5480570" y="4402957"/>
            <a:ext cx="349953" cy="340524"/>
          </a:xfrm>
          <a:prstGeom prst="rect">
            <a:avLst/>
          </a:prstGeom>
          <a:solidFill>
            <a:schemeClr val="tx1">
              <a:lumMod val="50000"/>
              <a:lumOff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5507863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nodePh="1">
                                  <p:stCondLst>
                                    <p:cond delay="0"/>
                                  </p:stCondLst>
                                  <p:endCondLst>
                                    <p:cond evt="begin" delay="0">
                                      <p:tn val="11"/>
                                    </p:cond>
                                  </p:end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par>
                                <p:cTn id="29" presetID="1" presetClass="entr" presetSubtype="0" fill="hold" grpId="0" nodeType="withEffect" nodePh="1">
                                  <p:stCondLst>
                                    <p:cond delay="0"/>
                                  </p:stCondLst>
                                  <p:endCondLst>
                                    <p:cond evt="begin" delay="0">
                                      <p:tn val="29"/>
                                    </p:cond>
                                  </p:endCondLst>
                                  <p:childTnLst>
                                    <p:set>
                                      <p:cBhvr>
                                        <p:cTn id="30" dur="1" fill="hold">
                                          <p:stCondLst>
                                            <p:cond delay="0"/>
                                          </p:stCondLst>
                                        </p:cTn>
                                        <p:tgtEl>
                                          <p:spTgt spid="6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5" grpId="0"/>
      <p:bldP spid="36" grpId="0" animBg="1"/>
      <p:bldP spid="38" grpId="0"/>
      <p:bldP spid="39" grpId="0"/>
      <p:bldP spid="40" grpId="0"/>
      <p:bldP spid="41" grpId="0"/>
      <p:bldP spid="65" grpId="0"/>
      <p:bldP spid="66" grpId="0" animBg="1"/>
      <p:bldP spid="67" grpId="0"/>
      <p:bldP spid="68" grpId="0"/>
      <p:bldP spid="69" grpId="0"/>
      <p:bldP spid="70" grpId="0"/>
      <p:bldP spid="71" grpId="0" animBg="1"/>
      <p:bldP spid="72" grpId="0" animBg="1"/>
      <p:bldP spid="73" grpId="0" animBg="1"/>
      <p:bldP spid="6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a good spatial forecast?</a:t>
            </a:r>
            <a:br>
              <a:rPr lang="en-GB" dirty="0" smtClean="0"/>
            </a:br>
            <a:r>
              <a:rPr lang="en-GB" sz="2400" dirty="0" smtClean="0">
                <a:solidFill>
                  <a:schemeClr val="accent2"/>
                </a:solidFill>
              </a:rPr>
              <a:t> Spatial comparison </a:t>
            </a:r>
            <a:endParaRPr lang="en-GB" sz="2400" dirty="0"/>
          </a:p>
        </p:txBody>
      </p:sp>
      <p:sp>
        <p:nvSpPr>
          <p:cNvPr id="4" name="Slide Number Placeholder 3"/>
          <p:cNvSpPr>
            <a:spLocks noGrp="1"/>
          </p:cNvSpPr>
          <p:nvPr>
            <p:ph type="sldNum" sz="quarter" idx="10"/>
          </p:nvPr>
        </p:nvSpPr>
        <p:spPr/>
        <p:txBody>
          <a:bodyPr/>
          <a:lstStyle/>
          <a:p>
            <a:fld id="{B249582F-426B-4232-B20F-A2E7FDC69012}" type="slidenum">
              <a:rPr lang="en-GB" altLang="en-US" smtClean="0"/>
              <a:pPr/>
              <a:t>14</a:t>
            </a:fld>
            <a:endParaRPr lang="en-GB" altLang="en-US"/>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67833" t="-769" r="1761" b="769"/>
          <a:stretch/>
        </p:blipFill>
        <p:spPr>
          <a:xfrm>
            <a:off x="5796135" y="1713827"/>
            <a:ext cx="2952577" cy="3947421"/>
          </a:xfrm>
          <a:prstGeom prst="rect">
            <a:avLst/>
          </a:prstGeom>
        </p:spPr>
      </p:pic>
      <p:sp>
        <p:nvSpPr>
          <p:cNvPr id="6" name="TextBox 5"/>
          <p:cNvSpPr txBox="1"/>
          <p:nvPr/>
        </p:nvSpPr>
        <p:spPr>
          <a:xfrm>
            <a:off x="683568" y="2348880"/>
            <a:ext cx="1872208" cy="584775"/>
          </a:xfrm>
          <a:prstGeom prst="rect">
            <a:avLst/>
          </a:prstGeom>
          <a:noFill/>
        </p:spPr>
        <p:txBody>
          <a:bodyPr wrap="square" rtlCol="0">
            <a:spAutoFit/>
          </a:bodyPr>
          <a:lstStyle/>
          <a:p>
            <a:r>
              <a:rPr lang="en-GB" sz="3200" b="1" dirty="0">
                <a:solidFill>
                  <a:schemeClr val="tx2"/>
                </a:solidFill>
                <a:latin typeface="Calibri" panose="020F0502020204030204" pitchFamily="34" charset="0"/>
              </a:rPr>
              <a:t>S</a:t>
            </a:r>
            <a:r>
              <a:rPr lang="en-GB" sz="3200" b="1" dirty="0" smtClean="0">
                <a:solidFill>
                  <a:schemeClr val="tx2"/>
                </a:solidFill>
                <a:latin typeface="Calibri" panose="020F0502020204030204" pitchFamily="34" charset="0"/>
              </a:rPr>
              <a:t>atellite</a:t>
            </a:r>
            <a:endParaRPr lang="en-GB" sz="3200" b="1" dirty="0">
              <a:solidFill>
                <a:schemeClr val="tx2"/>
              </a:solidFill>
              <a:latin typeface="Calibri" panose="020F0502020204030204" pitchFamily="34" charset="0"/>
            </a:endParaRPr>
          </a:p>
        </p:txBody>
      </p:sp>
      <p:sp>
        <p:nvSpPr>
          <p:cNvPr id="7" name="TextBox 6"/>
          <p:cNvSpPr txBox="1"/>
          <p:nvPr/>
        </p:nvSpPr>
        <p:spPr>
          <a:xfrm>
            <a:off x="689201" y="4221088"/>
            <a:ext cx="1872208" cy="584775"/>
          </a:xfrm>
          <a:prstGeom prst="rect">
            <a:avLst/>
          </a:prstGeom>
          <a:noFill/>
        </p:spPr>
        <p:txBody>
          <a:bodyPr wrap="square" rtlCol="0">
            <a:spAutoFit/>
          </a:bodyPr>
          <a:lstStyle/>
          <a:p>
            <a:r>
              <a:rPr lang="en-GB" sz="3200" b="1" dirty="0" smtClean="0">
                <a:solidFill>
                  <a:schemeClr val="tx2"/>
                </a:solidFill>
                <a:latin typeface="Calibri" panose="020F0502020204030204" pitchFamily="34" charset="0"/>
              </a:rPr>
              <a:t>Model</a:t>
            </a:r>
            <a:endParaRPr lang="en-GB" sz="3200" b="1" dirty="0">
              <a:solidFill>
                <a:schemeClr val="tx2"/>
              </a:solidFill>
              <a:latin typeface="Calibri" panose="020F0502020204030204" pitchFamily="34" charset="0"/>
            </a:endParaRPr>
          </a:p>
        </p:txBody>
      </p:sp>
      <p:sp>
        <p:nvSpPr>
          <p:cNvPr id="8" name="TextBox 7"/>
          <p:cNvSpPr txBox="1"/>
          <p:nvPr/>
        </p:nvSpPr>
        <p:spPr>
          <a:xfrm>
            <a:off x="683568" y="5627974"/>
            <a:ext cx="1872208" cy="584775"/>
          </a:xfrm>
          <a:prstGeom prst="rect">
            <a:avLst/>
          </a:prstGeom>
          <a:noFill/>
        </p:spPr>
        <p:txBody>
          <a:bodyPr wrap="square" rtlCol="0">
            <a:spAutoFit/>
          </a:bodyPr>
          <a:lstStyle/>
          <a:p>
            <a:r>
              <a:rPr lang="en-GB" sz="3200" b="1" dirty="0" smtClean="0">
                <a:solidFill>
                  <a:schemeClr val="tx2"/>
                </a:solidFill>
                <a:latin typeface="Calibri" panose="020F0502020204030204" pitchFamily="34" charset="0"/>
              </a:rPr>
              <a:t>Scale</a:t>
            </a:r>
            <a:endParaRPr lang="en-GB" sz="3200" b="1" dirty="0">
              <a:solidFill>
                <a:schemeClr val="tx2"/>
              </a:solidFill>
              <a:latin typeface="Calibri" panose="020F0502020204030204" pitchFamily="34" charset="0"/>
            </a:endParaRPr>
          </a:p>
        </p:txBody>
      </p:sp>
      <p:sp>
        <p:nvSpPr>
          <p:cNvPr id="9" name="TextBox 8"/>
          <p:cNvSpPr txBox="1"/>
          <p:nvPr/>
        </p:nvSpPr>
        <p:spPr>
          <a:xfrm>
            <a:off x="3131840" y="5805264"/>
            <a:ext cx="1800200" cy="830997"/>
          </a:xfrm>
          <a:prstGeom prst="rect">
            <a:avLst/>
          </a:prstGeom>
          <a:noFill/>
        </p:spPr>
        <p:txBody>
          <a:bodyPr wrap="square" rtlCol="0">
            <a:spAutoFit/>
          </a:bodyPr>
          <a:lstStyle/>
          <a:p>
            <a:pPr algn="ctr"/>
            <a:r>
              <a:rPr lang="en-GB" sz="2400" dirty="0" smtClean="0">
                <a:solidFill>
                  <a:schemeClr val="tx1"/>
                </a:solidFill>
                <a:latin typeface="Calibri" panose="020F0502020204030204" pitchFamily="34" charset="0"/>
              </a:rPr>
              <a:t>40 km </a:t>
            </a:r>
          </a:p>
          <a:p>
            <a:pPr algn="ctr"/>
            <a:r>
              <a:rPr lang="en-GB" sz="2400" dirty="0" smtClean="0">
                <a:solidFill>
                  <a:schemeClr val="accent2"/>
                </a:solidFill>
                <a:latin typeface="Calibri" panose="020F0502020204030204" pitchFamily="34" charset="0"/>
              </a:rPr>
              <a:t>grid scale</a:t>
            </a:r>
            <a:endParaRPr lang="en-GB" sz="2400" dirty="0">
              <a:solidFill>
                <a:schemeClr val="accent2"/>
              </a:solidFill>
              <a:latin typeface="Calibri" panose="020F0502020204030204" pitchFamily="34" charset="0"/>
            </a:endParaRPr>
          </a:p>
        </p:txBody>
      </p:sp>
      <p:sp>
        <p:nvSpPr>
          <p:cNvPr id="10" name="TextBox 9"/>
          <p:cNvSpPr txBox="1"/>
          <p:nvPr/>
        </p:nvSpPr>
        <p:spPr>
          <a:xfrm>
            <a:off x="6444208" y="5733256"/>
            <a:ext cx="1800200" cy="1200329"/>
          </a:xfrm>
          <a:prstGeom prst="rect">
            <a:avLst/>
          </a:prstGeom>
          <a:noFill/>
        </p:spPr>
        <p:txBody>
          <a:bodyPr wrap="square" rtlCol="0">
            <a:spAutoFit/>
          </a:bodyPr>
          <a:lstStyle/>
          <a:p>
            <a:pPr algn="ctr"/>
            <a:r>
              <a:rPr lang="en-GB" sz="2400" dirty="0" smtClean="0">
                <a:solidFill>
                  <a:schemeClr val="tx1"/>
                </a:solidFill>
                <a:latin typeface="Calibri" panose="020F0502020204030204" pitchFamily="34" charset="0"/>
              </a:rPr>
              <a:t>200 km </a:t>
            </a:r>
          </a:p>
          <a:p>
            <a:pPr algn="ctr"/>
            <a:r>
              <a:rPr lang="en-GB" sz="2400" dirty="0" smtClean="0">
                <a:solidFill>
                  <a:schemeClr val="accent2"/>
                </a:solidFill>
                <a:latin typeface="Calibri" panose="020F0502020204030204" pitchFamily="34" charset="0"/>
              </a:rPr>
              <a:t>5 times grid scale</a:t>
            </a:r>
          </a:p>
        </p:txBody>
      </p:sp>
      <p:sp>
        <p:nvSpPr>
          <p:cNvPr id="11" name="TextBox 10"/>
          <p:cNvSpPr txBox="1"/>
          <p:nvPr/>
        </p:nvSpPr>
        <p:spPr>
          <a:xfrm>
            <a:off x="179512" y="6453336"/>
            <a:ext cx="3168352" cy="400110"/>
          </a:xfrm>
          <a:prstGeom prst="rect">
            <a:avLst/>
          </a:prstGeom>
          <a:noFill/>
        </p:spPr>
        <p:txBody>
          <a:bodyPr wrap="square" rtlCol="0">
            <a:spAutoFit/>
          </a:bodyPr>
          <a:lstStyle/>
          <a:p>
            <a:r>
              <a:rPr lang="en-GB" sz="2000" dirty="0" smtClean="0">
                <a:solidFill>
                  <a:schemeClr val="accent2"/>
                </a:solidFill>
                <a:latin typeface="Calibri" panose="020F0502020204030204" pitchFamily="34" charset="0"/>
              </a:rPr>
              <a:t>Harvey &amp; </a:t>
            </a:r>
            <a:r>
              <a:rPr lang="en-GB" sz="2000" dirty="0" err="1" smtClean="0">
                <a:solidFill>
                  <a:schemeClr val="accent2"/>
                </a:solidFill>
                <a:latin typeface="Calibri" panose="020F0502020204030204" pitchFamily="34" charset="0"/>
              </a:rPr>
              <a:t>Dacre</a:t>
            </a:r>
            <a:r>
              <a:rPr lang="en-GB" sz="2000" dirty="0" smtClean="0">
                <a:solidFill>
                  <a:schemeClr val="accent2"/>
                </a:solidFill>
                <a:latin typeface="Calibri" panose="020F0502020204030204" pitchFamily="34" charset="0"/>
              </a:rPr>
              <a:t> (2015)</a:t>
            </a:r>
            <a:endParaRPr lang="en-GB" sz="2000" dirty="0">
              <a:solidFill>
                <a:schemeClr val="accent2"/>
              </a:solidFill>
              <a:latin typeface="Calibri" panose="020F0502020204030204" pitchFamily="34" charset="0"/>
            </a:endParaRPr>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33723" t="-769" r="34478" b="769"/>
          <a:stretch/>
        </p:blipFill>
        <p:spPr>
          <a:xfrm>
            <a:off x="2636417" y="1724656"/>
            <a:ext cx="3087711" cy="3947421"/>
          </a:xfrm>
          <a:prstGeom prst="rect">
            <a:avLst/>
          </a:prstGeom>
        </p:spPr>
      </p:pic>
    </p:spTree>
    <p:extLst>
      <p:ext uri="{BB962C8B-B14F-4D97-AF65-F5344CB8AC3E}">
        <p14:creationId xmlns:p14="http://schemas.microsoft.com/office/powerpoint/2010/main" val="4450636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1877" y="2420888"/>
            <a:ext cx="1080000" cy="1080000"/>
          </a:xfrm>
          <a:prstGeom prst="rect">
            <a:avLst/>
          </a:prstGeom>
        </p:spPr>
      </p:pic>
      <p:sp>
        <p:nvSpPr>
          <p:cNvPr id="2" name="Title 1"/>
          <p:cNvSpPr>
            <a:spLocks noGrp="1"/>
          </p:cNvSpPr>
          <p:nvPr>
            <p:ph type="title"/>
          </p:nvPr>
        </p:nvSpPr>
        <p:spPr/>
        <p:txBody>
          <a:bodyPr/>
          <a:lstStyle/>
          <a:p>
            <a:r>
              <a:rPr lang="en-GB" dirty="0" smtClean="0"/>
              <a:t>Probabilistic Forecast?</a:t>
            </a:r>
            <a:br>
              <a:rPr lang="en-GB" dirty="0" smtClean="0"/>
            </a:br>
            <a:r>
              <a:rPr lang="en-GB" sz="2400" dirty="0" smtClean="0">
                <a:solidFill>
                  <a:schemeClr val="accent2"/>
                </a:solidFill>
              </a:rPr>
              <a:t>Many realisations</a:t>
            </a:r>
            <a:endParaRPr lang="en-GB" sz="2400" dirty="0">
              <a:solidFill>
                <a:schemeClr val="accent2"/>
              </a:solidFill>
            </a:endParaRPr>
          </a:p>
        </p:txBody>
      </p:sp>
      <p:sp>
        <p:nvSpPr>
          <p:cNvPr id="4" name="Slide Number Placeholder 3"/>
          <p:cNvSpPr>
            <a:spLocks noGrp="1"/>
          </p:cNvSpPr>
          <p:nvPr>
            <p:ph type="sldNum" sz="quarter" idx="10"/>
          </p:nvPr>
        </p:nvSpPr>
        <p:spPr>
          <a:xfrm>
            <a:off x="6393267" y="5261118"/>
            <a:ext cx="676275" cy="476250"/>
          </a:xfrm>
        </p:spPr>
        <p:txBody>
          <a:bodyPr/>
          <a:lstStyle/>
          <a:p>
            <a:fld id="{B249582F-426B-4232-B20F-A2E7FDC69012}" type="slidenum">
              <a:rPr lang="en-GB" altLang="en-US" smtClean="0"/>
              <a:pPr/>
              <a:t>15</a:t>
            </a:fld>
            <a:endParaRPr lang="en-GB" altLang="en-US"/>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97444" y="1558561"/>
            <a:ext cx="1080000" cy="10800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31760" y="4221208"/>
            <a:ext cx="1080000" cy="108000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07068" y="5085304"/>
            <a:ext cx="1080000" cy="1080000"/>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98330" y="4221208"/>
            <a:ext cx="1080000" cy="1080000"/>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90385" y="3344910"/>
            <a:ext cx="1080000" cy="1080000"/>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54604" y="2420888"/>
            <a:ext cx="1080000" cy="1080000"/>
          </a:xfrm>
          <a:prstGeom prst="rect">
            <a:avLst/>
          </a:prstGeom>
        </p:spPr>
      </p:pic>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46447" y="1569892"/>
            <a:ext cx="1080000" cy="1080000"/>
          </a:xfrm>
          <a:prstGeom prst="rect">
            <a:avLst/>
          </a:prstGeom>
        </p:spPr>
      </p:pic>
      <p:pic>
        <p:nvPicPr>
          <p:cNvPr id="12" name="Picture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317506" y="5085184"/>
            <a:ext cx="1080000" cy="1080000"/>
          </a:xfrm>
          <a:prstGeom prst="rect">
            <a:avLst/>
          </a:prstGeom>
        </p:spPr>
      </p:pic>
      <p:pic>
        <p:nvPicPr>
          <p:cNvPr id="13" name="Picture 1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306443" y="5085304"/>
            <a:ext cx="1080000" cy="1080000"/>
          </a:xfrm>
          <a:prstGeom prst="rect">
            <a:avLst/>
          </a:prstGeom>
        </p:spPr>
      </p:pic>
      <p:pic>
        <p:nvPicPr>
          <p:cNvPr id="14" name="Picture 1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263970" y="4186935"/>
            <a:ext cx="1080000" cy="1080000"/>
          </a:xfrm>
          <a:prstGeom prst="rect">
            <a:avLst/>
          </a:prstGeom>
        </p:spPr>
      </p:pic>
      <p:pic>
        <p:nvPicPr>
          <p:cNvPr id="15" name="Picture 1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217595" y="3315591"/>
            <a:ext cx="1080000" cy="1080000"/>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6159" y="2421008"/>
            <a:ext cx="1080000" cy="1080000"/>
          </a:xfrm>
          <a:prstGeom prst="rect">
            <a:avLst/>
          </a:prstGeom>
        </p:spPr>
      </p:pic>
      <p:pic>
        <p:nvPicPr>
          <p:cNvPr id="17" name="Picture 1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206159" y="1551227"/>
            <a:ext cx="1080000" cy="1080000"/>
          </a:xfrm>
          <a:prstGeom prst="rect">
            <a:avLst/>
          </a:prstGeom>
        </p:spPr>
      </p:pic>
      <p:pic>
        <p:nvPicPr>
          <p:cNvPr id="18" name="Picture 1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20293" y="1556792"/>
            <a:ext cx="1080000" cy="1080000"/>
          </a:xfrm>
          <a:prstGeom prst="rect">
            <a:avLst/>
          </a:prstGeom>
        </p:spPr>
      </p:pic>
      <p:pic>
        <p:nvPicPr>
          <p:cNvPr id="19" name="Picture 1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444805" y="5085304"/>
            <a:ext cx="1080000" cy="1080000"/>
          </a:xfrm>
          <a:prstGeom prst="rect">
            <a:avLst/>
          </a:prstGeom>
        </p:spPr>
      </p:pic>
      <p:pic>
        <p:nvPicPr>
          <p:cNvPr id="20" name="Picture 1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428916" y="4221208"/>
            <a:ext cx="1080000" cy="1080000"/>
          </a:xfrm>
          <a:prstGeom prst="rect">
            <a:avLst/>
          </a:prstGeom>
        </p:spPr>
      </p:pic>
      <p:pic>
        <p:nvPicPr>
          <p:cNvPr id="21" name="Picture 2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428916" y="3335611"/>
            <a:ext cx="1080000" cy="1080000"/>
          </a:xfrm>
          <a:prstGeom prst="rect">
            <a:avLst/>
          </a:prstGeom>
        </p:spPr>
      </p:pic>
      <p:pic>
        <p:nvPicPr>
          <p:cNvPr id="22" name="Picture 2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447721" y="2418364"/>
            <a:ext cx="1080000" cy="1080000"/>
          </a:xfrm>
          <a:prstGeom prst="rect">
            <a:avLst/>
          </a:prstGeom>
        </p:spPr>
      </p:pic>
      <p:pic>
        <p:nvPicPr>
          <p:cNvPr id="23" name="Picture 22"/>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387721" y="1548364"/>
            <a:ext cx="1080000" cy="1080000"/>
          </a:xfrm>
          <a:prstGeom prst="rect">
            <a:avLst/>
          </a:prstGeom>
        </p:spPr>
      </p:pic>
      <p:pic>
        <p:nvPicPr>
          <p:cNvPr id="24" name="Picture 23"/>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235350" y="2446097"/>
            <a:ext cx="1080000" cy="1080000"/>
          </a:xfrm>
          <a:prstGeom prst="rect">
            <a:avLst/>
          </a:prstGeom>
        </p:spPr>
      </p:pic>
      <p:pic>
        <p:nvPicPr>
          <p:cNvPr id="25" name="Picture 24"/>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51640" y="3284984"/>
            <a:ext cx="1080000" cy="1080000"/>
          </a:xfrm>
          <a:prstGeom prst="rect">
            <a:avLst/>
          </a:prstGeom>
        </p:spPr>
      </p:pic>
      <p:pic>
        <p:nvPicPr>
          <p:cNvPr id="26" name="Picture 25"/>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357823" y="1556792"/>
            <a:ext cx="1080000" cy="1080000"/>
          </a:xfrm>
          <a:prstGeom prst="rect">
            <a:avLst/>
          </a:prstGeom>
        </p:spPr>
      </p:pic>
      <p:pic>
        <p:nvPicPr>
          <p:cNvPr id="27" name="Picture 26"/>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331640" y="2420888"/>
            <a:ext cx="1080000" cy="1080000"/>
          </a:xfrm>
          <a:prstGeom prst="rect">
            <a:avLst/>
          </a:prstGeom>
        </p:spPr>
      </p:pic>
      <p:pic>
        <p:nvPicPr>
          <p:cNvPr id="28" name="Picture 27"/>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564450" y="5079180"/>
            <a:ext cx="1080000" cy="1080000"/>
          </a:xfrm>
          <a:prstGeom prst="rect">
            <a:avLst/>
          </a:prstGeom>
        </p:spPr>
      </p:pic>
      <p:pic>
        <p:nvPicPr>
          <p:cNvPr id="29" name="Picture 28"/>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601905" y="4209600"/>
            <a:ext cx="1080000" cy="1080000"/>
          </a:xfrm>
          <a:prstGeom prst="rect">
            <a:avLst/>
          </a:prstGeom>
        </p:spPr>
      </p:pic>
      <p:pic>
        <p:nvPicPr>
          <p:cNvPr id="30" name="Picture 29"/>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2593960" y="3356992"/>
            <a:ext cx="1080000" cy="1080000"/>
          </a:xfrm>
          <a:prstGeom prst="rect">
            <a:avLst/>
          </a:prstGeom>
        </p:spPr>
      </p:pic>
      <p:pic>
        <p:nvPicPr>
          <p:cNvPr id="31" name="Picture 30"/>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2551487" y="2418364"/>
            <a:ext cx="1080000" cy="1080000"/>
          </a:xfrm>
          <a:prstGeom prst="rect">
            <a:avLst/>
          </a:prstGeom>
        </p:spPr>
      </p:pic>
      <p:pic>
        <p:nvPicPr>
          <p:cNvPr id="32" name="Picture 31"/>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2574516" y="1550670"/>
            <a:ext cx="1080000" cy="1080000"/>
          </a:xfrm>
          <a:prstGeom prst="rect">
            <a:avLst/>
          </a:prstGeom>
        </p:spPr>
      </p:pic>
      <p:pic>
        <p:nvPicPr>
          <p:cNvPr id="33" name="Picture 32"/>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1308408" y="3335611"/>
            <a:ext cx="1080000" cy="1080000"/>
          </a:xfrm>
          <a:prstGeom prst="rect">
            <a:avLst/>
          </a:prstGeom>
        </p:spPr>
      </p:pic>
      <p:pic>
        <p:nvPicPr>
          <p:cNvPr id="34" name="Picture 33"/>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3901363" y="5085184"/>
            <a:ext cx="1080000" cy="1080000"/>
          </a:xfrm>
          <a:prstGeom prst="rect">
            <a:avLst/>
          </a:prstGeom>
        </p:spPr>
      </p:pic>
      <p:pic>
        <p:nvPicPr>
          <p:cNvPr id="35" name="Picture 34"/>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3898823" y="4209600"/>
            <a:ext cx="1080000" cy="1080000"/>
          </a:xfrm>
          <a:prstGeom prst="rect">
            <a:avLst/>
          </a:prstGeom>
        </p:spPr>
      </p:pic>
      <p:pic>
        <p:nvPicPr>
          <p:cNvPr id="36" name="Picture 35"/>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3863042" y="3357073"/>
            <a:ext cx="1080000" cy="1080000"/>
          </a:xfrm>
          <a:prstGeom prst="rect">
            <a:avLst/>
          </a:prstGeom>
        </p:spPr>
      </p:pic>
      <p:pic>
        <p:nvPicPr>
          <p:cNvPr id="37" name="Picture 36"/>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3803042" y="2418364"/>
            <a:ext cx="1080000" cy="1080000"/>
          </a:xfrm>
          <a:prstGeom prst="rect">
            <a:avLst/>
          </a:prstGeom>
        </p:spPr>
      </p:pic>
      <p:pic>
        <p:nvPicPr>
          <p:cNvPr id="38" name="Picture 37"/>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251640" y="4221208"/>
            <a:ext cx="1080000" cy="1080000"/>
          </a:xfrm>
          <a:prstGeom prst="rect">
            <a:avLst/>
          </a:prstGeom>
        </p:spPr>
      </p:pic>
      <p:pic>
        <p:nvPicPr>
          <p:cNvPr id="39" name="Picture 38"/>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251640" y="5085304"/>
            <a:ext cx="1080000" cy="1080000"/>
          </a:xfrm>
          <a:prstGeom prst="rect">
            <a:avLst/>
          </a:prstGeom>
        </p:spPr>
      </p:pic>
      <p:sp>
        <p:nvSpPr>
          <p:cNvPr id="40" name="Rectangle 39"/>
          <p:cNvSpPr/>
          <p:nvPr/>
        </p:nvSpPr>
        <p:spPr bwMode="auto">
          <a:xfrm rot="19531935">
            <a:off x="260720" y="2081764"/>
            <a:ext cx="3384376" cy="827875"/>
          </a:xfrm>
          <a:prstGeom prst="rect">
            <a:avLst/>
          </a:prstGeom>
          <a:solidFill>
            <a:srgbClr val="FFFF00">
              <a:alpha val="29000"/>
            </a:srgbClr>
          </a:solidFill>
          <a:ln w="25400" cap="flat" cmpd="sng" algn="ctr">
            <a:solidFill>
              <a:srgbClr val="FF8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anose="020F0502020204030204" pitchFamily="34" charset="0"/>
              </a:rPr>
              <a:t>Different input meteorology</a:t>
            </a:r>
          </a:p>
        </p:txBody>
      </p:sp>
      <p:sp>
        <p:nvSpPr>
          <p:cNvPr id="41" name="Rectangle 40"/>
          <p:cNvSpPr/>
          <p:nvPr/>
        </p:nvSpPr>
        <p:spPr bwMode="auto">
          <a:xfrm rot="19580894">
            <a:off x="5803783" y="5128591"/>
            <a:ext cx="3384376" cy="864096"/>
          </a:xfrm>
          <a:prstGeom prst="rect">
            <a:avLst/>
          </a:prstGeom>
          <a:solidFill>
            <a:srgbClr val="00B0F0">
              <a:alpha val="29000"/>
            </a:srgbClr>
          </a:solidFill>
          <a:ln w="2540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smtClean="0">
                <a:solidFill>
                  <a:schemeClr val="tx1"/>
                </a:solidFill>
                <a:latin typeface="Calibri" panose="020F0502020204030204" pitchFamily="34" charset="0"/>
              </a:rPr>
              <a:t>Different model parameters </a:t>
            </a:r>
            <a:endParaRPr kumimoji="0" lang="en-US" sz="2400" b="0" i="0" u="none" strike="noStrike" cap="none" normalizeH="0" baseline="0" dirty="0" smtClean="0">
              <a:ln>
                <a:noFill/>
              </a:ln>
              <a:solidFill>
                <a:schemeClr val="tx1"/>
              </a:solidFill>
              <a:effectLst/>
              <a:latin typeface="Calibri" panose="020F0502020204030204" pitchFamily="34" charset="0"/>
            </a:endParaRPr>
          </a:p>
        </p:txBody>
      </p:sp>
      <p:sp>
        <p:nvSpPr>
          <p:cNvPr id="42" name="Rectangle 41"/>
          <p:cNvSpPr/>
          <p:nvPr/>
        </p:nvSpPr>
        <p:spPr bwMode="auto">
          <a:xfrm rot="1933286">
            <a:off x="5798698" y="1746996"/>
            <a:ext cx="3384376" cy="830970"/>
          </a:xfrm>
          <a:prstGeom prst="rect">
            <a:avLst/>
          </a:prstGeom>
          <a:solidFill>
            <a:srgbClr val="FF0000">
              <a:alpha val="30000"/>
            </a:srgbClr>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anose="020F0502020204030204" pitchFamily="34" charset="0"/>
              </a:rPr>
              <a:t>Different information</a:t>
            </a:r>
            <a:r>
              <a:rPr kumimoji="0" lang="en-US" sz="2400" b="0" i="0" u="none" strike="noStrike" cap="none" normalizeH="0" dirty="0" smtClean="0">
                <a:ln>
                  <a:noFill/>
                </a:ln>
                <a:solidFill>
                  <a:schemeClr val="tx1"/>
                </a:solidFill>
                <a:effectLst/>
                <a:latin typeface="Calibri" panose="020F0502020204030204" pitchFamily="34" charset="0"/>
              </a:rPr>
              <a:t> about the volcano</a:t>
            </a:r>
            <a:endParaRPr kumimoji="0" lang="en-US" sz="2400" b="0" i="0" u="none" strike="noStrike" cap="none" normalizeH="0" baseline="0" dirty="0" smtClean="0">
              <a:ln>
                <a:noFill/>
              </a:ln>
              <a:solidFill>
                <a:schemeClr val="tx1"/>
              </a:solidFill>
              <a:effectLst/>
              <a:latin typeface="Calibri" panose="020F0502020204030204" pitchFamily="34" charset="0"/>
            </a:endParaRPr>
          </a:p>
        </p:txBody>
      </p:sp>
      <p:sp>
        <p:nvSpPr>
          <p:cNvPr id="43" name="TextBox 42"/>
          <p:cNvSpPr txBox="1"/>
          <p:nvPr/>
        </p:nvSpPr>
        <p:spPr>
          <a:xfrm rot="1708772">
            <a:off x="228824" y="5288097"/>
            <a:ext cx="3384376" cy="461665"/>
          </a:xfrm>
          <a:prstGeom prst="rect">
            <a:avLst/>
          </a:prstGeom>
          <a:solidFill>
            <a:srgbClr val="00B050"/>
          </a:solidFill>
          <a:ln w="38100">
            <a:solidFill>
              <a:srgbClr val="00823B"/>
            </a:solidFill>
          </a:ln>
        </p:spPr>
        <p:txBody>
          <a:bodyPr wrap="square" rtlCol="0">
            <a:spAutoFit/>
          </a:bodyPr>
          <a:lstStyle/>
          <a:p>
            <a:pPr algn="ctr"/>
            <a:r>
              <a:rPr lang="en-GB" sz="2400" dirty="0" smtClean="0">
                <a:solidFill>
                  <a:schemeClr val="tx1"/>
                </a:solidFill>
                <a:latin typeface="Calibri" panose="020F0502020204030204" pitchFamily="34" charset="0"/>
              </a:rPr>
              <a:t>Different models</a:t>
            </a:r>
            <a:endParaRPr lang="en-GB" sz="2000" dirty="0">
              <a:solidFill>
                <a:schemeClr val="tx1"/>
              </a:solidFill>
              <a:latin typeface="Calibri" panose="020F0502020204030204" pitchFamily="34" charset="0"/>
            </a:endParaRPr>
          </a:p>
        </p:txBody>
      </p:sp>
      <p:pic>
        <p:nvPicPr>
          <p:cNvPr id="44" name="Picture 4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04048" y="4221088"/>
            <a:ext cx="1080000" cy="1080000"/>
          </a:xfrm>
          <a:prstGeom prst="rect">
            <a:avLst/>
          </a:prstGeom>
        </p:spPr>
      </p:pic>
      <p:pic>
        <p:nvPicPr>
          <p:cNvPr id="45" name="Picture 4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96103" y="3344790"/>
            <a:ext cx="1080000" cy="1080000"/>
          </a:xfrm>
          <a:prstGeom prst="rect">
            <a:avLst/>
          </a:prstGeom>
        </p:spPr>
      </p:pic>
      <p:pic>
        <p:nvPicPr>
          <p:cNvPr id="46" name="Picture 4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60322" y="2420768"/>
            <a:ext cx="1080000" cy="1080000"/>
          </a:xfrm>
          <a:prstGeom prst="rect">
            <a:avLst/>
          </a:prstGeom>
        </p:spPr>
      </p:pic>
      <p:pic>
        <p:nvPicPr>
          <p:cNvPr id="47" name="Picture 4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223313" y="3315471"/>
            <a:ext cx="1080000" cy="1080000"/>
          </a:xfrm>
          <a:prstGeom prst="rect">
            <a:avLst/>
          </a:prstGeom>
        </p:spPr>
      </p:pic>
      <p:pic>
        <p:nvPicPr>
          <p:cNvPr id="49" name="Picture 48"/>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3904541" y="4209480"/>
            <a:ext cx="1080000" cy="1080000"/>
          </a:xfrm>
          <a:prstGeom prst="rect">
            <a:avLst/>
          </a:prstGeom>
        </p:spPr>
      </p:pic>
      <p:pic>
        <p:nvPicPr>
          <p:cNvPr id="50" name="Picture 49"/>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3868760" y="3356953"/>
            <a:ext cx="1080000" cy="1080000"/>
          </a:xfrm>
          <a:prstGeom prst="rect">
            <a:avLst/>
          </a:prstGeom>
        </p:spPr>
      </p:pic>
      <p:pic>
        <p:nvPicPr>
          <p:cNvPr id="51" name="Picture 50"/>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3808760" y="2418244"/>
            <a:ext cx="1080000" cy="1080000"/>
          </a:xfrm>
          <a:prstGeom prst="rect">
            <a:avLst/>
          </a:prstGeom>
        </p:spPr>
      </p:pic>
    </p:spTree>
    <p:extLst>
      <p:ext uri="{BB962C8B-B14F-4D97-AF65-F5344CB8AC3E}">
        <p14:creationId xmlns:p14="http://schemas.microsoft.com/office/powerpoint/2010/main" val="13505630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Probabilistic Forecast?</a:t>
            </a:r>
            <a:br>
              <a:rPr lang="en-GB" dirty="0" smtClean="0"/>
            </a:br>
            <a:r>
              <a:rPr lang="en-GB" sz="2400" dirty="0" smtClean="0">
                <a:solidFill>
                  <a:schemeClr val="accent2"/>
                </a:solidFill>
              </a:rPr>
              <a:t>Ash concentration threshold</a:t>
            </a:r>
            <a:endParaRPr lang="en-GB" sz="2800" dirty="0"/>
          </a:p>
        </p:txBody>
      </p:sp>
      <p:sp>
        <p:nvSpPr>
          <p:cNvPr id="4" name="Slide Number Placeholder 3"/>
          <p:cNvSpPr>
            <a:spLocks noGrp="1"/>
          </p:cNvSpPr>
          <p:nvPr>
            <p:ph type="sldNum" sz="quarter" idx="10"/>
          </p:nvPr>
        </p:nvSpPr>
        <p:spPr/>
        <p:txBody>
          <a:bodyPr/>
          <a:lstStyle/>
          <a:p>
            <a:fld id="{B249582F-426B-4232-B20F-A2E7FDC69012}" type="slidenum">
              <a:rPr lang="en-GB" altLang="en-US" smtClean="0"/>
              <a:pPr/>
              <a:t>16</a:t>
            </a:fld>
            <a:endParaRPr lang="en-GB" altLang="en-US"/>
          </a:p>
        </p:txBody>
      </p:sp>
      <p:sp>
        <p:nvSpPr>
          <p:cNvPr id="15" name="TextBox 14"/>
          <p:cNvSpPr txBox="1"/>
          <p:nvPr/>
        </p:nvSpPr>
        <p:spPr>
          <a:xfrm>
            <a:off x="1012737" y="5306918"/>
            <a:ext cx="7056784" cy="420628"/>
          </a:xfrm>
          <a:prstGeom prst="rect">
            <a:avLst/>
          </a:prstGeom>
          <a:solidFill>
            <a:schemeClr val="accent3"/>
          </a:solidFill>
        </p:spPr>
        <p:txBody>
          <a:bodyPr wrap="square" rtlCol="0">
            <a:spAutoFit/>
          </a:bodyPr>
          <a:lstStyle/>
          <a:p>
            <a:pPr algn="ctr"/>
            <a:endParaRPr lang="en-US" sz="3200" b="1" baseline="30000" dirty="0" smtClean="0">
              <a:solidFill>
                <a:schemeClr val="tx2"/>
              </a:solidFill>
              <a:latin typeface="Calibri" pitchFamily="34" charset="0"/>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49048" t="12631" r="7441" b="51769"/>
          <a:stretch/>
        </p:blipFill>
        <p:spPr>
          <a:xfrm>
            <a:off x="580689" y="2276872"/>
            <a:ext cx="3960440" cy="3240360"/>
          </a:xfrm>
          <a:prstGeom prst="rect">
            <a:avLst/>
          </a:prstGeom>
        </p:spPr>
      </p:pic>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l="8703" t="12699" r="50160" b="51701"/>
          <a:stretch/>
        </p:blipFill>
        <p:spPr>
          <a:xfrm>
            <a:off x="4757152" y="2276872"/>
            <a:ext cx="3744417" cy="3240360"/>
          </a:xfrm>
          <a:prstGeom prst="rect">
            <a:avLst/>
          </a:prstGeom>
        </p:spPr>
      </p:pic>
      <p:sp>
        <p:nvSpPr>
          <p:cNvPr id="17" name="TextBox 16"/>
          <p:cNvSpPr txBox="1"/>
          <p:nvPr/>
        </p:nvSpPr>
        <p:spPr>
          <a:xfrm>
            <a:off x="1475656" y="1570443"/>
            <a:ext cx="2448272" cy="707886"/>
          </a:xfrm>
          <a:prstGeom prst="rect">
            <a:avLst/>
          </a:prstGeom>
          <a:noFill/>
        </p:spPr>
        <p:txBody>
          <a:bodyPr wrap="square" rtlCol="0">
            <a:spAutoFit/>
          </a:bodyPr>
          <a:lstStyle/>
          <a:p>
            <a:pPr algn="ctr"/>
            <a:r>
              <a:rPr lang="en-GB" sz="2000" dirty="0" smtClean="0">
                <a:solidFill>
                  <a:schemeClr val="accent1"/>
                </a:solidFill>
                <a:latin typeface="Calibri" panose="020F0502020204030204" pitchFamily="34" charset="0"/>
              </a:rPr>
              <a:t>Low contamination</a:t>
            </a:r>
          </a:p>
          <a:p>
            <a:pPr algn="ctr"/>
            <a:r>
              <a:rPr lang="en-GB" sz="2000" dirty="0" smtClean="0">
                <a:solidFill>
                  <a:schemeClr val="accent1"/>
                </a:solidFill>
                <a:latin typeface="Calibri" panose="020F0502020204030204" pitchFamily="34" charset="0"/>
              </a:rPr>
              <a:t>(2x10</a:t>
            </a:r>
            <a:r>
              <a:rPr lang="en-GB" sz="2000" baseline="30000" dirty="0" smtClean="0">
                <a:solidFill>
                  <a:schemeClr val="accent1"/>
                </a:solidFill>
                <a:latin typeface="Calibri" panose="020F0502020204030204" pitchFamily="34" charset="0"/>
              </a:rPr>
              <a:t>-4</a:t>
            </a:r>
            <a:r>
              <a:rPr lang="en-GB" sz="2000" dirty="0" smtClean="0">
                <a:solidFill>
                  <a:schemeClr val="accent1"/>
                </a:solidFill>
                <a:latin typeface="Calibri" panose="020F0502020204030204" pitchFamily="34" charset="0"/>
              </a:rPr>
              <a:t> g/m</a:t>
            </a:r>
            <a:r>
              <a:rPr lang="en-GB" sz="2000" baseline="30000" dirty="0" smtClean="0">
                <a:solidFill>
                  <a:schemeClr val="accent1"/>
                </a:solidFill>
                <a:latin typeface="Calibri" panose="020F0502020204030204" pitchFamily="34" charset="0"/>
              </a:rPr>
              <a:t>3</a:t>
            </a:r>
            <a:r>
              <a:rPr lang="en-GB" sz="2000" dirty="0" smtClean="0">
                <a:solidFill>
                  <a:schemeClr val="accent1"/>
                </a:solidFill>
                <a:latin typeface="Calibri" panose="020F0502020204030204" pitchFamily="34" charset="0"/>
              </a:rPr>
              <a:t>)</a:t>
            </a:r>
            <a:endParaRPr lang="en-GB" sz="2000" dirty="0">
              <a:solidFill>
                <a:schemeClr val="accent1"/>
              </a:solidFill>
              <a:latin typeface="Calibri" panose="020F0502020204030204" pitchFamily="34" charset="0"/>
            </a:endParaRPr>
          </a:p>
        </p:txBody>
      </p:sp>
      <p:sp>
        <p:nvSpPr>
          <p:cNvPr id="18" name="TextBox 17"/>
          <p:cNvSpPr txBox="1"/>
          <p:nvPr/>
        </p:nvSpPr>
        <p:spPr>
          <a:xfrm>
            <a:off x="5272901" y="1581138"/>
            <a:ext cx="3116211" cy="707886"/>
          </a:xfrm>
          <a:prstGeom prst="rect">
            <a:avLst/>
          </a:prstGeom>
          <a:noFill/>
        </p:spPr>
        <p:txBody>
          <a:bodyPr wrap="square" rtlCol="0">
            <a:spAutoFit/>
          </a:bodyPr>
          <a:lstStyle/>
          <a:p>
            <a:pPr algn="ctr"/>
            <a:r>
              <a:rPr lang="en-GB" sz="2000" dirty="0" smtClean="0">
                <a:solidFill>
                  <a:schemeClr val="accent1"/>
                </a:solidFill>
                <a:latin typeface="Calibri" panose="020F0502020204030204" pitchFamily="34" charset="0"/>
              </a:rPr>
              <a:t>Medium contamination</a:t>
            </a:r>
          </a:p>
          <a:p>
            <a:pPr algn="ctr"/>
            <a:r>
              <a:rPr lang="en-GB" sz="2000" dirty="0" smtClean="0">
                <a:solidFill>
                  <a:schemeClr val="accent1"/>
                </a:solidFill>
                <a:latin typeface="Calibri" panose="020F0502020204030204" pitchFamily="34" charset="0"/>
              </a:rPr>
              <a:t>(2x10</a:t>
            </a:r>
            <a:r>
              <a:rPr lang="en-GB" sz="2000" baseline="30000" dirty="0" smtClean="0">
                <a:solidFill>
                  <a:schemeClr val="accent1"/>
                </a:solidFill>
                <a:latin typeface="Calibri" panose="020F0502020204030204" pitchFamily="34" charset="0"/>
              </a:rPr>
              <a:t>-3</a:t>
            </a:r>
            <a:r>
              <a:rPr lang="en-GB" sz="2000" dirty="0" smtClean="0">
                <a:solidFill>
                  <a:schemeClr val="accent1"/>
                </a:solidFill>
                <a:latin typeface="Calibri" panose="020F0502020204030204" pitchFamily="34" charset="0"/>
              </a:rPr>
              <a:t> g/m</a:t>
            </a:r>
            <a:r>
              <a:rPr lang="en-GB" sz="2000" baseline="30000" dirty="0" smtClean="0">
                <a:solidFill>
                  <a:schemeClr val="accent1"/>
                </a:solidFill>
                <a:latin typeface="Calibri" panose="020F0502020204030204" pitchFamily="34" charset="0"/>
              </a:rPr>
              <a:t>3</a:t>
            </a:r>
            <a:r>
              <a:rPr lang="en-GB" sz="2000" dirty="0" smtClean="0">
                <a:solidFill>
                  <a:schemeClr val="accent1"/>
                </a:solidFill>
                <a:latin typeface="Calibri" panose="020F0502020204030204" pitchFamily="34" charset="0"/>
              </a:rPr>
              <a:t>)</a:t>
            </a:r>
            <a:endParaRPr lang="en-GB" sz="2000" dirty="0">
              <a:solidFill>
                <a:schemeClr val="accent1"/>
              </a:solidFill>
              <a:latin typeface="Calibri" panose="020F0502020204030204" pitchFamily="34" charset="0"/>
            </a:endParaRPr>
          </a:p>
        </p:txBody>
      </p:sp>
    </p:spTree>
    <p:extLst>
      <p:ext uri="{BB962C8B-B14F-4D97-AF65-F5344CB8AC3E}">
        <p14:creationId xmlns:p14="http://schemas.microsoft.com/office/powerpoint/2010/main" val="38304251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Probabilistic Forecast?</a:t>
            </a:r>
            <a:br>
              <a:rPr lang="en-GB" dirty="0"/>
            </a:br>
            <a:r>
              <a:rPr lang="en-GB" sz="2400" dirty="0" smtClean="0">
                <a:solidFill>
                  <a:schemeClr val="accent2"/>
                </a:solidFill>
              </a:rPr>
              <a:t>Probability threshold</a:t>
            </a:r>
            <a:endParaRPr lang="en-GB" sz="2400" dirty="0">
              <a:solidFill>
                <a:schemeClr val="accent2"/>
              </a:solidFill>
            </a:endParaRPr>
          </a:p>
        </p:txBody>
      </p:sp>
      <p:sp>
        <p:nvSpPr>
          <p:cNvPr id="4" name="Slide Number Placeholder 3"/>
          <p:cNvSpPr>
            <a:spLocks noGrp="1"/>
          </p:cNvSpPr>
          <p:nvPr>
            <p:ph type="sldNum" sz="quarter" idx="10"/>
          </p:nvPr>
        </p:nvSpPr>
        <p:spPr/>
        <p:txBody>
          <a:bodyPr/>
          <a:lstStyle/>
          <a:p>
            <a:fld id="{B249582F-426B-4232-B20F-A2E7FDC69012}" type="slidenum">
              <a:rPr lang="en-GB" altLang="en-US" smtClean="0"/>
              <a:pPr/>
              <a:t>17</a:t>
            </a:fld>
            <a:endParaRPr lang="en-GB" altLang="en-US"/>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49803" t="7964" r="7148" b="52137"/>
          <a:stretch/>
        </p:blipFill>
        <p:spPr>
          <a:xfrm>
            <a:off x="251520" y="1880829"/>
            <a:ext cx="2952329" cy="2736304"/>
          </a:xfrm>
          <a:prstGeom prst="rect">
            <a:avLst/>
          </a:prstGeom>
        </p:spPr>
      </p:pic>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7349" t="50891" r="48627" b="8159"/>
          <a:stretch/>
        </p:blipFill>
        <p:spPr>
          <a:xfrm>
            <a:off x="3065005" y="1844824"/>
            <a:ext cx="3019164" cy="2808313"/>
          </a:xfrm>
          <a:prstGeom prst="rect">
            <a:avLst/>
          </a:prstGeom>
        </p:spPr>
      </p:pic>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50811" t="50891" r="7676" b="8159"/>
          <a:stretch/>
        </p:blipFill>
        <p:spPr>
          <a:xfrm>
            <a:off x="6084168" y="1880829"/>
            <a:ext cx="2846903" cy="2808313"/>
          </a:xfrm>
          <a:prstGeom prst="rect">
            <a:avLst/>
          </a:prstGeom>
        </p:spPr>
      </p:pic>
      <p:grpSp>
        <p:nvGrpSpPr>
          <p:cNvPr id="10" name="Group 9"/>
          <p:cNvGrpSpPr/>
          <p:nvPr/>
        </p:nvGrpSpPr>
        <p:grpSpPr>
          <a:xfrm>
            <a:off x="6228184" y="4613928"/>
            <a:ext cx="2016224" cy="938515"/>
            <a:chOff x="6228184" y="4613928"/>
            <a:chExt cx="2016224" cy="938515"/>
          </a:xfrm>
        </p:grpSpPr>
        <p:sp>
          <p:nvSpPr>
            <p:cNvPr id="8" name="Right Arrow 7"/>
            <p:cNvSpPr/>
            <p:nvPr/>
          </p:nvSpPr>
          <p:spPr bwMode="auto">
            <a:xfrm rot="16200000">
              <a:off x="6856652" y="4777548"/>
              <a:ext cx="543264" cy="216024"/>
            </a:xfrm>
            <a:prstGeom prst="rightArrow">
              <a:avLst/>
            </a:prstGeom>
            <a:solidFill>
              <a:schemeClr val="tx2"/>
            </a:solidFill>
            <a:ln>
              <a:no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8600" b="0" i="0" u="none" strike="noStrike" cap="none" normalizeH="0" baseline="0" smtClean="0">
                <a:ln>
                  <a:noFill/>
                </a:ln>
                <a:solidFill>
                  <a:schemeClr val="bg1"/>
                </a:solidFill>
                <a:effectLst/>
                <a:latin typeface="Rdg Vesta" panose="02000503060000020004" pitchFamily="50" charset="0"/>
              </a:endParaRPr>
            </a:p>
          </p:txBody>
        </p:sp>
        <p:sp>
          <p:nvSpPr>
            <p:cNvPr id="9" name="TextBox 8"/>
            <p:cNvSpPr txBox="1"/>
            <p:nvPr/>
          </p:nvSpPr>
          <p:spPr>
            <a:xfrm>
              <a:off x="6228184" y="5152333"/>
              <a:ext cx="2016224" cy="400110"/>
            </a:xfrm>
            <a:prstGeom prst="rect">
              <a:avLst/>
            </a:prstGeom>
            <a:noFill/>
          </p:spPr>
          <p:txBody>
            <a:bodyPr wrap="square" rtlCol="0">
              <a:spAutoFit/>
            </a:bodyPr>
            <a:lstStyle/>
            <a:p>
              <a:r>
                <a:rPr lang="en-GB" sz="2000" dirty="0" smtClean="0">
                  <a:solidFill>
                    <a:schemeClr val="accent1"/>
                  </a:solidFill>
                </a:rPr>
                <a:t>One model run </a:t>
              </a:r>
              <a:endParaRPr lang="en-GB" sz="2000" dirty="0">
                <a:solidFill>
                  <a:schemeClr val="accent1"/>
                </a:solidFill>
              </a:endParaRPr>
            </a:p>
          </p:txBody>
        </p:sp>
      </p:grpSp>
      <p:sp>
        <p:nvSpPr>
          <p:cNvPr id="11" name="TextBox 10"/>
          <p:cNvSpPr txBox="1"/>
          <p:nvPr/>
        </p:nvSpPr>
        <p:spPr>
          <a:xfrm>
            <a:off x="631850" y="1508884"/>
            <a:ext cx="2448272" cy="707886"/>
          </a:xfrm>
          <a:prstGeom prst="rect">
            <a:avLst/>
          </a:prstGeom>
          <a:solidFill>
            <a:schemeClr val="bg1"/>
          </a:solidFill>
        </p:spPr>
        <p:txBody>
          <a:bodyPr wrap="square" rtlCol="0">
            <a:spAutoFit/>
          </a:bodyPr>
          <a:lstStyle/>
          <a:p>
            <a:pPr algn="ctr"/>
            <a:r>
              <a:rPr lang="en-GB" sz="2000" dirty="0" smtClean="0">
                <a:solidFill>
                  <a:schemeClr val="accent1"/>
                </a:solidFill>
                <a:latin typeface="Calibri" panose="020F0502020204030204" pitchFamily="34" charset="0"/>
              </a:rPr>
              <a:t>Low contamination</a:t>
            </a:r>
          </a:p>
          <a:p>
            <a:pPr algn="ctr"/>
            <a:r>
              <a:rPr lang="en-GB" sz="2000" dirty="0" smtClean="0">
                <a:solidFill>
                  <a:schemeClr val="accent1"/>
                </a:solidFill>
                <a:latin typeface="Calibri" panose="020F0502020204030204" pitchFamily="34" charset="0"/>
              </a:rPr>
              <a:t>(2x10</a:t>
            </a:r>
            <a:r>
              <a:rPr lang="en-GB" sz="2000" baseline="30000" dirty="0" smtClean="0">
                <a:solidFill>
                  <a:schemeClr val="accent1"/>
                </a:solidFill>
                <a:latin typeface="Calibri" panose="020F0502020204030204" pitchFamily="34" charset="0"/>
              </a:rPr>
              <a:t>-4</a:t>
            </a:r>
            <a:r>
              <a:rPr lang="en-GB" sz="2000" dirty="0" smtClean="0">
                <a:solidFill>
                  <a:schemeClr val="accent1"/>
                </a:solidFill>
                <a:latin typeface="Calibri" panose="020F0502020204030204" pitchFamily="34" charset="0"/>
              </a:rPr>
              <a:t> g/m</a:t>
            </a:r>
            <a:r>
              <a:rPr lang="en-GB" sz="2000" baseline="30000" dirty="0" smtClean="0">
                <a:solidFill>
                  <a:schemeClr val="accent1"/>
                </a:solidFill>
                <a:latin typeface="Calibri" panose="020F0502020204030204" pitchFamily="34" charset="0"/>
              </a:rPr>
              <a:t>3</a:t>
            </a:r>
            <a:r>
              <a:rPr lang="en-GB" sz="2000" dirty="0" smtClean="0">
                <a:solidFill>
                  <a:schemeClr val="accent1"/>
                </a:solidFill>
                <a:latin typeface="Calibri" panose="020F0502020204030204" pitchFamily="34" charset="0"/>
              </a:rPr>
              <a:t>)</a:t>
            </a:r>
            <a:endParaRPr lang="en-GB" sz="2000" dirty="0">
              <a:solidFill>
                <a:schemeClr val="accent1"/>
              </a:solidFill>
              <a:latin typeface="Calibri" panose="020F0502020204030204" pitchFamily="34" charset="0"/>
            </a:endParaRPr>
          </a:p>
        </p:txBody>
      </p:sp>
      <p:sp>
        <p:nvSpPr>
          <p:cNvPr id="3" name="Rectangle 2"/>
          <p:cNvSpPr/>
          <p:nvPr/>
        </p:nvSpPr>
        <p:spPr bwMode="auto">
          <a:xfrm>
            <a:off x="3707904" y="1862827"/>
            <a:ext cx="1872208" cy="371946"/>
          </a:xfrm>
          <a:prstGeom prst="rect">
            <a:avLst/>
          </a:prstGeom>
          <a:solidFill>
            <a:schemeClr val="bg1"/>
          </a:solidFill>
          <a:ln>
            <a:no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8600" b="0" i="0" u="none" strike="noStrike" cap="none" normalizeH="0" baseline="0" smtClean="0">
              <a:ln>
                <a:noFill/>
              </a:ln>
              <a:solidFill>
                <a:schemeClr val="bg1"/>
              </a:solidFill>
              <a:effectLst/>
              <a:latin typeface="Rdg Vesta" panose="02000503060000020004" pitchFamily="50" charset="0"/>
            </a:endParaRPr>
          </a:p>
        </p:txBody>
      </p:sp>
      <p:sp>
        <p:nvSpPr>
          <p:cNvPr id="12" name="Rectangle 11"/>
          <p:cNvSpPr/>
          <p:nvPr/>
        </p:nvSpPr>
        <p:spPr bwMode="auto">
          <a:xfrm>
            <a:off x="6622504" y="1880829"/>
            <a:ext cx="1872208" cy="371946"/>
          </a:xfrm>
          <a:prstGeom prst="rect">
            <a:avLst/>
          </a:prstGeom>
          <a:solidFill>
            <a:schemeClr val="bg1"/>
          </a:solidFill>
          <a:ln>
            <a:no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8600" b="0" i="0" u="none" strike="noStrike" cap="none" normalizeH="0" baseline="0" smtClean="0">
              <a:ln>
                <a:noFill/>
              </a:ln>
              <a:solidFill>
                <a:schemeClr val="bg1"/>
              </a:solidFill>
              <a:effectLst/>
              <a:latin typeface="Rdg Vesta" panose="02000503060000020004" pitchFamily="50" charset="0"/>
            </a:endParaRPr>
          </a:p>
        </p:txBody>
      </p:sp>
    </p:spTree>
    <p:extLst>
      <p:ext uri="{BB962C8B-B14F-4D97-AF65-F5344CB8AC3E}">
        <p14:creationId xmlns:p14="http://schemas.microsoft.com/office/powerpoint/2010/main" val="1571734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49582F-426B-4232-B20F-A2E7FDC69012}" type="slidenum">
              <a:rPr lang="en-GB" altLang="en-US" smtClean="0"/>
              <a:pPr/>
              <a:t>18</a:t>
            </a:fld>
            <a:endParaRPr lang="en-GB" altLang="en-US"/>
          </a:p>
        </p:txBody>
      </p:sp>
      <p:sp>
        <p:nvSpPr>
          <p:cNvPr id="6" name="Title 1"/>
          <p:cNvSpPr>
            <a:spLocks noGrp="1"/>
          </p:cNvSpPr>
          <p:nvPr>
            <p:ph type="title"/>
          </p:nvPr>
        </p:nvSpPr>
        <p:spPr/>
        <p:txBody>
          <a:bodyPr/>
          <a:lstStyle/>
          <a:p>
            <a:r>
              <a:rPr lang="en-GB" dirty="0"/>
              <a:t>Probabilistic Forecast?</a:t>
            </a:r>
            <a:br>
              <a:rPr lang="en-GB" dirty="0"/>
            </a:br>
            <a:r>
              <a:rPr lang="en-GB" sz="2400" dirty="0" smtClean="0">
                <a:solidFill>
                  <a:schemeClr val="accent2"/>
                </a:solidFill>
              </a:rPr>
              <a:t>Region of interest</a:t>
            </a:r>
            <a:endParaRPr lang="en-GB" sz="2400" dirty="0">
              <a:solidFill>
                <a:schemeClr val="accent2"/>
              </a:solidFill>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r="47792" b="21115"/>
          <a:stretch/>
        </p:blipFill>
        <p:spPr>
          <a:xfrm>
            <a:off x="539552" y="1643754"/>
            <a:ext cx="3528392" cy="3681801"/>
          </a:xfrm>
          <a:prstGeom prst="rect">
            <a:avLst/>
          </a:prstGeom>
        </p:spPr>
      </p:pic>
      <p:sp>
        <p:nvSpPr>
          <p:cNvPr id="8" name="TextBox 7"/>
          <p:cNvSpPr txBox="1"/>
          <p:nvPr/>
        </p:nvSpPr>
        <p:spPr>
          <a:xfrm>
            <a:off x="179512" y="6453336"/>
            <a:ext cx="3168352" cy="400110"/>
          </a:xfrm>
          <a:prstGeom prst="rect">
            <a:avLst/>
          </a:prstGeom>
          <a:noFill/>
        </p:spPr>
        <p:txBody>
          <a:bodyPr wrap="square" rtlCol="0">
            <a:spAutoFit/>
          </a:bodyPr>
          <a:lstStyle/>
          <a:p>
            <a:r>
              <a:rPr lang="en-GB" sz="2000" dirty="0" smtClean="0">
                <a:solidFill>
                  <a:schemeClr val="accent2"/>
                </a:solidFill>
                <a:latin typeface="Calibri" panose="020F0502020204030204" pitchFamily="34" charset="0"/>
              </a:rPr>
              <a:t>Source: EUROCONTROL</a:t>
            </a:r>
            <a:endParaRPr lang="en-GB" sz="2000" dirty="0">
              <a:solidFill>
                <a:schemeClr val="accent2"/>
              </a:solidFill>
              <a:latin typeface="Calibri" panose="020F0502020204030204" pitchFamily="34" charset="0"/>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9839" t="25195" r="49211" b="20468"/>
          <a:stretch/>
        </p:blipFill>
        <p:spPr>
          <a:xfrm>
            <a:off x="4355976" y="1772816"/>
            <a:ext cx="4704315" cy="4161510"/>
          </a:xfrm>
          <a:prstGeom prst="rect">
            <a:avLst/>
          </a:prstGeom>
        </p:spPr>
      </p:pic>
    </p:spTree>
    <p:extLst>
      <p:ext uri="{BB962C8B-B14F-4D97-AF65-F5344CB8AC3E}">
        <p14:creationId xmlns:p14="http://schemas.microsoft.com/office/powerpoint/2010/main" val="2141595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t="24801" r="6012" b="17450"/>
          <a:stretch/>
        </p:blipFill>
        <p:spPr>
          <a:xfrm>
            <a:off x="5448218" y="3915902"/>
            <a:ext cx="3372254" cy="2762688"/>
          </a:xfrm>
          <a:prstGeom prst="rect">
            <a:avLst/>
          </a:prstGeom>
        </p:spPr>
      </p:pic>
      <p:sp>
        <p:nvSpPr>
          <p:cNvPr id="2" name="Title 1"/>
          <p:cNvSpPr>
            <a:spLocks noGrp="1"/>
          </p:cNvSpPr>
          <p:nvPr>
            <p:ph type="title"/>
          </p:nvPr>
        </p:nvSpPr>
        <p:spPr/>
        <p:txBody>
          <a:bodyPr/>
          <a:lstStyle/>
          <a:p>
            <a:r>
              <a:rPr lang="en-GB" dirty="0"/>
              <a:t>Probabilistic Forecast?</a:t>
            </a:r>
            <a:br>
              <a:rPr lang="en-GB" dirty="0"/>
            </a:br>
            <a:r>
              <a:rPr lang="en-GB" sz="2400" dirty="0">
                <a:solidFill>
                  <a:schemeClr val="accent2"/>
                </a:solidFill>
              </a:rPr>
              <a:t>Region of interest</a:t>
            </a:r>
          </a:p>
        </p:txBody>
      </p:sp>
      <p:sp>
        <p:nvSpPr>
          <p:cNvPr id="4" name="Slide Number Placeholder 3"/>
          <p:cNvSpPr>
            <a:spLocks noGrp="1"/>
          </p:cNvSpPr>
          <p:nvPr>
            <p:ph type="sldNum" sz="quarter" idx="10"/>
          </p:nvPr>
        </p:nvSpPr>
        <p:spPr/>
        <p:txBody>
          <a:bodyPr/>
          <a:lstStyle/>
          <a:p>
            <a:fld id="{B249582F-426B-4232-B20F-A2E7FDC69012}" type="slidenum">
              <a:rPr lang="en-GB" altLang="en-US" smtClean="0"/>
              <a:pPr/>
              <a:t>19</a:t>
            </a:fld>
            <a:endParaRPr lang="en-GB" altLang="en-US"/>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001" t="25198" r="1001" b="9536"/>
          <a:stretch/>
        </p:blipFill>
        <p:spPr>
          <a:xfrm>
            <a:off x="743181" y="4005064"/>
            <a:ext cx="3505943" cy="3060000"/>
          </a:xfrm>
          <a:prstGeom prst="rect">
            <a:avLst/>
          </a:prstGeom>
        </p:spPr>
      </p:pic>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5418" t="25772" r="7784" b="23901"/>
          <a:stretch/>
        </p:blipFill>
        <p:spPr>
          <a:xfrm>
            <a:off x="5663925" y="1340768"/>
            <a:ext cx="3076891" cy="2378764"/>
          </a:xfrm>
          <a:prstGeom prst="rect">
            <a:avLst/>
          </a:prstGeom>
        </p:spPr>
      </p:pic>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l="9839" t="25195" r="49211" b="20468"/>
          <a:stretch/>
        </p:blipFill>
        <p:spPr>
          <a:xfrm>
            <a:off x="1102749" y="1412776"/>
            <a:ext cx="3037203" cy="2465251"/>
          </a:xfrm>
          <a:prstGeom prst="rect">
            <a:avLst/>
          </a:prstGeom>
        </p:spPr>
      </p:pic>
      <p:sp>
        <p:nvSpPr>
          <p:cNvPr id="15" name="TextBox 14"/>
          <p:cNvSpPr txBox="1"/>
          <p:nvPr/>
        </p:nvSpPr>
        <p:spPr>
          <a:xfrm>
            <a:off x="985732" y="6373130"/>
            <a:ext cx="3020839" cy="400110"/>
          </a:xfrm>
          <a:prstGeom prst="rect">
            <a:avLst/>
          </a:prstGeom>
          <a:noFill/>
        </p:spPr>
        <p:txBody>
          <a:bodyPr wrap="square" rtlCol="0">
            <a:spAutoFit/>
          </a:bodyPr>
          <a:lstStyle/>
          <a:p>
            <a:pPr algn="ctr"/>
            <a:r>
              <a:rPr lang="en-GB" sz="2000" dirty="0" smtClean="0">
                <a:solidFill>
                  <a:schemeClr val="accent1"/>
                </a:solidFill>
                <a:latin typeface="Calibri" panose="020F0502020204030204" pitchFamily="34" charset="0"/>
              </a:rPr>
              <a:t>Maximum fraction in FIR</a:t>
            </a:r>
            <a:endParaRPr lang="en-GB" sz="2000" dirty="0">
              <a:solidFill>
                <a:schemeClr val="accent1"/>
              </a:solidFill>
              <a:latin typeface="Calibri" panose="020F0502020204030204" pitchFamily="34" charset="0"/>
            </a:endParaRPr>
          </a:p>
        </p:txBody>
      </p:sp>
      <p:sp>
        <p:nvSpPr>
          <p:cNvPr id="16" name="TextBox 15"/>
          <p:cNvSpPr txBox="1"/>
          <p:nvPr/>
        </p:nvSpPr>
        <p:spPr>
          <a:xfrm>
            <a:off x="5727874" y="6391644"/>
            <a:ext cx="3020839" cy="400110"/>
          </a:xfrm>
          <a:prstGeom prst="rect">
            <a:avLst/>
          </a:prstGeom>
          <a:noFill/>
        </p:spPr>
        <p:txBody>
          <a:bodyPr wrap="square" rtlCol="0">
            <a:spAutoFit/>
          </a:bodyPr>
          <a:lstStyle/>
          <a:p>
            <a:pPr algn="ctr"/>
            <a:r>
              <a:rPr lang="en-GB" sz="2000" dirty="0" smtClean="0">
                <a:solidFill>
                  <a:schemeClr val="accent1"/>
                </a:solidFill>
                <a:latin typeface="Calibri" panose="020F0502020204030204" pitchFamily="34" charset="0"/>
              </a:rPr>
              <a:t>Mean fraction in FIR</a:t>
            </a:r>
            <a:endParaRPr lang="en-GB" sz="2000" dirty="0">
              <a:solidFill>
                <a:schemeClr val="accent1"/>
              </a:solidFill>
              <a:latin typeface="Calibri" panose="020F0502020204030204" pitchFamily="34" charset="0"/>
            </a:endParaRPr>
          </a:p>
        </p:txBody>
      </p:sp>
      <p:sp>
        <p:nvSpPr>
          <p:cNvPr id="18" name="TextBox 17"/>
          <p:cNvSpPr txBox="1"/>
          <p:nvPr/>
        </p:nvSpPr>
        <p:spPr>
          <a:xfrm>
            <a:off x="5799633" y="3647696"/>
            <a:ext cx="3020839" cy="400110"/>
          </a:xfrm>
          <a:prstGeom prst="rect">
            <a:avLst/>
          </a:prstGeom>
          <a:noFill/>
        </p:spPr>
        <p:txBody>
          <a:bodyPr wrap="square" rtlCol="0">
            <a:spAutoFit/>
          </a:bodyPr>
          <a:lstStyle/>
          <a:p>
            <a:pPr algn="ctr"/>
            <a:r>
              <a:rPr lang="en-GB" sz="2000" dirty="0">
                <a:solidFill>
                  <a:schemeClr val="accent1"/>
                </a:solidFill>
                <a:latin typeface="Calibri" panose="020F0502020204030204" pitchFamily="34" charset="0"/>
              </a:rPr>
              <a:t>F</a:t>
            </a:r>
            <a:r>
              <a:rPr lang="en-GB" sz="2000" dirty="0" smtClean="0">
                <a:solidFill>
                  <a:schemeClr val="accent1"/>
                </a:solidFill>
                <a:latin typeface="Calibri" panose="020F0502020204030204" pitchFamily="34" charset="0"/>
              </a:rPr>
              <a:t>raction of FIR with ash</a:t>
            </a:r>
            <a:endParaRPr lang="en-GB" sz="2000" dirty="0">
              <a:solidFill>
                <a:schemeClr val="accent1"/>
              </a:solidFill>
              <a:latin typeface="Calibri" panose="020F0502020204030204" pitchFamily="34" charset="0"/>
            </a:endParaRPr>
          </a:p>
        </p:txBody>
      </p:sp>
    </p:spTree>
    <p:extLst>
      <p:ext uri="{BB962C8B-B14F-4D97-AF65-F5344CB8AC3E}">
        <p14:creationId xmlns:p14="http://schemas.microsoft.com/office/powerpoint/2010/main" val="250388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24744"/>
            <a:ext cx="9144000" cy="4176464"/>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 uri="{909E8E84-426E-40dd-AFC4-6F175D3DCCD1}">
              <a14:hiddenFill xmlns="" xmlns:a14="http://schemas.microsoft.com/office/drawing/2010/main">
                <a:solidFill>
                  <a:schemeClr val="accent1"/>
                </a:solidFill>
              </a14:hiddenFill>
            </a:ext>
          </a:extLst>
        </p:spPr>
      </p:pic>
      <p:sp>
        <p:nvSpPr>
          <p:cNvPr id="2" name="Title 1"/>
          <p:cNvSpPr>
            <a:spLocks noGrp="1"/>
          </p:cNvSpPr>
          <p:nvPr>
            <p:ph type="ctrTitle"/>
          </p:nvPr>
        </p:nvSpPr>
        <p:spPr>
          <a:xfrm>
            <a:off x="395920" y="2878997"/>
            <a:ext cx="8352160" cy="2387600"/>
          </a:xfrm>
        </p:spPr>
        <p:txBody>
          <a:bodyPr/>
          <a:lstStyle/>
          <a:p>
            <a:r>
              <a:rPr lang="en-GB" sz="7200" dirty="0" smtClean="0"/>
              <a:t>Improving </a:t>
            </a:r>
            <a:br>
              <a:rPr lang="en-GB" sz="7200" dirty="0" smtClean="0"/>
            </a:br>
            <a:r>
              <a:rPr lang="en-GB" sz="8000" b="1" dirty="0" smtClean="0">
                <a:solidFill>
                  <a:srgbClr val="FF0000"/>
                </a:solidFill>
              </a:rPr>
              <a:t>confidence</a:t>
            </a:r>
            <a:r>
              <a:rPr lang="en-GB" sz="7200" dirty="0" smtClean="0"/>
              <a:t/>
            </a:r>
            <a:br>
              <a:rPr lang="en-GB" sz="7200" dirty="0" smtClean="0"/>
            </a:br>
            <a:r>
              <a:rPr lang="en-GB" sz="7200" dirty="0" smtClean="0"/>
              <a:t>in volcanic ash forecasts</a:t>
            </a:r>
            <a:endParaRPr lang="en-GB" sz="7200" dirty="0"/>
          </a:p>
        </p:txBody>
      </p:sp>
      <p:sp>
        <p:nvSpPr>
          <p:cNvPr id="3" name="Subtitle 2"/>
          <p:cNvSpPr>
            <a:spLocks noGrp="1"/>
          </p:cNvSpPr>
          <p:nvPr>
            <p:ph type="subTitle" idx="1"/>
          </p:nvPr>
        </p:nvSpPr>
        <p:spPr>
          <a:xfrm>
            <a:off x="-1260648" y="4869160"/>
            <a:ext cx="10297144" cy="1645592"/>
          </a:xfrm>
        </p:spPr>
        <p:txBody>
          <a:bodyPr/>
          <a:lstStyle/>
          <a:p>
            <a:pPr algn="r">
              <a:lnSpc>
                <a:spcPct val="100000"/>
              </a:lnSpc>
            </a:pPr>
            <a:endParaRPr lang="en-US" sz="2800" b="1" cap="none" dirty="0" smtClean="0">
              <a:solidFill>
                <a:schemeClr val="tx2"/>
              </a:solidFill>
            </a:endParaRPr>
          </a:p>
          <a:p>
            <a:pPr algn="r">
              <a:lnSpc>
                <a:spcPct val="100000"/>
              </a:lnSpc>
            </a:pPr>
            <a:r>
              <a:rPr lang="en-US" sz="2800" b="1" cap="none" dirty="0" smtClean="0">
                <a:solidFill>
                  <a:schemeClr val="tx2"/>
                </a:solidFill>
              </a:rPr>
              <a:t>Natalie Harvey, Helen </a:t>
            </a:r>
            <a:r>
              <a:rPr lang="en-US" sz="2800" b="1" cap="none" dirty="0" err="1" smtClean="0">
                <a:solidFill>
                  <a:schemeClr val="tx2"/>
                </a:solidFill>
              </a:rPr>
              <a:t>Dacre</a:t>
            </a:r>
            <a:r>
              <a:rPr lang="en-US" sz="2800" b="1" cap="none" dirty="0" smtClean="0">
                <a:solidFill>
                  <a:schemeClr val="tx2"/>
                </a:solidFill>
              </a:rPr>
              <a:t> (Reading) </a:t>
            </a:r>
            <a:br>
              <a:rPr lang="en-US" sz="2800" b="1" cap="none" dirty="0" smtClean="0">
                <a:solidFill>
                  <a:schemeClr val="tx2"/>
                </a:solidFill>
              </a:rPr>
            </a:br>
            <a:r>
              <a:rPr lang="en-US" sz="2800" b="1" cap="none" dirty="0" smtClean="0">
                <a:solidFill>
                  <a:schemeClr val="tx2"/>
                </a:solidFill>
              </a:rPr>
              <a:t>               Helen Webster, David Thomson, Mike Cooke (Met Office)        		</a:t>
            </a:r>
            <a:r>
              <a:rPr lang="en-US" sz="2800" b="1" dirty="0" smtClean="0">
                <a:solidFill>
                  <a:schemeClr val="tx2"/>
                </a:solidFill>
              </a:rPr>
              <a:t>Nathan Huntley (Durham)</a:t>
            </a:r>
            <a:endParaRPr lang="en-GB" sz="2800" dirty="0">
              <a:solidFill>
                <a:schemeClr val="tx2"/>
              </a:solidFill>
            </a:endParaRPr>
          </a:p>
        </p:txBody>
      </p:sp>
    </p:spTree>
    <p:extLst>
      <p:ext uri="{BB962C8B-B14F-4D97-AF65-F5344CB8AC3E}">
        <p14:creationId xmlns:p14="http://schemas.microsoft.com/office/powerpoint/2010/main" val="428082021"/>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Probabilistic Forecast?</a:t>
            </a:r>
            <a:br>
              <a:rPr lang="en-GB" dirty="0"/>
            </a:br>
            <a:r>
              <a:rPr lang="en-GB" sz="2400" dirty="0" smtClean="0">
                <a:solidFill>
                  <a:schemeClr val="accent2"/>
                </a:solidFill>
              </a:rPr>
              <a:t>Along flight path</a:t>
            </a:r>
            <a:endParaRPr lang="en-GB" sz="2400" dirty="0">
              <a:solidFill>
                <a:schemeClr val="accent2"/>
              </a:solidFill>
            </a:endParaRPr>
          </a:p>
        </p:txBody>
      </p:sp>
      <p:sp>
        <p:nvSpPr>
          <p:cNvPr id="4" name="Slide Number Placeholder 3"/>
          <p:cNvSpPr>
            <a:spLocks noGrp="1"/>
          </p:cNvSpPr>
          <p:nvPr>
            <p:ph type="sldNum" sz="quarter" idx="10"/>
          </p:nvPr>
        </p:nvSpPr>
        <p:spPr/>
        <p:txBody>
          <a:bodyPr/>
          <a:lstStyle/>
          <a:p>
            <a:fld id="{B249582F-426B-4232-B20F-A2E7FDC69012}" type="slidenum">
              <a:rPr lang="en-GB" altLang="en-US" smtClean="0"/>
              <a:pPr/>
              <a:t>20</a:t>
            </a:fld>
            <a:endParaRPr lang="en-GB" altLang="en-US"/>
          </a:p>
        </p:txBody>
      </p:sp>
      <p:sp>
        <p:nvSpPr>
          <p:cNvPr id="7" name="Freeform 6"/>
          <p:cNvSpPr/>
          <p:nvPr/>
        </p:nvSpPr>
        <p:spPr bwMode="auto">
          <a:xfrm>
            <a:off x="784112" y="2436061"/>
            <a:ext cx="2189824" cy="1084806"/>
          </a:xfrm>
          <a:custGeom>
            <a:avLst/>
            <a:gdLst>
              <a:gd name="connsiteX0" fmla="*/ 2189824 w 2189824"/>
              <a:gd name="connsiteY0" fmla="*/ 1084806 h 1084806"/>
              <a:gd name="connsiteX1" fmla="*/ 1659985 w 2189824"/>
              <a:gd name="connsiteY1" fmla="*/ 452418 h 1084806"/>
              <a:gd name="connsiteX2" fmla="*/ 1625802 w 2189824"/>
              <a:gd name="connsiteY2" fmla="*/ 452418 h 1084806"/>
              <a:gd name="connsiteX3" fmla="*/ 130288 w 2189824"/>
              <a:gd name="connsiteY3" fmla="*/ 33674 h 1084806"/>
              <a:gd name="connsiteX4" fmla="*/ 70467 w 2189824"/>
              <a:gd name="connsiteY4" fmla="*/ 25128 h 1084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9824" h="1084806">
                <a:moveTo>
                  <a:pt x="2189824" y="1084806"/>
                </a:moveTo>
                <a:cubicBezTo>
                  <a:pt x="1971906" y="821311"/>
                  <a:pt x="1753989" y="557816"/>
                  <a:pt x="1659985" y="452418"/>
                </a:cubicBezTo>
                <a:cubicBezTo>
                  <a:pt x="1565981" y="347020"/>
                  <a:pt x="1625802" y="452418"/>
                  <a:pt x="1625802" y="452418"/>
                </a:cubicBezTo>
                <a:lnTo>
                  <a:pt x="130288" y="33674"/>
                </a:lnTo>
                <a:cubicBezTo>
                  <a:pt x="-128934" y="-37541"/>
                  <a:pt x="80437" y="26552"/>
                  <a:pt x="70467" y="25128"/>
                </a:cubicBez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8600" b="0" i="0" u="none" strike="noStrike" cap="none" normalizeH="0" baseline="0" smtClean="0">
              <a:ln>
                <a:noFill/>
              </a:ln>
              <a:solidFill>
                <a:schemeClr val="bg1"/>
              </a:solidFill>
              <a:effectLst/>
              <a:latin typeface="Rdg Vesta" panose="02000503060000020004" pitchFamily="50" charset="0"/>
            </a:endParaRPr>
          </a:p>
        </p:txBody>
      </p:sp>
      <p:graphicFrame>
        <p:nvGraphicFramePr>
          <p:cNvPr id="16" name="Chart 15"/>
          <p:cNvGraphicFramePr>
            <a:graphicFrameLocks/>
          </p:cNvGraphicFramePr>
          <p:nvPr>
            <p:extLst>
              <p:ext uri="{D42A27DB-BD31-4B8C-83A1-F6EECF244321}">
                <p14:modId xmlns:p14="http://schemas.microsoft.com/office/powerpoint/2010/main" val="3023604132"/>
              </p:ext>
            </p:extLst>
          </p:nvPr>
        </p:nvGraphicFramePr>
        <p:xfrm>
          <a:off x="395536" y="1772816"/>
          <a:ext cx="5760640" cy="216024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6156176" y="2420888"/>
            <a:ext cx="2808312" cy="400110"/>
          </a:xfrm>
          <a:prstGeom prst="rect">
            <a:avLst/>
          </a:prstGeom>
          <a:noFill/>
        </p:spPr>
        <p:txBody>
          <a:bodyPr wrap="square" rtlCol="0">
            <a:spAutoFit/>
          </a:bodyPr>
          <a:lstStyle/>
          <a:p>
            <a:pPr algn="ctr"/>
            <a:r>
              <a:rPr lang="en-GB" sz="2000" dirty="0" smtClean="0">
                <a:solidFill>
                  <a:schemeClr val="accent1"/>
                </a:solidFill>
                <a:latin typeface="Calibri" panose="020F0502020204030204" pitchFamily="34" charset="0"/>
              </a:rPr>
              <a:t>One model realisation</a:t>
            </a:r>
            <a:endParaRPr lang="en-GB" sz="2000" dirty="0">
              <a:solidFill>
                <a:schemeClr val="accent1"/>
              </a:solidFill>
              <a:latin typeface="Calibri" panose="020F0502020204030204" pitchFamily="34" charset="0"/>
            </a:endParaRPr>
          </a:p>
        </p:txBody>
      </p:sp>
      <p:graphicFrame>
        <p:nvGraphicFramePr>
          <p:cNvPr id="12" name="Chart 11"/>
          <p:cNvGraphicFramePr>
            <a:graphicFrameLocks/>
          </p:cNvGraphicFramePr>
          <p:nvPr>
            <p:extLst>
              <p:ext uri="{D42A27DB-BD31-4B8C-83A1-F6EECF244321}">
                <p14:modId xmlns:p14="http://schemas.microsoft.com/office/powerpoint/2010/main" val="535210973"/>
              </p:ext>
            </p:extLst>
          </p:nvPr>
        </p:nvGraphicFramePr>
        <p:xfrm>
          <a:off x="323528" y="4149080"/>
          <a:ext cx="5904656" cy="24482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p:cNvGraphicFramePr>
            <a:graphicFrameLocks/>
          </p:cNvGraphicFramePr>
          <p:nvPr>
            <p:extLst>
              <p:ext uri="{D42A27DB-BD31-4B8C-83A1-F6EECF244321}">
                <p14:modId xmlns:p14="http://schemas.microsoft.com/office/powerpoint/2010/main" val="2741201272"/>
              </p:ext>
            </p:extLst>
          </p:nvPr>
        </p:nvGraphicFramePr>
        <p:xfrm>
          <a:off x="251520" y="1844824"/>
          <a:ext cx="5760640" cy="2160240"/>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6156176" y="4941168"/>
            <a:ext cx="2808312" cy="400110"/>
          </a:xfrm>
          <a:prstGeom prst="rect">
            <a:avLst/>
          </a:prstGeom>
          <a:noFill/>
        </p:spPr>
        <p:txBody>
          <a:bodyPr wrap="square" rtlCol="0">
            <a:spAutoFit/>
          </a:bodyPr>
          <a:lstStyle/>
          <a:p>
            <a:pPr algn="ctr"/>
            <a:r>
              <a:rPr lang="en-GB" sz="2000" dirty="0" smtClean="0">
                <a:solidFill>
                  <a:schemeClr val="accent1"/>
                </a:solidFill>
                <a:latin typeface="Calibri" panose="020F0502020204030204" pitchFamily="34" charset="0"/>
              </a:rPr>
              <a:t>Ten model realisations</a:t>
            </a:r>
            <a:endParaRPr lang="en-GB" sz="2000" dirty="0">
              <a:solidFill>
                <a:schemeClr val="accent1"/>
              </a:solidFill>
              <a:latin typeface="Calibri" panose="020F0502020204030204" pitchFamily="34" charset="0"/>
            </a:endParaRPr>
          </a:p>
        </p:txBody>
      </p:sp>
      <p:sp>
        <p:nvSpPr>
          <p:cNvPr id="9" name="TextBox 8"/>
          <p:cNvSpPr txBox="1"/>
          <p:nvPr/>
        </p:nvSpPr>
        <p:spPr>
          <a:xfrm>
            <a:off x="3203848" y="1988840"/>
            <a:ext cx="2520280" cy="400110"/>
          </a:xfrm>
          <a:prstGeom prst="rect">
            <a:avLst/>
          </a:prstGeom>
          <a:noFill/>
        </p:spPr>
        <p:txBody>
          <a:bodyPr wrap="square" rtlCol="0">
            <a:spAutoFit/>
          </a:bodyPr>
          <a:lstStyle/>
          <a:p>
            <a:pPr algn="ctr"/>
            <a:r>
              <a:rPr lang="en-GB" sz="2000" dirty="0" smtClean="0">
                <a:solidFill>
                  <a:schemeClr val="accent1"/>
                </a:solidFill>
                <a:latin typeface="Calibri" panose="020F0502020204030204" pitchFamily="34" charset="0"/>
              </a:rPr>
              <a:t>High contamination</a:t>
            </a:r>
            <a:endParaRPr lang="en-GB" sz="2000" dirty="0">
              <a:solidFill>
                <a:schemeClr val="accent1"/>
              </a:solidFill>
              <a:latin typeface="Calibri" panose="020F0502020204030204" pitchFamily="34" charset="0"/>
            </a:endParaRPr>
          </a:p>
        </p:txBody>
      </p:sp>
      <p:sp>
        <p:nvSpPr>
          <p:cNvPr id="10" name="TextBox 9"/>
          <p:cNvSpPr txBox="1"/>
          <p:nvPr/>
        </p:nvSpPr>
        <p:spPr>
          <a:xfrm>
            <a:off x="2987824" y="2564904"/>
            <a:ext cx="2808312" cy="400110"/>
          </a:xfrm>
          <a:prstGeom prst="rect">
            <a:avLst/>
          </a:prstGeom>
          <a:noFill/>
        </p:spPr>
        <p:txBody>
          <a:bodyPr wrap="square" rtlCol="0">
            <a:spAutoFit/>
          </a:bodyPr>
          <a:lstStyle/>
          <a:p>
            <a:pPr algn="ctr"/>
            <a:r>
              <a:rPr lang="en-GB" sz="2000" dirty="0" smtClean="0">
                <a:solidFill>
                  <a:schemeClr val="accent1"/>
                </a:solidFill>
                <a:latin typeface="Calibri" panose="020F0502020204030204" pitchFamily="34" charset="0"/>
              </a:rPr>
              <a:t>Medium contamination</a:t>
            </a:r>
            <a:endParaRPr lang="en-GB" sz="2000" dirty="0">
              <a:solidFill>
                <a:schemeClr val="accent1"/>
              </a:solidFill>
              <a:latin typeface="Calibri" panose="020F0502020204030204" pitchFamily="34" charset="0"/>
            </a:endParaRPr>
          </a:p>
        </p:txBody>
      </p:sp>
      <p:sp>
        <p:nvSpPr>
          <p:cNvPr id="11" name="TextBox 10"/>
          <p:cNvSpPr txBox="1"/>
          <p:nvPr/>
        </p:nvSpPr>
        <p:spPr>
          <a:xfrm>
            <a:off x="3203848" y="2996952"/>
            <a:ext cx="2808312" cy="400110"/>
          </a:xfrm>
          <a:prstGeom prst="rect">
            <a:avLst/>
          </a:prstGeom>
          <a:noFill/>
        </p:spPr>
        <p:txBody>
          <a:bodyPr wrap="square" rtlCol="0">
            <a:spAutoFit/>
          </a:bodyPr>
          <a:lstStyle/>
          <a:p>
            <a:pPr algn="ctr"/>
            <a:r>
              <a:rPr lang="en-GB" sz="2000" dirty="0" smtClean="0">
                <a:solidFill>
                  <a:schemeClr val="accent1"/>
                </a:solidFill>
                <a:latin typeface="Calibri" panose="020F0502020204030204" pitchFamily="34" charset="0"/>
              </a:rPr>
              <a:t>Low contamination</a:t>
            </a:r>
            <a:endParaRPr lang="en-GB" sz="2000" dirty="0">
              <a:solidFill>
                <a:schemeClr val="accent1"/>
              </a:solidFill>
              <a:latin typeface="Calibri" panose="020F0502020204030204" pitchFamily="34" charset="0"/>
            </a:endParaRPr>
          </a:p>
        </p:txBody>
      </p:sp>
    </p:spTree>
    <p:extLst>
      <p:ext uri="{BB962C8B-B14F-4D97-AF65-F5344CB8AC3E}">
        <p14:creationId xmlns:p14="http://schemas.microsoft.com/office/powerpoint/2010/main" val="11914645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Graphic spid="17" grpId="0">
        <p:bldAsOne/>
      </p:bldGraphic>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Probabilistic Forecast</a:t>
            </a:r>
            <a:r>
              <a:rPr lang="en-GB" dirty="0" smtClean="0"/>
              <a:t>?</a:t>
            </a:r>
            <a:br>
              <a:rPr lang="en-GB" dirty="0" smtClean="0"/>
            </a:br>
            <a:r>
              <a:rPr lang="en-GB" sz="2400" dirty="0" smtClean="0">
                <a:solidFill>
                  <a:schemeClr val="accent2"/>
                </a:solidFill>
              </a:rPr>
              <a:t>Impact models?</a:t>
            </a:r>
            <a:endParaRPr lang="en-GB" sz="2400" dirty="0">
              <a:solidFill>
                <a:schemeClr val="accent2"/>
              </a:solidFill>
            </a:endParaRPr>
          </a:p>
        </p:txBody>
      </p:sp>
      <p:sp>
        <p:nvSpPr>
          <p:cNvPr id="4" name="Slide Number Placeholder 3"/>
          <p:cNvSpPr>
            <a:spLocks noGrp="1"/>
          </p:cNvSpPr>
          <p:nvPr>
            <p:ph type="sldNum" sz="quarter" idx="10"/>
          </p:nvPr>
        </p:nvSpPr>
        <p:spPr/>
        <p:txBody>
          <a:bodyPr/>
          <a:lstStyle/>
          <a:p>
            <a:fld id="{B249582F-426B-4232-B20F-A2E7FDC69012}" type="slidenum">
              <a:rPr lang="en-GB" altLang="en-US" smtClean="0"/>
              <a:pPr/>
              <a:t>21</a:t>
            </a:fld>
            <a:endParaRPr lang="en-GB" alt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3964" y="2632488"/>
            <a:ext cx="526621" cy="52662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618" y="4595774"/>
            <a:ext cx="526621" cy="52662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810" y="4402212"/>
            <a:ext cx="526621" cy="526621"/>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1143" y="3959343"/>
            <a:ext cx="526621" cy="526621"/>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1476" y="3432722"/>
            <a:ext cx="526621" cy="526621"/>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1477" y="2906101"/>
            <a:ext cx="526621" cy="526621"/>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01285" y="4089206"/>
            <a:ext cx="526621" cy="526621"/>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75115" y="3306026"/>
            <a:ext cx="526621" cy="526621"/>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11760" y="4445156"/>
            <a:ext cx="526621" cy="526621"/>
          </a:xfrm>
          <a:prstGeom prst="rect">
            <a:avLst/>
          </a:prstGeom>
        </p:spPr>
      </p:pic>
      <p:pic>
        <p:nvPicPr>
          <p:cNvPr id="14" name="Pictur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242317" y="2447063"/>
            <a:ext cx="526621" cy="526621"/>
          </a:xfrm>
          <a:prstGeom prst="rect">
            <a:avLst/>
          </a:prstGeom>
        </p:spPr>
      </p:pic>
      <p:pic>
        <p:nvPicPr>
          <p:cNvPr id="15" name="Picture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750174" y="3043909"/>
            <a:ext cx="526621" cy="526621"/>
          </a:xfrm>
          <a:prstGeom prst="rect">
            <a:avLst/>
          </a:prstGeom>
        </p:spPr>
      </p:pic>
      <p:pic>
        <p:nvPicPr>
          <p:cNvPr id="16" name="Picture 1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721951" y="3569337"/>
            <a:ext cx="526621" cy="526621"/>
          </a:xfrm>
          <a:prstGeom prst="rect">
            <a:avLst/>
          </a:prstGeom>
        </p:spPr>
      </p:pic>
      <p:pic>
        <p:nvPicPr>
          <p:cNvPr id="17" name="Picture 1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290745" y="3875591"/>
            <a:ext cx="526621" cy="526621"/>
          </a:xfrm>
          <a:prstGeom prst="rect">
            <a:avLst/>
          </a:prstGeom>
        </p:spPr>
      </p:pic>
      <p:sp>
        <p:nvSpPr>
          <p:cNvPr id="19" name="Rectangle 18"/>
          <p:cNvSpPr/>
          <p:nvPr/>
        </p:nvSpPr>
        <p:spPr bwMode="auto">
          <a:xfrm>
            <a:off x="3707904" y="2636912"/>
            <a:ext cx="1944216" cy="2022724"/>
          </a:xfrm>
          <a:prstGeom prst="rect">
            <a:avLst/>
          </a:prstGeom>
          <a:solidFill>
            <a:schemeClr val="accent4"/>
          </a:solidFill>
          <a:ln>
            <a:noFill/>
          </a:ln>
          <a:effectLst/>
          <a:extLst/>
        </p:spPr>
        <p:txBody>
          <a:bodyPr vert="horz" wrap="square" lIns="91440" tIns="45720" rIns="91440" bIns="45720" numCol="1" rtlCol="0" anchor="ctr" anchorCtr="0" compatLnSpc="1">
            <a:prstTxWarp prst="textNoShape">
              <a:avLst/>
            </a:prstTxWarp>
          </a:bodyPr>
          <a:lstStyle/>
          <a:p>
            <a:endParaRPr kumimoji="0" lang="en-GB" sz="2000" b="0" i="1" u="none" strike="noStrike" cap="none" normalizeH="0" baseline="0" dirty="0" smtClean="0">
              <a:ln>
                <a:noFill/>
              </a:ln>
              <a:solidFill>
                <a:schemeClr val="bg1"/>
              </a:solidFill>
              <a:effectLst/>
              <a:latin typeface="Cambria Math" panose="02040503050406030204" pitchFamily="18" charset="0"/>
              <a:ea typeface="Cambria Math" panose="02040503050406030204" pitchFamily="18" charset="0"/>
            </a:endParaRPr>
          </a:p>
          <a:p>
            <a:endParaRPr kumimoji="0" lang="en-GB" sz="2000" b="0" i="0" u="none" strike="noStrike" cap="none" normalizeH="0" baseline="0" dirty="0" smtClean="0">
              <a:ln>
                <a:noFill/>
              </a:ln>
              <a:solidFill>
                <a:schemeClr val="bg1"/>
              </a:solidFill>
              <a:effectLst/>
            </a:endParaRPr>
          </a:p>
        </p:txBody>
      </p:sp>
      <p:sp>
        <p:nvSpPr>
          <p:cNvPr id="20" name="TextBox 19"/>
          <p:cNvSpPr txBox="1"/>
          <p:nvPr/>
        </p:nvSpPr>
        <p:spPr>
          <a:xfrm>
            <a:off x="3891667" y="3011988"/>
            <a:ext cx="1576690" cy="1077218"/>
          </a:xfrm>
          <a:prstGeom prst="rect">
            <a:avLst/>
          </a:prstGeom>
          <a:noFill/>
        </p:spPr>
        <p:txBody>
          <a:bodyPr wrap="square" rtlCol="0">
            <a:spAutoFit/>
          </a:bodyPr>
          <a:lstStyle/>
          <a:p>
            <a:pPr algn="ctr"/>
            <a:r>
              <a:rPr lang="en-GB" sz="3200" b="1" dirty="0" smtClean="0">
                <a:latin typeface="Calibri" panose="020F0502020204030204" pitchFamily="34" charset="0"/>
              </a:rPr>
              <a:t>Impact model</a:t>
            </a:r>
            <a:endParaRPr lang="en-GB" sz="3200" b="1" dirty="0">
              <a:latin typeface="Calibri" panose="020F0502020204030204" pitchFamily="34" charset="0"/>
            </a:endParaRPr>
          </a:p>
        </p:txBody>
      </p:sp>
      <p:sp>
        <p:nvSpPr>
          <p:cNvPr id="21" name="Right Arrow 20"/>
          <p:cNvSpPr/>
          <p:nvPr/>
        </p:nvSpPr>
        <p:spPr bwMode="auto">
          <a:xfrm>
            <a:off x="3115986" y="3587508"/>
            <a:ext cx="447902" cy="281584"/>
          </a:xfrm>
          <a:prstGeom prst="rightArrow">
            <a:avLst/>
          </a:prstGeom>
          <a:solidFill>
            <a:schemeClr val="accent4"/>
          </a:solidFill>
          <a:ln>
            <a:no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0" i="0" u="none" strike="noStrike" cap="none" normalizeH="0" baseline="0" dirty="0" smtClean="0">
              <a:ln>
                <a:noFill/>
              </a:ln>
              <a:solidFill>
                <a:schemeClr val="bg1"/>
              </a:solidFill>
              <a:effectLst/>
            </a:endParaRPr>
          </a:p>
        </p:txBody>
      </p:sp>
      <p:sp>
        <p:nvSpPr>
          <p:cNvPr id="22" name="Right Arrow 21"/>
          <p:cNvSpPr/>
          <p:nvPr/>
        </p:nvSpPr>
        <p:spPr bwMode="auto">
          <a:xfrm>
            <a:off x="5930654" y="3511078"/>
            <a:ext cx="447902" cy="281584"/>
          </a:xfrm>
          <a:prstGeom prst="rightArrow">
            <a:avLst/>
          </a:prstGeom>
          <a:solidFill>
            <a:schemeClr val="accent4"/>
          </a:solidFill>
          <a:ln>
            <a:no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0" i="0" u="none" strike="noStrike" cap="none" normalizeH="0" baseline="0" dirty="0" smtClean="0">
              <a:ln>
                <a:noFill/>
              </a:ln>
              <a:solidFill>
                <a:schemeClr val="bg1"/>
              </a:solidFill>
              <a:effectLst/>
            </a:endParaRPr>
          </a:p>
        </p:txBody>
      </p:sp>
      <p:pic>
        <p:nvPicPr>
          <p:cNvPr id="23" name="Picture 2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876256" y="2415734"/>
            <a:ext cx="1115900" cy="1115900"/>
          </a:xfrm>
          <a:prstGeom prst="rect">
            <a:avLst/>
          </a:prstGeom>
          <a:solidFill>
            <a:srgbClr val="FFFF00"/>
          </a:solidFill>
        </p:spPr>
      </p:pic>
      <p:pic>
        <p:nvPicPr>
          <p:cNvPr id="24" name="Picture 2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038610" y="3578911"/>
            <a:ext cx="1115900" cy="1115900"/>
          </a:xfrm>
          <a:prstGeom prst="rect">
            <a:avLst/>
          </a:prstGeom>
          <a:solidFill>
            <a:srgbClr val="FFFF00"/>
          </a:solidFill>
        </p:spPr>
      </p:pic>
      <p:sp>
        <p:nvSpPr>
          <p:cNvPr id="25" name="Multiply 24"/>
          <p:cNvSpPr/>
          <p:nvPr/>
        </p:nvSpPr>
        <p:spPr bwMode="auto">
          <a:xfrm>
            <a:off x="7021359" y="3590332"/>
            <a:ext cx="1203229" cy="1130278"/>
          </a:xfrm>
          <a:prstGeom prst="mathMultiply">
            <a:avLst/>
          </a:prstGeom>
          <a:solidFill>
            <a:srgbClr val="FF0000"/>
          </a:solidFill>
          <a:ln w="19050">
            <a:solidFill>
              <a:schemeClr val="tx1"/>
            </a:solid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8600" b="0" i="0" u="none" strike="noStrike" cap="none" normalizeH="0" baseline="0" smtClean="0">
              <a:ln>
                <a:noFill/>
              </a:ln>
              <a:solidFill>
                <a:schemeClr val="bg1"/>
              </a:solidFill>
              <a:effectLst/>
              <a:latin typeface="Rdg Vesta" panose="02000503060000020004" pitchFamily="50" charset="0"/>
            </a:endParaRPr>
          </a:p>
        </p:txBody>
      </p:sp>
      <p:sp>
        <p:nvSpPr>
          <p:cNvPr id="26" name="Rectangle 25"/>
          <p:cNvSpPr/>
          <p:nvPr/>
        </p:nvSpPr>
        <p:spPr bwMode="auto">
          <a:xfrm>
            <a:off x="755650" y="2447063"/>
            <a:ext cx="2216320" cy="2854144"/>
          </a:xfrm>
          <a:prstGeom prst="rect">
            <a:avLst/>
          </a:prstGeom>
          <a:solidFill>
            <a:srgbClr val="7030A0">
              <a:alpha val="29000"/>
            </a:srgbClr>
          </a:solidFill>
          <a:ln w="25400" cap="flat" cmpd="sng" algn="ctr">
            <a:solidFill>
              <a:srgbClr val="7030A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Rdg Vesta" pitchFamily="2" charset="0"/>
            </a:endParaRPr>
          </a:p>
        </p:txBody>
      </p:sp>
    </p:spTree>
    <p:extLst>
      <p:ext uri="{BB962C8B-B14F-4D97-AF65-F5344CB8AC3E}">
        <p14:creationId xmlns:p14="http://schemas.microsoft.com/office/powerpoint/2010/main" val="9236662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animBg="1"/>
      <p:bldP spid="22" grpId="0" animBg="1"/>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Improving confidence in </a:t>
            </a:r>
            <a:br>
              <a:rPr lang="en-GB" dirty="0" smtClean="0"/>
            </a:br>
            <a:r>
              <a:rPr lang="en-GB" dirty="0" smtClean="0"/>
              <a:t>volcanic ash forecasts</a:t>
            </a:r>
            <a:endParaRPr lang="en-GB" dirty="0"/>
          </a:p>
        </p:txBody>
      </p:sp>
      <p:sp>
        <p:nvSpPr>
          <p:cNvPr id="3" name="Content Placeholder 2"/>
          <p:cNvSpPr>
            <a:spLocks noGrp="1"/>
          </p:cNvSpPr>
          <p:nvPr>
            <p:ph idx="1"/>
          </p:nvPr>
        </p:nvSpPr>
        <p:spPr/>
        <p:txBody>
          <a:bodyPr/>
          <a:lstStyle/>
          <a:p>
            <a:pPr lvl="1">
              <a:buFont typeface="Arial" panose="020B0604020202020204" pitchFamily="34" charset="0"/>
              <a:buChar char="•"/>
            </a:pPr>
            <a:r>
              <a:rPr lang="en-GB" sz="2400" dirty="0"/>
              <a:t>Emulation can be used to find the parameters </a:t>
            </a:r>
            <a:r>
              <a:rPr lang="en-GB" sz="2400" dirty="0"/>
              <a:t>that contribute most to the uncertainty </a:t>
            </a:r>
            <a:r>
              <a:rPr lang="en-GB" sz="2400" dirty="0"/>
              <a:t>in model output</a:t>
            </a:r>
            <a:r>
              <a:rPr lang="en-GB" dirty="0" smtClean="0"/>
              <a:t>	</a:t>
            </a:r>
          </a:p>
          <a:p>
            <a:pPr lvl="1">
              <a:buFont typeface="Wingdings" panose="05000000000000000000" pitchFamily="2" charset="2"/>
              <a:buChar char="Ø"/>
            </a:pPr>
            <a:r>
              <a:rPr lang="en-GB" dirty="0" smtClean="0"/>
              <a:t>Inform </a:t>
            </a:r>
            <a:r>
              <a:rPr lang="en-GB" dirty="0"/>
              <a:t>research priorities</a:t>
            </a:r>
          </a:p>
          <a:p>
            <a:pPr lvl="1">
              <a:buFont typeface="Wingdings" panose="05000000000000000000" pitchFamily="2" charset="2"/>
              <a:buChar char="Ø"/>
            </a:pPr>
            <a:r>
              <a:rPr lang="en-GB" dirty="0"/>
              <a:t>Prioritise variables to perturb for a small operational </a:t>
            </a:r>
            <a:r>
              <a:rPr lang="en-GB" dirty="0" smtClean="0"/>
              <a:t>ensemble</a:t>
            </a:r>
          </a:p>
          <a:p>
            <a:pPr marL="457200" lvl="1" indent="0">
              <a:buNone/>
            </a:pPr>
            <a:endParaRPr lang="en-GB" dirty="0" smtClean="0"/>
          </a:p>
          <a:p>
            <a:pPr lvl="1">
              <a:buFont typeface="Arial" panose="020B0604020202020204" pitchFamily="34" charset="0"/>
              <a:buChar char="•"/>
            </a:pPr>
            <a:r>
              <a:rPr lang="en-GB" sz="2400" dirty="0"/>
              <a:t>Now have a metric which can be used to determine the scale over which a model can be </a:t>
            </a:r>
            <a:r>
              <a:rPr lang="en-GB" sz="2400" dirty="0" smtClean="0"/>
              <a:t>trusted and can be applied to probabilistic forecasts</a:t>
            </a:r>
          </a:p>
          <a:p>
            <a:pPr lvl="1">
              <a:buFont typeface="Arial" panose="020B0604020202020204" pitchFamily="34" charset="0"/>
              <a:buChar char="•"/>
            </a:pPr>
            <a:endParaRPr lang="en-GB" sz="2400" dirty="0" smtClean="0"/>
          </a:p>
          <a:p>
            <a:pPr lvl="1">
              <a:buFont typeface="Arial" panose="020B0604020202020204" pitchFamily="34" charset="0"/>
              <a:buChar char="•"/>
            </a:pPr>
            <a:r>
              <a:rPr lang="en-GB" sz="2400" dirty="0" smtClean="0"/>
              <a:t>What is the most useful way to convey probabilistic information to decision makers? </a:t>
            </a:r>
          </a:p>
          <a:p>
            <a:pPr marL="457200" lvl="1" indent="0">
              <a:buNone/>
            </a:pPr>
            <a:endParaRPr lang="en-GB" sz="2400" dirty="0" smtClean="0"/>
          </a:p>
          <a:p>
            <a:pPr marL="457200" lvl="1" indent="0">
              <a:buNone/>
            </a:pPr>
            <a:endParaRPr lang="en-GB" sz="2400" dirty="0" smtClean="0"/>
          </a:p>
          <a:p>
            <a:pPr lvl="1">
              <a:buFont typeface="Arial" panose="020B0604020202020204" pitchFamily="34" charset="0"/>
              <a:buChar char="•"/>
            </a:pPr>
            <a:endParaRPr lang="en-GB" sz="2400" dirty="0"/>
          </a:p>
          <a:p>
            <a:pPr>
              <a:buFont typeface="Arial" pitchFamily="34" charset="0"/>
              <a:buChar char="•"/>
            </a:pPr>
            <a:endParaRPr lang="en-GB" dirty="0" smtClean="0"/>
          </a:p>
          <a:p>
            <a:pPr marL="457200" lvl="1" indent="0">
              <a:buNone/>
            </a:pPr>
            <a:endParaRPr lang="en-GB" dirty="0" smtClean="0"/>
          </a:p>
          <a:p>
            <a:pPr lvl="1">
              <a:buFont typeface="Wingdings" panose="05000000000000000000" pitchFamily="2" charset="2"/>
              <a:buChar char="Ø"/>
            </a:pPr>
            <a:endParaRPr lang="en-GB" dirty="0" smtClean="0"/>
          </a:p>
          <a:p>
            <a:pPr lvl="1">
              <a:buFont typeface="Wingdings" panose="05000000000000000000" pitchFamily="2" charset="2"/>
              <a:buChar char="Ø"/>
            </a:pPr>
            <a:endParaRPr lang="en-GB" dirty="0"/>
          </a:p>
        </p:txBody>
      </p:sp>
      <p:sp>
        <p:nvSpPr>
          <p:cNvPr id="4" name="Slide Number Placeholder 3"/>
          <p:cNvSpPr>
            <a:spLocks noGrp="1"/>
          </p:cNvSpPr>
          <p:nvPr>
            <p:ph type="sldNum" sz="quarter" idx="10"/>
          </p:nvPr>
        </p:nvSpPr>
        <p:spPr/>
        <p:txBody>
          <a:bodyPr/>
          <a:lstStyle/>
          <a:p>
            <a:fld id="{B249582F-426B-4232-B20F-A2E7FDC69012}" type="slidenum">
              <a:rPr lang="en-GB" altLang="en-US" smtClean="0"/>
              <a:pPr/>
              <a:t>22</a:t>
            </a:fld>
            <a:endParaRPr lang="en-GB" altLang="en-US"/>
          </a:p>
        </p:txBody>
      </p:sp>
    </p:spTree>
    <p:extLst>
      <p:ext uri="{BB962C8B-B14F-4D97-AF65-F5344CB8AC3E}">
        <p14:creationId xmlns:p14="http://schemas.microsoft.com/office/powerpoint/2010/main" val="30129399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5436096" y="1124744"/>
            <a:ext cx="3535210" cy="2882844"/>
            <a:chOff x="4788590" y="1194228"/>
            <a:chExt cx="3535210" cy="2882844"/>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43800" y="2962919"/>
              <a:ext cx="1080000" cy="108000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3878" y="2997072"/>
              <a:ext cx="1080000" cy="108000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75933" y="2120774"/>
              <a:ext cx="1080000" cy="108000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3143" y="2091455"/>
              <a:ext cx="1080000" cy="1080000"/>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21707" y="1196872"/>
              <a:ext cx="1080000" cy="1080000"/>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84371" y="2985464"/>
              <a:ext cx="1080000" cy="1080000"/>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48590" y="2132937"/>
              <a:ext cx="1080000" cy="1080000"/>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88590" y="1194228"/>
              <a:ext cx="1080000" cy="1080000"/>
            </a:xfrm>
            <a:prstGeom prst="rect">
              <a:avLst/>
            </a:prstGeom>
          </p:spPr>
        </p:pic>
      </p:grpSp>
      <p:sp>
        <p:nvSpPr>
          <p:cNvPr id="2" name="Title 1"/>
          <p:cNvSpPr>
            <a:spLocks noGrp="1"/>
          </p:cNvSpPr>
          <p:nvPr>
            <p:ph type="title"/>
          </p:nvPr>
        </p:nvSpPr>
        <p:spPr/>
        <p:txBody>
          <a:bodyPr/>
          <a:lstStyle/>
          <a:p>
            <a:r>
              <a:rPr lang="en-GB" dirty="0" smtClean="0"/>
              <a:t>Questions?</a:t>
            </a:r>
            <a:endParaRPr lang="en-GB" dirty="0"/>
          </a:p>
        </p:txBody>
      </p:sp>
      <p:sp>
        <p:nvSpPr>
          <p:cNvPr id="4" name="Slide Number Placeholder 3"/>
          <p:cNvSpPr>
            <a:spLocks noGrp="1"/>
          </p:cNvSpPr>
          <p:nvPr>
            <p:ph type="sldNum" sz="quarter" idx="10"/>
          </p:nvPr>
        </p:nvSpPr>
        <p:spPr/>
        <p:txBody>
          <a:bodyPr/>
          <a:lstStyle/>
          <a:p>
            <a:fld id="{B249582F-426B-4232-B20F-A2E7FDC69012}" type="slidenum">
              <a:rPr lang="en-GB" altLang="en-US" smtClean="0"/>
              <a:pPr/>
              <a:t>23</a:t>
            </a:fld>
            <a:endParaRPr lang="en-GB" altLang="en-US"/>
          </a:p>
        </p:txBody>
      </p:sp>
      <p:pic>
        <p:nvPicPr>
          <p:cNvPr id="5" name="Picture 4"/>
          <p:cNvPicPr>
            <a:picLocks noChangeAspect="1"/>
          </p:cNvPicPr>
          <p:nvPr/>
        </p:nvPicPr>
        <p:blipFill rotWithShape="1">
          <a:blip r:embed="rId10" cstate="print">
            <a:extLst>
              <a:ext uri="{28A0092B-C50C-407E-A947-70E740481C1C}">
                <a14:useLocalDpi xmlns:a14="http://schemas.microsoft.com/office/drawing/2010/main" val="0"/>
              </a:ext>
            </a:extLst>
          </a:blip>
          <a:srcRect l="-1001" t="25198" r="1001" b="9536"/>
          <a:stretch/>
        </p:blipFill>
        <p:spPr>
          <a:xfrm>
            <a:off x="467544" y="1556792"/>
            <a:ext cx="2592288" cy="2262559"/>
          </a:xfrm>
          <a:prstGeom prst="rect">
            <a:avLst/>
          </a:prstGeom>
        </p:spPr>
      </p:pic>
      <p:graphicFrame>
        <p:nvGraphicFramePr>
          <p:cNvPr id="6" name="Chart 5"/>
          <p:cNvGraphicFramePr>
            <a:graphicFrameLocks/>
          </p:cNvGraphicFramePr>
          <p:nvPr>
            <p:extLst>
              <p:ext uri="{D42A27DB-BD31-4B8C-83A1-F6EECF244321}">
                <p14:modId xmlns:p14="http://schemas.microsoft.com/office/powerpoint/2010/main" val="2622540927"/>
              </p:ext>
            </p:extLst>
          </p:nvPr>
        </p:nvGraphicFramePr>
        <p:xfrm>
          <a:off x="4644008" y="4797152"/>
          <a:ext cx="4248472" cy="1728192"/>
        </p:xfrm>
        <a:graphic>
          <a:graphicData uri="http://schemas.openxmlformats.org/drawingml/2006/chart">
            <c:chart xmlns:c="http://schemas.openxmlformats.org/drawingml/2006/chart" xmlns:r="http://schemas.openxmlformats.org/officeDocument/2006/relationships" r:id="rId11"/>
          </a:graphicData>
        </a:graphic>
      </p:graphicFrame>
      <p:pic>
        <p:nvPicPr>
          <p:cNvPr id="7" name="Picture 6"/>
          <p:cNvPicPr>
            <a:picLocks noChangeAspect="1"/>
          </p:cNvPicPr>
          <p:nvPr/>
        </p:nvPicPr>
        <p:blipFill rotWithShape="1">
          <a:blip r:embed="rId12" cstate="print">
            <a:extLst>
              <a:ext uri="{28A0092B-C50C-407E-A947-70E740481C1C}">
                <a14:useLocalDpi xmlns:a14="http://schemas.microsoft.com/office/drawing/2010/main" val="0"/>
              </a:ext>
            </a:extLst>
          </a:blip>
          <a:srcRect l="50811" t="50891" r="7676" b="8159"/>
          <a:stretch/>
        </p:blipFill>
        <p:spPr>
          <a:xfrm>
            <a:off x="2843808" y="2420888"/>
            <a:ext cx="2846903" cy="2808313"/>
          </a:xfrm>
          <a:prstGeom prst="rect">
            <a:avLst/>
          </a:prstGeom>
        </p:spPr>
      </p:pic>
      <p:pic>
        <p:nvPicPr>
          <p:cNvPr id="11" name="Picture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660232" y="1124744"/>
            <a:ext cx="1080000" cy="1080000"/>
          </a:xfrm>
          <a:prstGeom prst="rect">
            <a:avLst/>
          </a:prstGeom>
        </p:spPr>
      </p:pic>
      <p:pic>
        <p:nvPicPr>
          <p:cNvPr id="18" name="Picture 17"/>
          <p:cNvPicPr>
            <a:picLocks noChangeAspect="1"/>
          </p:cNvPicPr>
          <p:nvPr/>
        </p:nvPicPr>
        <p:blipFill rotWithShape="1">
          <a:blip r:embed="rId14" cstate="print">
            <a:extLst>
              <a:ext uri="{28A0092B-C50C-407E-A947-70E740481C1C}">
                <a14:useLocalDpi xmlns:a14="http://schemas.microsoft.com/office/drawing/2010/main" val="0"/>
              </a:ext>
            </a:extLst>
          </a:blip>
          <a:srcRect l="57087" t="42440" r="25506" b="29840"/>
          <a:stretch/>
        </p:blipFill>
        <p:spPr>
          <a:xfrm>
            <a:off x="755576" y="4149080"/>
            <a:ext cx="2016149" cy="2217765"/>
          </a:xfrm>
          <a:prstGeom prst="rect">
            <a:avLst/>
          </a:prstGeom>
        </p:spPr>
      </p:pic>
      <p:pic>
        <p:nvPicPr>
          <p:cNvPr id="19" name="Picture 1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487944" y="1124744"/>
            <a:ext cx="1115900" cy="1115900"/>
          </a:xfrm>
          <a:prstGeom prst="rect">
            <a:avLst/>
          </a:prstGeom>
          <a:solidFill>
            <a:srgbClr val="FFFF00"/>
          </a:solidFill>
        </p:spPr>
      </p:pic>
      <p:pic>
        <p:nvPicPr>
          <p:cNvPr id="20" name="Picture 1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flipH="1">
            <a:off x="6758748" y="3809541"/>
            <a:ext cx="1171278" cy="1115900"/>
          </a:xfrm>
          <a:prstGeom prst="rect">
            <a:avLst/>
          </a:prstGeom>
          <a:solidFill>
            <a:srgbClr val="FFFF00"/>
          </a:solid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0"/>
          </p:nvPr>
        </p:nvSpPr>
        <p:spPr/>
        <p:txBody>
          <a:bodyPr/>
          <a:lstStyle/>
          <a:p>
            <a:fld id="{B249582F-426B-4232-B20F-A2E7FDC69012}" type="slidenum">
              <a:rPr lang="en-GB" altLang="en-US" smtClean="0"/>
              <a:pPr/>
              <a:t>24</a:t>
            </a:fld>
            <a:endParaRPr lang="en-GB" altLang="en-US"/>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Probabilistic </a:t>
            </a:r>
            <a:r>
              <a:rPr lang="en-GB" dirty="0" smtClean="0"/>
              <a:t>Forecast</a:t>
            </a:r>
            <a:br>
              <a:rPr lang="en-GB" dirty="0" smtClean="0"/>
            </a:br>
            <a:r>
              <a:rPr lang="en-GB" sz="2400" dirty="0" smtClean="0">
                <a:solidFill>
                  <a:schemeClr val="accent2"/>
                </a:solidFill>
              </a:rPr>
              <a:t>Example: 1200 14 May 2010</a:t>
            </a:r>
            <a:endParaRPr lang="en-GB" sz="2400" dirty="0">
              <a:solidFill>
                <a:schemeClr val="accent2"/>
              </a:solidFill>
            </a:endParaRPr>
          </a:p>
        </p:txBody>
      </p:sp>
      <p:sp>
        <p:nvSpPr>
          <p:cNvPr id="4" name="Slide Number Placeholder 3"/>
          <p:cNvSpPr>
            <a:spLocks noGrp="1"/>
          </p:cNvSpPr>
          <p:nvPr>
            <p:ph type="sldNum" sz="quarter" idx="10"/>
          </p:nvPr>
        </p:nvSpPr>
        <p:spPr/>
        <p:txBody>
          <a:bodyPr/>
          <a:lstStyle/>
          <a:p>
            <a:fld id="{B249582F-426B-4232-B20F-A2E7FDC69012}" type="slidenum">
              <a:rPr lang="en-GB" altLang="en-US" smtClean="0"/>
              <a:pPr/>
              <a:t>3</a:t>
            </a:fld>
            <a:endParaRPr lang="en-GB" altLang="en-US"/>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8703" t="12699" r="50160" b="51701"/>
          <a:stretch/>
        </p:blipFill>
        <p:spPr>
          <a:xfrm>
            <a:off x="2051720" y="2146655"/>
            <a:ext cx="5242183" cy="4536504"/>
          </a:xfrm>
          <a:prstGeom prst="rect">
            <a:avLst/>
          </a:prstGeom>
        </p:spPr>
      </p:pic>
      <p:sp>
        <p:nvSpPr>
          <p:cNvPr id="6" name="TextBox 5"/>
          <p:cNvSpPr txBox="1"/>
          <p:nvPr/>
        </p:nvSpPr>
        <p:spPr>
          <a:xfrm>
            <a:off x="3203848" y="1417638"/>
            <a:ext cx="3116211" cy="707886"/>
          </a:xfrm>
          <a:prstGeom prst="rect">
            <a:avLst/>
          </a:prstGeom>
          <a:noFill/>
        </p:spPr>
        <p:txBody>
          <a:bodyPr wrap="square" rtlCol="0">
            <a:spAutoFit/>
          </a:bodyPr>
          <a:lstStyle/>
          <a:p>
            <a:pPr algn="ctr"/>
            <a:r>
              <a:rPr lang="en-GB" sz="2000" dirty="0" smtClean="0">
                <a:solidFill>
                  <a:schemeClr val="accent1"/>
                </a:solidFill>
                <a:latin typeface="Calibri" panose="020F0502020204030204" pitchFamily="34" charset="0"/>
              </a:rPr>
              <a:t>Medium contamination</a:t>
            </a:r>
          </a:p>
          <a:p>
            <a:pPr algn="ctr"/>
            <a:r>
              <a:rPr lang="en-GB" sz="2000" dirty="0" smtClean="0">
                <a:solidFill>
                  <a:schemeClr val="accent1"/>
                </a:solidFill>
                <a:latin typeface="Calibri" panose="020F0502020204030204" pitchFamily="34" charset="0"/>
              </a:rPr>
              <a:t>(2x10</a:t>
            </a:r>
            <a:r>
              <a:rPr lang="en-GB" sz="2000" baseline="30000" dirty="0" smtClean="0">
                <a:solidFill>
                  <a:schemeClr val="accent1"/>
                </a:solidFill>
                <a:latin typeface="Calibri" panose="020F0502020204030204" pitchFamily="34" charset="0"/>
              </a:rPr>
              <a:t>-3</a:t>
            </a:r>
            <a:r>
              <a:rPr lang="en-GB" sz="2000" dirty="0" smtClean="0">
                <a:solidFill>
                  <a:schemeClr val="accent1"/>
                </a:solidFill>
                <a:latin typeface="Calibri" panose="020F0502020204030204" pitchFamily="34" charset="0"/>
              </a:rPr>
              <a:t> g/m</a:t>
            </a:r>
            <a:r>
              <a:rPr lang="en-GB" sz="2000" baseline="30000" dirty="0" smtClean="0">
                <a:solidFill>
                  <a:schemeClr val="accent1"/>
                </a:solidFill>
                <a:latin typeface="Calibri" panose="020F0502020204030204" pitchFamily="34" charset="0"/>
              </a:rPr>
              <a:t>3</a:t>
            </a:r>
            <a:r>
              <a:rPr lang="en-GB" sz="2000" dirty="0" smtClean="0">
                <a:solidFill>
                  <a:schemeClr val="accent1"/>
                </a:solidFill>
                <a:latin typeface="Calibri" panose="020F0502020204030204" pitchFamily="34" charset="0"/>
              </a:rPr>
              <a:t>)</a:t>
            </a:r>
            <a:endParaRPr lang="en-GB" sz="2000" dirty="0">
              <a:solidFill>
                <a:schemeClr val="accent1"/>
              </a:solidFill>
              <a:latin typeface="Calibri" panose="020F0502020204030204" pitchFamily="34" charset="0"/>
            </a:endParaRPr>
          </a:p>
        </p:txBody>
      </p:sp>
    </p:spTree>
    <p:extLst>
      <p:ext uri="{BB962C8B-B14F-4D97-AF65-F5344CB8AC3E}">
        <p14:creationId xmlns:p14="http://schemas.microsoft.com/office/powerpoint/2010/main" val="35598086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spAutoFit/>
          </a:bodyPr>
          <a:lstStyle/>
          <a:p>
            <a:r>
              <a:rPr lang="en-US" dirty="0" smtClean="0"/>
              <a:t>Sources of uncertainty</a:t>
            </a:r>
            <a:br>
              <a:rPr lang="en-US" dirty="0" smtClean="0"/>
            </a:b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21536" y="2750127"/>
            <a:ext cx="2799378" cy="2043546"/>
          </a:xfrm>
        </p:spPr>
      </p:pic>
      <p:pic>
        <p:nvPicPr>
          <p:cNvPr id="5" name="Content Placeholder 3" descr="2013_fig13.png"/>
          <p:cNvPicPr>
            <a:picLocks noChangeAspect="1"/>
          </p:cNvPicPr>
          <p:nvPr/>
        </p:nvPicPr>
        <p:blipFill rotWithShape="1">
          <a:blip r:embed="rId4" cstate="print">
            <a:extLst>
              <a:ext uri="{28A0092B-C50C-407E-A947-70E740481C1C}">
                <a14:useLocalDpi xmlns:a14="http://schemas.microsoft.com/office/drawing/2010/main" val="0"/>
              </a:ext>
            </a:extLst>
          </a:blip>
          <a:srcRect l="-29068" r="-29068" b="36404"/>
          <a:stretch/>
        </p:blipFill>
        <p:spPr bwMode="auto">
          <a:xfrm>
            <a:off x="-1727188" y="1268761"/>
            <a:ext cx="13355972" cy="48245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bwMode="auto">
          <a:xfrm>
            <a:off x="1043608" y="1988840"/>
            <a:ext cx="1400925" cy="3780203"/>
          </a:xfrm>
          <a:prstGeom prst="rect">
            <a:avLst/>
          </a:prstGeom>
          <a:solidFill>
            <a:srgbClr val="FF0000">
              <a:alpha val="30000"/>
            </a:srgbClr>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Rdg Vesta" pitchFamily="2" charset="0"/>
            </a:endParaRPr>
          </a:p>
        </p:txBody>
      </p:sp>
      <p:sp>
        <p:nvSpPr>
          <p:cNvPr id="8" name="Rectangle 7"/>
          <p:cNvSpPr/>
          <p:nvPr/>
        </p:nvSpPr>
        <p:spPr bwMode="auto">
          <a:xfrm>
            <a:off x="2480532" y="1976374"/>
            <a:ext cx="6372704" cy="3780203"/>
          </a:xfrm>
          <a:prstGeom prst="rect">
            <a:avLst/>
          </a:prstGeom>
          <a:solidFill>
            <a:srgbClr val="00B0F0">
              <a:alpha val="29000"/>
            </a:srgbClr>
          </a:solidFill>
          <a:ln w="2540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Rdg Vesta" pitchFamily="2" charset="0"/>
            </a:endParaRPr>
          </a:p>
        </p:txBody>
      </p:sp>
      <p:sp>
        <p:nvSpPr>
          <p:cNvPr id="3" name="TextBox 2"/>
          <p:cNvSpPr txBox="1"/>
          <p:nvPr/>
        </p:nvSpPr>
        <p:spPr>
          <a:xfrm>
            <a:off x="5004272" y="6093297"/>
            <a:ext cx="3888432" cy="707886"/>
          </a:xfrm>
          <a:prstGeom prst="rect">
            <a:avLst/>
          </a:prstGeom>
          <a:solidFill>
            <a:srgbClr val="00B050"/>
          </a:solidFill>
          <a:ln w="38100">
            <a:solidFill>
              <a:srgbClr val="00823B"/>
            </a:solidFill>
          </a:ln>
        </p:spPr>
        <p:txBody>
          <a:bodyPr wrap="square" rtlCol="0">
            <a:spAutoFit/>
          </a:bodyPr>
          <a:lstStyle/>
          <a:p>
            <a:pPr algn="ctr"/>
            <a:r>
              <a:rPr lang="en-GB" sz="2000" dirty="0" smtClean="0">
                <a:solidFill>
                  <a:schemeClr val="tx1"/>
                </a:solidFill>
                <a:latin typeface="Calibri" panose="020F0502020204030204" pitchFamily="34" charset="0"/>
              </a:rPr>
              <a:t>Missing processes</a:t>
            </a:r>
          </a:p>
          <a:p>
            <a:pPr algn="ctr"/>
            <a:r>
              <a:rPr lang="en-GB" sz="2000" dirty="0" smtClean="0">
                <a:solidFill>
                  <a:schemeClr val="tx1"/>
                </a:solidFill>
                <a:latin typeface="Calibri" panose="020F0502020204030204" pitchFamily="34" charset="0"/>
              </a:rPr>
              <a:t>Imperfect model</a:t>
            </a:r>
            <a:endParaRPr lang="en-GB" sz="2000" dirty="0">
              <a:solidFill>
                <a:schemeClr val="tx1"/>
              </a:solidFill>
              <a:latin typeface="Calibri" panose="020F0502020204030204" pitchFamily="34" charset="0"/>
            </a:endParaRPr>
          </a:p>
        </p:txBody>
      </p:sp>
      <p:grpSp>
        <p:nvGrpSpPr>
          <p:cNvPr id="11" name="Group 10"/>
          <p:cNvGrpSpPr/>
          <p:nvPr/>
        </p:nvGrpSpPr>
        <p:grpSpPr>
          <a:xfrm>
            <a:off x="124087" y="548680"/>
            <a:ext cx="6601395" cy="5225998"/>
            <a:chOff x="130845" y="548680"/>
            <a:chExt cx="6601395" cy="5225998"/>
          </a:xfrm>
        </p:grpSpPr>
        <p:sp>
          <p:nvSpPr>
            <p:cNvPr id="9" name="Rectangle 8"/>
            <p:cNvSpPr/>
            <p:nvPr/>
          </p:nvSpPr>
          <p:spPr bwMode="auto">
            <a:xfrm>
              <a:off x="4932040" y="548680"/>
              <a:ext cx="1800200" cy="5207897"/>
            </a:xfrm>
            <a:prstGeom prst="rect">
              <a:avLst/>
            </a:prstGeom>
            <a:solidFill>
              <a:srgbClr val="FFFF00">
                <a:alpha val="29000"/>
              </a:srgbClr>
            </a:solidFill>
            <a:ln w="25400" cap="flat" cmpd="sng" algn="ctr">
              <a:solidFill>
                <a:srgbClr val="FF8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Rdg Vesta" pitchFamily="2" charset="0"/>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77805" y="2382595"/>
              <a:ext cx="708670" cy="708670"/>
            </a:xfrm>
            <a:prstGeom prst="rect">
              <a:avLst/>
            </a:prstGeom>
            <a:solidFill>
              <a:srgbClr val="FFFF00"/>
            </a:solidFill>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5497324" y="3452693"/>
              <a:ext cx="731714" cy="708670"/>
            </a:xfrm>
            <a:prstGeom prst="rect">
              <a:avLst/>
            </a:prstGeom>
            <a:solidFill>
              <a:srgbClr val="FFFF00"/>
            </a:solidFill>
          </p:spPr>
        </p:pic>
        <p:sp>
          <p:nvSpPr>
            <p:cNvPr id="14" name="Rectangle 13"/>
            <p:cNvSpPr/>
            <p:nvPr/>
          </p:nvSpPr>
          <p:spPr bwMode="auto">
            <a:xfrm>
              <a:off x="5796136" y="5513754"/>
              <a:ext cx="180057" cy="235329"/>
            </a:xfrm>
            <a:prstGeom prst="rect">
              <a:avLst/>
            </a:prstGeom>
            <a:solidFill>
              <a:schemeClr val="tx1"/>
            </a:solidFill>
            <a:ln>
              <a:no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8600" b="0" i="0" u="none" strike="noStrike" cap="none" normalizeH="0" baseline="0" smtClean="0">
                <a:ln>
                  <a:noFill/>
                </a:ln>
                <a:solidFill>
                  <a:schemeClr val="bg1"/>
                </a:solidFill>
                <a:effectLst/>
                <a:latin typeface="Rdg Vesta" panose="02000503060000020004" pitchFamily="50" charset="0"/>
              </a:endParaRPr>
            </a:p>
          </p:txBody>
        </p:sp>
        <p:cxnSp>
          <p:nvCxnSpPr>
            <p:cNvPr id="16" name="Straight Connector 15"/>
            <p:cNvCxnSpPr/>
            <p:nvPr/>
          </p:nvCxnSpPr>
          <p:spPr bwMode="auto">
            <a:xfrm flipV="1">
              <a:off x="5886164" y="5000543"/>
              <a:ext cx="0" cy="513211"/>
            </a:xfrm>
            <a:prstGeom prst="line">
              <a:avLst/>
            </a:prstGeom>
            <a:noFill/>
            <a:ln w="222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9369" y="680187"/>
              <a:ext cx="1301048" cy="949765"/>
            </a:xfrm>
            <a:prstGeom prst="rect">
              <a:avLst/>
            </a:prstGeom>
          </p:spPr>
        </p:pic>
        <p:grpSp>
          <p:nvGrpSpPr>
            <p:cNvPr id="4" name="Group 3"/>
            <p:cNvGrpSpPr/>
            <p:nvPr/>
          </p:nvGrpSpPr>
          <p:grpSpPr>
            <a:xfrm>
              <a:off x="296461" y="5088282"/>
              <a:ext cx="511582" cy="660801"/>
              <a:chOff x="296461" y="5088282"/>
              <a:chExt cx="511582" cy="660801"/>
            </a:xfrm>
          </p:grpSpPr>
          <p:sp>
            <p:nvSpPr>
              <p:cNvPr id="21" name="Rectangle 20"/>
              <p:cNvSpPr/>
              <p:nvPr/>
            </p:nvSpPr>
            <p:spPr bwMode="auto">
              <a:xfrm>
                <a:off x="296461" y="5445225"/>
                <a:ext cx="243091" cy="303858"/>
              </a:xfrm>
              <a:prstGeom prst="rect">
                <a:avLst/>
              </a:prstGeom>
              <a:solidFill>
                <a:schemeClr val="tx1"/>
              </a:solidFill>
              <a:ln>
                <a:no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8600" b="0" i="0" u="none" strike="noStrike" cap="none" normalizeH="0" baseline="0" smtClean="0">
                  <a:ln>
                    <a:noFill/>
                  </a:ln>
                  <a:solidFill>
                    <a:schemeClr val="bg1"/>
                  </a:solidFill>
                  <a:effectLst/>
                  <a:latin typeface="Rdg Vesta" panose="02000503060000020004" pitchFamily="50" charset="0"/>
                </a:endParaRPr>
              </a:p>
            </p:txBody>
          </p:sp>
          <p:sp>
            <p:nvSpPr>
              <p:cNvPr id="22" name="Chord 21"/>
              <p:cNvSpPr/>
              <p:nvPr/>
            </p:nvSpPr>
            <p:spPr bwMode="auto">
              <a:xfrm rot="20931925">
                <a:off x="361090" y="5088282"/>
                <a:ext cx="446953" cy="504056"/>
              </a:xfrm>
              <a:prstGeom prst="chord">
                <a:avLst/>
              </a:prstGeom>
              <a:solidFill>
                <a:schemeClr val="tx1"/>
              </a:solidFill>
              <a:ln>
                <a:no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8600" b="0" i="0" u="none" strike="noStrike" cap="none" normalizeH="0" baseline="0" smtClean="0">
                  <a:ln>
                    <a:noFill/>
                  </a:ln>
                  <a:solidFill>
                    <a:schemeClr val="bg1"/>
                  </a:solidFill>
                  <a:effectLst/>
                  <a:latin typeface="Rdg Vesta" panose="02000503060000020004" pitchFamily="50" charset="0"/>
                </a:endParaRPr>
              </a:p>
            </p:txBody>
          </p:sp>
          <p:cxnSp>
            <p:nvCxnSpPr>
              <p:cNvPr id="24" name="Straight Connector 23"/>
              <p:cNvCxnSpPr/>
              <p:nvPr/>
            </p:nvCxnSpPr>
            <p:spPr bwMode="auto">
              <a:xfrm flipV="1">
                <a:off x="517661" y="5190478"/>
                <a:ext cx="245144" cy="226088"/>
              </a:xfrm>
              <a:prstGeom prst="line">
                <a:avLst/>
              </a:prstGeom>
              <a:noFill/>
              <a:ln w="444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26" name="Rectangle 25"/>
            <p:cNvSpPr/>
            <p:nvPr/>
          </p:nvSpPr>
          <p:spPr bwMode="auto">
            <a:xfrm>
              <a:off x="130845" y="4874794"/>
              <a:ext cx="756047" cy="899884"/>
            </a:xfrm>
            <a:prstGeom prst="rect">
              <a:avLst/>
            </a:prstGeom>
            <a:solidFill>
              <a:srgbClr val="FFFF00">
                <a:alpha val="29000"/>
              </a:srgbClr>
            </a:solidFill>
            <a:ln w="25400" cap="flat" cmpd="sng" algn="ctr">
              <a:solidFill>
                <a:srgbClr val="FF8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Rdg Vesta" pitchFamily="2" charset="0"/>
              </a:endParaRPr>
            </a:p>
          </p:txBody>
        </p:sp>
      </p:grpSp>
    </p:spTree>
    <p:extLst>
      <p:ext uri="{BB962C8B-B14F-4D97-AF65-F5344CB8AC3E}">
        <p14:creationId xmlns:p14="http://schemas.microsoft.com/office/powerpoint/2010/main" val="39721769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Quantifying uncertainty</a:t>
            </a:r>
            <a:br>
              <a:rPr lang="en-GB" dirty="0" smtClean="0"/>
            </a:br>
            <a:r>
              <a:rPr lang="en-GB" sz="2400" dirty="0" smtClean="0">
                <a:solidFill>
                  <a:schemeClr val="accent2"/>
                </a:solidFill>
              </a:rPr>
              <a:t>Emulation</a:t>
            </a:r>
            <a:endParaRPr lang="en-GB" sz="2400" dirty="0">
              <a:solidFill>
                <a:schemeClr val="accent2"/>
              </a:solidFill>
            </a:endParaRPr>
          </a:p>
        </p:txBody>
      </p:sp>
      <p:sp>
        <p:nvSpPr>
          <p:cNvPr id="4" name="Slide Number Placeholder 3"/>
          <p:cNvSpPr>
            <a:spLocks noGrp="1"/>
          </p:cNvSpPr>
          <p:nvPr>
            <p:ph type="sldNum" sz="quarter" idx="10"/>
          </p:nvPr>
        </p:nvSpPr>
        <p:spPr/>
        <p:txBody>
          <a:bodyPr/>
          <a:lstStyle/>
          <a:p>
            <a:fld id="{B249582F-426B-4232-B20F-A2E7FDC69012}" type="slidenum">
              <a:rPr lang="en-GB" altLang="en-US" smtClean="0"/>
              <a:pPr/>
              <a:t>5</a:t>
            </a:fld>
            <a:endParaRPr lang="en-GB" alt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080" y="188640"/>
            <a:ext cx="1368152" cy="595549"/>
          </a:xfrm>
          <a:prstGeom prst="rect">
            <a:avLst/>
          </a:prstGeom>
        </p:spPr>
      </p:pic>
      <p:sp>
        <p:nvSpPr>
          <p:cNvPr id="8" name="Rectangle 7"/>
          <p:cNvSpPr/>
          <p:nvPr/>
        </p:nvSpPr>
        <p:spPr>
          <a:xfrm>
            <a:off x="2286000" y="-24378612"/>
            <a:ext cx="4572000" cy="1815882"/>
          </a:xfrm>
          <a:prstGeom prst="rect">
            <a:avLst/>
          </a:prstGeom>
        </p:spPr>
        <p:txBody>
          <a:bodyPr>
            <a:spAutoFit/>
          </a:bodyPr>
          <a:lstStyle/>
          <a:p>
            <a:r>
              <a:rPr lang="en-GB" sz="1600" dirty="0">
                <a:solidFill>
                  <a:schemeClr val="tx1"/>
                </a:solidFill>
              </a:rPr>
              <a:t>With this emulator, we can explore the parameter space much faster, and furthermore identify plausible and implausible regions (for instance through </a:t>
            </a:r>
            <a:r>
              <a:rPr lang="en-GB" sz="1600" b="1" dirty="0">
                <a:solidFill>
                  <a:schemeClr val="tx1"/>
                </a:solidFill>
              </a:rPr>
              <a:t>history matching</a:t>
            </a:r>
            <a:r>
              <a:rPr lang="en-GB" sz="1600" dirty="0">
                <a:solidFill>
                  <a:schemeClr val="tx1"/>
                </a:solidFill>
              </a:rPr>
              <a:t>). Early investigations suggest that the average concentration over a particular region and time can be used to build useful emulators.</a:t>
            </a:r>
          </a:p>
        </p:txBody>
      </p:sp>
      <p:cxnSp>
        <p:nvCxnSpPr>
          <p:cNvPr id="6" name="Straight Connector 5"/>
          <p:cNvCxnSpPr/>
          <p:nvPr/>
        </p:nvCxnSpPr>
        <p:spPr bwMode="auto">
          <a:xfrm>
            <a:off x="1115616" y="2132856"/>
            <a:ext cx="0" cy="3384376"/>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1" name="Multiply 10"/>
          <p:cNvSpPr/>
          <p:nvPr/>
        </p:nvSpPr>
        <p:spPr bwMode="auto">
          <a:xfrm>
            <a:off x="971600" y="2204864"/>
            <a:ext cx="288032" cy="216024"/>
          </a:xfrm>
          <a:prstGeom prst="mathMultiply">
            <a:avLst/>
          </a:prstGeom>
          <a:solidFill>
            <a:srgbClr val="00B0F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8600" b="0" i="0" u="none" strike="noStrike" cap="none" normalizeH="0" baseline="0" smtClean="0">
              <a:ln>
                <a:noFill/>
              </a:ln>
              <a:solidFill>
                <a:schemeClr val="bg1"/>
              </a:solidFill>
              <a:effectLst/>
              <a:latin typeface="Rdg Vesta" panose="02000503060000020004" pitchFamily="50" charset="0"/>
            </a:endParaRPr>
          </a:p>
        </p:txBody>
      </p:sp>
      <p:sp>
        <p:nvSpPr>
          <p:cNvPr id="13" name="Multiply 12"/>
          <p:cNvSpPr/>
          <p:nvPr/>
        </p:nvSpPr>
        <p:spPr bwMode="auto">
          <a:xfrm>
            <a:off x="971600" y="2857798"/>
            <a:ext cx="288032" cy="216024"/>
          </a:xfrm>
          <a:prstGeom prst="mathMultiply">
            <a:avLst/>
          </a:prstGeom>
          <a:solidFill>
            <a:srgbClr val="00B0F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8600" b="0" i="0" u="none" strike="noStrike" cap="none" normalizeH="0" baseline="0" smtClean="0">
              <a:ln>
                <a:noFill/>
              </a:ln>
              <a:solidFill>
                <a:schemeClr val="bg1"/>
              </a:solidFill>
              <a:effectLst/>
              <a:latin typeface="Rdg Vesta" panose="02000503060000020004" pitchFamily="50" charset="0"/>
            </a:endParaRPr>
          </a:p>
        </p:txBody>
      </p:sp>
      <p:sp>
        <p:nvSpPr>
          <p:cNvPr id="14" name="Multiply 13"/>
          <p:cNvSpPr/>
          <p:nvPr/>
        </p:nvSpPr>
        <p:spPr bwMode="auto">
          <a:xfrm>
            <a:off x="971600" y="3609020"/>
            <a:ext cx="288032" cy="216024"/>
          </a:xfrm>
          <a:prstGeom prst="mathMultiply">
            <a:avLst/>
          </a:prstGeom>
          <a:solidFill>
            <a:srgbClr val="00B0F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8600" b="0" i="0" u="none" strike="noStrike" cap="none" normalizeH="0" baseline="0" smtClean="0">
              <a:ln>
                <a:noFill/>
              </a:ln>
              <a:solidFill>
                <a:schemeClr val="bg1"/>
              </a:solidFill>
              <a:effectLst/>
              <a:latin typeface="Rdg Vesta" panose="02000503060000020004" pitchFamily="50" charset="0"/>
            </a:endParaRPr>
          </a:p>
        </p:txBody>
      </p:sp>
      <p:sp>
        <p:nvSpPr>
          <p:cNvPr id="16" name="Multiply 15"/>
          <p:cNvSpPr/>
          <p:nvPr/>
        </p:nvSpPr>
        <p:spPr bwMode="auto">
          <a:xfrm>
            <a:off x="971600" y="4324238"/>
            <a:ext cx="288032" cy="216024"/>
          </a:xfrm>
          <a:prstGeom prst="mathMultiply">
            <a:avLst/>
          </a:prstGeom>
          <a:solidFill>
            <a:srgbClr val="00B0F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8600" b="0" i="0" u="none" strike="noStrike" cap="none" normalizeH="0" baseline="0" smtClean="0">
              <a:ln>
                <a:noFill/>
              </a:ln>
              <a:solidFill>
                <a:schemeClr val="bg1"/>
              </a:solidFill>
              <a:effectLst/>
              <a:latin typeface="Rdg Vesta" panose="02000503060000020004" pitchFamily="50" charset="0"/>
            </a:endParaRPr>
          </a:p>
        </p:txBody>
      </p:sp>
      <p:sp>
        <p:nvSpPr>
          <p:cNvPr id="17" name="Multiply 16"/>
          <p:cNvSpPr/>
          <p:nvPr/>
        </p:nvSpPr>
        <p:spPr bwMode="auto">
          <a:xfrm>
            <a:off x="971600" y="5039456"/>
            <a:ext cx="288032" cy="216024"/>
          </a:xfrm>
          <a:prstGeom prst="mathMultiply">
            <a:avLst/>
          </a:prstGeom>
          <a:solidFill>
            <a:srgbClr val="00B0F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8600" b="0" i="0" u="none" strike="noStrike" cap="none" normalizeH="0" baseline="0" smtClean="0">
              <a:ln>
                <a:noFill/>
              </a:ln>
              <a:solidFill>
                <a:schemeClr val="bg1"/>
              </a:solidFill>
              <a:effectLst/>
              <a:latin typeface="Rdg Vesta" panose="02000503060000020004" pitchFamily="50" charset="0"/>
            </a:endParaRPr>
          </a:p>
        </p:txBody>
      </p:sp>
      <p:sp>
        <p:nvSpPr>
          <p:cNvPr id="18" name="TextBox 17"/>
          <p:cNvSpPr txBox="1"/>
          <p:nvPr/>
        </p:nvSpPr>
        <p:spPr>
          <a:xfrm>
            <a:off x="233555" y="5670757"/>
            <a:ext cx="1764122" cy="400110"/>
          </a:xfrm>
          <a:prstGeom prst="rect">
            <a:avLst/>
          </a:prstGeom>
          <a:noFill/>
        </p:spPr>
        <p:txBody>
          <a:bodyPr wrap="square" rtlCol="0">
            <a:spAutoFit/>
          </a:bodyPr>
          <a:lstStyle/>
          <a:p>
            <a:pPr algn="ctr"/>
            <a:r>
              <a:rPr lang="en-GB" sz="2000" dirty="0" smtClean="0">
                <a:solidFill>
                  <a:schemeClr val="accent1"/>
                </a:solidFill>
                <a:latin typeface="Calibri" panose="020F0502020204030204" pitchFamily="34" charset="0"/>
              </a:rPr>
              <a:t>1 variable </a:t>
            </a:r>
            <a:endParaRPr lang="en-GB" sz="2000" dirty="0">
              <a:solidFill>
                <a:schemeClr val="accent1"/>
              </a:solidFill>
              <a:latin typeface="Calibri" panose="020F0502020204030204" pitchFamily="34" charset="0"/>
            </a:endParaRPr>
          </a:p>
        </p:txBody>
      </p:sp>
      <p:cxnSp>
        <p:nvCxnSpPr>
          <p:cNvPr id="19" name="Straight Connector 18"/>
          <p:cNvCxnSpPr/>
          <p:nvPr/>
        </p:nvCxnSpPr>
        <p:spPr bwMode="auto">
          <a:xfrm>
            <a:off x="2339752" y="2132856"/>
            <a:ext cx="0" cy="3384376"/>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0" name="Straight Connector 19"/>
          <p:cNvCxnSpPr/>
          <p:nvPr/>
        </p:nvCxnSpPr>
        <p:spPr bwMode="auto">
          <a:xfrm flipH="1">
            <a:off x="2123728" y="5373216"/>
            <a:ext cx="2664296"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1" name="TextBox 20"/>
          <p:cNvSpPr txBox="1"/>
          <p:nvPr/>
        </p:nvSpPr>
        <p:spPr>
          <a:xfrm>
            <a:off x="2573815" y="5635967"/>
            <a:ext cx="1764122" cy="400110"/>
          </a:xfrm>
          <a:prstGeom prst="rect">
            <a:avLst/>
          </a:prstGeom>
          <a:noFill/>
        </p:spPr>
        <p:txBody>
          <a:bodyPr wrap="square" rtlCol="0">
            <a:spAutoFit/>
          </a:bodyPr>
          <a:lstStyle/>
          <a:p>
            <a:pPr algn="ctr"/>
            <a:r>
              <a:rPr lang="en-GB" sz="2000" dirty="0">
                <a:solidFill>
                  <a:schemeClr val="accent1"/>
                </a:solidFill>
                <a:latin typeface="Calibri" panose="020F0502020204030204" pitchFamily="34" charset="0"/>
              </a:rPr>
              <a:t>2</a:t>
            </a:r>
            <a:r>
              <a:rPr lang="en-GB" sz="2000" dirty="0" smtClean="0">
                <a:solidFill>
                  <a:schemeClr val="accent1"/>
                </a:solidFill>
                <a:latin typeface="Calibri" panose="020F0502020204030204" pitchFamily="34" charset="0"/>
              </a:rPr>
              <a:t> variables </a:t>
            </a:r>
            <a:endParaRPr lang="en-GB" sz="2000" dirty="0">
              <a:solidFill>
                <a:schemeClr val="accent1"/>
              </a:solidFill>
              <a:latin typeface="Calibri" panose="020F0502020204030204" pitchFamily="34" charset="0"/>
            </a:endParaRPr>
          </a:p>
        </p:txBody>
      </p:sp>
      <p:sp>
        <p:nvSpPr>
          <p:cNvPr id="22" name="Multiply 21"/>
          <p:cNvSpPr/>
          <p:nvPr/>
        </p:nvSpPr>
        <p:spPr bwMode="auto">
          <a:xfrm>
            <a:off x="2915816" y="3287415"/>
            <a:ext cx="288032" cy="216024"/>
          </a:xfrm>
          <a:prstGeom prst="mathMultiply">
            <a:avLst/>
          </a:prstGeom>
          <a:solidFill>
            <a:srgbClr val="00B0F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8600" b="0" i="0" u="none" strike="noStrike" cap="none" normalizeH="0" baseline="0" smtClean="0">
              <a:ln>
                <a:noFill/>
              </a:ln>
              <a:solidFill>
                <a:schemeClr val="bg1"/>
              </a:solidFill>
              <a:effectLst/>
              <a:latin typeface="Rdg Vesta" panose="02000503060000020004" pitchFamily="50" charset="0"/>
            </a:endParaRPr>
          </a:p>
        </p:txBody>
      </p:sp>
      <p:sp>
        <p:nvSpPr>
          <p:cNvPr id="23" name="Multiply 22"/>
          <p:cNvSpPr/>
          <p:nvPr/>
        </p:nvSpPr>
        <p:spPr bwMode="auto">
          <a:xfrm>
            <a:off x="3708053" y="4469398"/>
            <a:ext cx="288032" cy="216024"/>
          </a:xfrm>
          <a:prstGeom prst="mathMultiply">
            <a:avLst/>
          </a:prstGeom>
          <a:solidFill>
            <a:srgbClr val="00B0F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8600" b="0" i="0" u="none" strike="noStrike" cap="none" normalizeH="0" baseline="0" smtClean="0">
              <a:ln>
                <a:noFill/>
              </a:ln>
              <a:solidFill>
                <a:schemeClr val="bg1"/>
              </a:solidFill>
              <a:effectLst/>
              <a:latin typeface="Rdg Vesta" panose="02000503060000020004" pitchFamily="50" charset="0"/>
            </a:endParaRPr>
          </a:p>
        </p:txBody>
      </p:sp>
      <p:sp>
        <p:nvSpPr>
          <p:cNvPr id="24" name="Multiply 23"/>
          <p:cNvSpPr/>
          <p:nvPr/>
        </p:nvSpPr>
        <p:spPr bwMode="auto">
          <a:xfrm>
            <a:off x="4070284" y="2904511"/>
            <a:ext cx="288032" cy="216024"/>
          </a:xfrm>
          <a:prstGeom prst="mathMultiply">
            <a:avLst/>
          </a:prstGeom>
          <a:solidFill>
            <a:srgbClr val="00B0F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8600" b="0" i="0" u="none" strike="noStrike" cap="none" normalizeH="0" baseline="0" smtClean="0">
              <a:ln>
                <a:noFill/>
              </a:ln>
              <a:solidFill>
                <a:schemeClr val="bg1"/>
              </a:solidFill>
              <a:effectLst/>
              <a:latin typeface="Rdg Vesta" panose="02000503060000020004" pitchFamily="50" charset="0"/>
            </a:endParaRPr>
          </a:p>
        </p:txBody>
      </p:sp>
      <p:sp>
        <p:nvSpPr>
          <p:cNvPr id="25" name="Multiply 24"/>
          <p:cNvSpPr/>
          <p:nvPr/>
        </p:nvSpPr>
        <p:spPr bwMode="auto">
          <a:xfrm>
            <a:off x="2573815" y="4968592"/>
            <a:ext cx="288032" cy="216024"/>
          </a:xfrm>
          <a:prstGeom prst="mathMultiply">
            <a:avLst/>
          </a:prstGeom>
          <a:solidFill>
            <a:srgbClr val="00B0F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8600" b="0" i="0" u="none" strike="noStrike" cap="none" normalizeH="0" baseline="0" smtClean="0">
              <a:ln>
                <a:noFill/>
              </a:ln>
              <a:solidFill>
                <a:schemeClr val="bg1"/>
              </a:solidFill>
              <a:effectLst/>
              <a:latin typeface="Rdg Vesta" panose="02000503060000020004" pitchFamily="50" charset="0"/>
            </a:endParaRPr>
          </a:p>
        </p:txBody>
      </p:sp>
      <p:sp>
        <p:nvSpPr>
          <p:cNvPr id="26" name="Multiply 25"/>
          <p:cNvSpPr/>
          <p:nvPr/>
        </p:nvSpPr>
        <p:spPr bwMode="auto">
          <a:xfrm>
            <a:off x="4330569" y="5101721"/>
            <a:ext cx="288032" cy="216024"/>
          </a:xfrm>
          <a:prstGeom prst="mathMultiply">
            <a:avLst/>
          </a:prstGeom>
          <a:solidFill>
            <a:srgbClr val="00B0F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8600" b="0" i="0" u="none" strike="noStrike" cap="none" normalizeH="0" baseline="0" smtClean="0">
              <a:ln>
                <a:noFill/>
              </a:ln>
              <a:solidFill>
                <a:schemeClr val="bg1"/>
              </a:solidFill>
              <a:effectLst/>
              <a:latin typeface="Rdg Vesta" panose="02000503060000020004" pitchFamily="50" charset="0"/>
            </a:endParaRPr>
          </a:p>
        </p:txBody>
      </p:sp>
      <p:sp>
        <p:nvSpPr>
          <p:cNvPr id="27" name="Multiply 26"/>
          <p:cNvSpPr/>
          <p:nvPr/>
        </p:nvSpPr>
        <p:spPr bwMode="auto">
          <a:xfrm>
            <a:off x="3275856" y="2376354"/>
            <a:ext cx="288032" cy="216024"/>
          </a:xfrm>
          <a:prstGeom prst="mathMultiply">
            <a:avLst/>
          </a:prstGeom>
          <a:solidFill>
            <a:srgbClr val="00B0F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8600" b="0" i="0" u="none" strike="noStrike" cap="none" normalizeH="0" baseline="0" smtClean="0">
              <a:ln>
                <a:noFill/>
              </a:ln>
              <a:solidFill>
                <a:schemeClr val="bg1"/>
              </a:solidFill>
              <a:effectLst/>
              <a:latin typeface="Rdg Vesta" panose="02000503060000020004" pitchFamily="50" charset="0"/>
            </a:endParaRPr>
          </a:p>
        </p:txBody>
      </p:sp>
      <p:pic>
        <p:nvPicPr>
          <p:cNvPr id="28" name="Picture 27"/>
          <p:cNvPicPr>
            <a:picLocks noChangeAspect="1"/>
          </p:cNvPicPr>
          <p:nvPr/>
        </p:nvPicPr>
        <p:blipFill rotWithShape="1">
          <a:blip r:embed="rId4">
            <a:extLst>
              <a:ext uri="{28A0092B-C50C-407E-A947-70E740481C1C}">
                <a14:useLocalDpi xmlns:a14="http://schemas.microsoft.com/office/drawing/2010/main" val="0"/>
              </a:ext>
            </a:extLst>
          </a:blip>
          <a:srcRect l="18115" t="11826" r="10450" b="6534"/>
          <a:stretch/>
        </p:blipFill>
        <p:spPr>
          <a:xfrm>
            <a:off x="4993805" y="2099282"/>
            <a:ext cx="3987607" cy="3417949"/>
          </a:xfrm>
          <a:prstGeom prst="rect">
            <a:avLst/>
          </a:prstGeom>
        </p:spPr>
      </p:pic>
      <p:sp>
        <p:nvSpPr>
          <p:cNvPr id="29" name="Multiply 28"/>
          <p:cNvSpPr/>
          <p:nvPr/>
        </p:nvSpPr>
        <p:spPr bwMode="auto">
          <a:xfrm>
            <a:off x="5572752" y="3411791"/>
            <a:ext cx="288032" cy="216024"/>
          </a:xfrm>
          <a:prstGeom prst="mathMultiply">
            <a:avLst/>
          </a:prstGeom>
          <a:solidFill>
            <a:srgbClr val="00B0F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8600" b="0" i="0" u="none" strike="noStrike" cap="none" normalizeH="0" baseline="0" smtClean="0">
              <a:ln>
                <a:noFill/>
              </a:ln>
              <a:solidFill>
                <a:schemeClr val="bg1"/>
              </a:solidFill>
              <a:effectLst/>
              <a:latin typeface="Rdg Vesta" panose="02000503060000020004" pitchFamily="50" charset="0"/>
            </a:endParaRPr>
          </a:p>
        </p:txBody>
      </p:sp>
      <p:sp>
        <p:nvSpPr>
          <p:cNvPr id="30" name="Multiply 29"/>
          <p:cNvSpPr/>
          <p:nvPr/>
        </p:nvSpPr>
        <p:spPr bwMode="auto">
          <a:xfrm>
            <a:off x="5860784" y="4309459"/>
            <a:ext cx="288032" cy="216024"/>
          </a:xfrm>
          <a:prstGeom prst="mathMultiply">
            <a:avLst/>
          </a:prstGeom>
          <a:solidFill>
            <a:srgbClr val="00B0F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8600" b="0" i="0" u="none" strike="noStrike" cap="none" normalizeH="0" baseline="0" smtClean="0">
              <a:ln>
                <a:noFill/>
              </a:ln>
              <a:solidFill>
                <a:schemeClr val="bg1"/>
              </a:solidFill>
              <a:effectLst/>
              <a:latin typeface="Rdg Vesta" panose="02000503060000020004" pitchFamily="50" charset="0"/>
            </a:endParaRPr>
          </a:p>
        </p:txBody>
      </p:sp>
      <p:sp>
        <p:nvSpPr>
          <p:cNvPr id="31" name="Multiply 30"/>
          <p:cNvSpPr/>
          <p:nvPr/>
        </p:nvSpPr>
        <p:spPr bwMode="auto">
          <a:xfrm>
            <a:off x="5976156" y="3700244"/>
            <a:ext cx="288032" cy="216024"/>
          </a:xfrm>
          <a:prstGeom prst="mathMultiply">
            <a:avLst/>
          </a:prstGeom>
          <a:solidFill>
            <a:srgbClr val="00B0F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8600" b="0" i="0" u="none" strike="noStrike" cap="none" normalizeH="0" baseline="0" smtClean="0">
              <a:ln>
                <a:noFill/>
              </a:ln>
              <a:solidFill>
                <a:schemeClr val="bg1"/>
              </a:solidFill>
              <a:effectLst/>
              <a:latin typeface="Rdg Vesta" panose="02000503060000020004" pitchFamily="50" charset="0"/>
            </a:endParaRPr>
          </a:p>
        </p:txBody>
      </p:sp>
      <p:sp>
        <p:nvSpPr>
          <p:cNvPr id="32" name="Multiply 31"/>
          <p:cNvSpPr/>
          <p:nvPr/>
        </p:nvSpPr>
        <p:spPr bwMode="auto">
          <a:xfrm>
            <a:off x="6148273" y="3012523"/>
            <a:ext cx="288032" cy="216024"/>
          </a:xfrm>
          <a:prstGeom prst="mathMultiply">
            <a:avLst/>
          </a:prstGeom>
          <a:solidFill>
            <a:srgbClr val="00B0F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8600" b="0" i="0" u="none" strike="noStrike" cap="none" normalizeH="0" baseline="0" smtClean="0">
              <a:ln>
                <a:noFill/>
              </a:ln>
              <a:solidFill>
                <a:schemeClr val="bg1"/>
              </a:solidFill>
              <a:effectLst/>
              <a:latin typeface="Rdg Vesta" panose="02000503060000020004" pitchFamily="50" charset="0"/>
            </a:endParaRPr>
          </a:p>
        </p:txBody>
      </p:sp>
      <p:sp>
        <p:nvSpPr>
          <p:cNvPr id="33" name="Multiply 32"/>
          <p:cNvSpPr/>
          <p:nvPr/>
        </p:nvSpPr>
        <p:spPr bwMode="auto">
          <a:xfrm>
            <a:off x="6516300" y="3303779"/>
            <a:ext cx="288032" cy="216024"/>
          </a:xfrm>
          <a:prstGeom prst="mathMultiply">
            <a:avLst/>
          </a:prstGeom>
          <a:solidFill>
            <a:srgbClr val="00B0F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8600" b="0" i="0" u="none" strike="noStrike" cap="none" normalizeH="0" baseline="0" smtClean="0">
              <a:ln>
                <a:noFill/>
              </a:ln>
              <a:solidFill>
                <a:schemeClr val="bg1"/>
              </a:solidFill>
              <a:effectLst/>
              <a:latin typeface="Rdg Vesta" panose="02000503060000020004" pitchFamily="50" charset="0"/>
            </a:endParaRPr>
          </a:p>
        </p:txBody>
      </p:sp>
      <p:sp>
        <p:nvSpPr>
          <p:cNvPr id="34" name="Multiply 33"/>
          <p:cNvSpPr/>
          <p:nvPr/>
        </p:nvSpPr>
        <p:spPr bwMode="auto">
          <a:xfrm>
            <a:off x="6943025" y="3043655"/>
            <a:ext cx="288032" cy="216024"/>
          </a:xfrm>
          <a:prstGeom prst="mathMultiply">
            <a:avLst/>
          </a:prstGeom>
          <a:solidFill>
            <a:srgbClr val="00B0F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8600" b="0" i="0" u="none" strike="noStrike" cap="none" normalizeH="0" baseline="0" smtClean="0">
              <a:ln>
                <a:noFill/>
              </a:ln>
              <a:solidFill>
                <a:schemeClr val="bg1"/>
              </a:solidFill>
              <a:effectLst/>
              <a:latin typeface="Rdg Vesta" panose="02000503060000020004" pitchFamily="50" charset="0"/>
            </a:endParaRPr>
          </a:p>
        </p:txBody>
      </p:sp>
      <p:sp>
        <p:nvSpPr>
          <p:cNvPr id="35" name="Multiply 34"/>
          <p:cNvSpPr/>
          <p:nvPr/>
        </p:nvSpPr>
        <p:spPr bwMode="auto">
          <a:xfrm>
            <a:off x="7550089" y="3620139"/>
            <a:ext cx="288032" cy="216024"/>
          </a:xfrm>
          <a:prstGeom prst="mathMultiply">
            <a:avLst/>
          </a:prstGeom>
          <a:solidFill>
            <a:srgbClr val="00B0F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8600" b="0" i="0" u="none" strike="noStrike" cap="none" normalizeH="0" baseline="0" smtClean="0">
              <a:ln>
                <a:noFill/>
              </a:ln>
              <a:solidFill>
                <a:schemeClr val="bg1"/>
              </a:solidFill>
              <a:effectLst/>
              <a:latin typeface="Rdg Vesta" panose="02000503060000020004" pitchFamily="50" charset="0"/>
            </a:endParaRPr>
          </a:p>
        </p:txBody>
      </p:sp>
      <p:sp>
        <p:nvSpPr>
          <p:cNvPr id="36" name="Multiply 35"/>
          <p:cNvSpPr/>
          <p:nvPr/>
        </p:nvSpPr>
        <p:spPr bwMode="auto">
          <a:xfrm>
            <a:off x="7424878" y="3195767"/>
            <a:ext cx="288032" cy="216024"/>
          </a:xfrm>
          <a:prstGeom prst="mathMultiply">
            <a:avLst/>
          </a:prstGeom>
          <a:solidFill>
            <a:srgbClr val="00B0F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8600" b="0" i="0" u="none" strike="noStrike" cap="none" normalizeH="0" baseline="0" smtClean="0">
              <a:ln>
                <a:noFill/>
              </a:ln>
              <a:solidFill>
                <a:schemeClr val="bg1"/>
              </a:solidFill>
              <a:effectLst/>
              <a:latin typeface="Rdg Vesta" panose="02000503060000020004" pitchFamily="50" charset="0"/>
            </a:endParaRPr>
          </a:p>
        </p:txBody>
      </p:sp>
      <p:sp>
        <p:nvSpPr>
          <p:cNvPr id="37" name="Multiply 36"/>
          <p:cNvSpPr/>
          <p:nvPr/>
        </p:nvSpPr>
        <p:spPr bwMode="auto">
          <a:xfrm>
            <a:off x="6943025" y="2619482"/>
            <a:ext cx="288032" cy="216024"/>
          </a:xfrm>
          <a:prstGeom prst="mathMultiply">
            <a:avLst/>
          </a:prstGeom>
          <a:solidFill>
            <a:srgbClr val="00B0F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8600" b="0" i="0" u="none" strike="noStrike" cap="none" normalizeH="0" baseline="0" smtClean="0">
              <a:ln>
                <a:noFill/>
              </a:ln>
              <a:solidFill>
                <a:schemeClr val="bg1"/>
              </a:solidFill>
              <a:effectLst/>
              <a:latin typeface="Rdg Vesta" panose="02000503060000020004" pitchFamily="50" charset="0"/>
            </a:endParaRPr>
          </a:p>
        </p:txBody>
      </p:sp>
      <p:sp>
        <p:nvSpPr>
          <p:cNvPr id="38" name="TextBox 37"/>
          <p:cNvSpPr txBox="1"/>
          <p:nvPr/>
        </p:nvSpPr>
        <p:spPr>
          <a:xfrm>
            <a:off x="6105547" y="5612995"/>
            <a:ext cx="1764122" cy="400110"/>
          </a:xfrm>
          <a:prstGeom prst="rect">
            <a:avLst/>
          </a:prstGeom>
          <a:noFill/>
        </p:spPr>
        <p:txBody>
          <a:bodyPr wrap="square" rtlCol="0">
            <a:spAutoFit/>
          </a:bodyPr>
          <a:lstStyle/>
          <a:p>
            <a:pPr algn="ctr"/>
            <a:r>
              <a:rPr lang="en-GB" sz="2000" dirty="0" smtClean="0">
                <a:solidFill>
                  <a:schemeClr val="accent1"/>
                </a:solidFill>
                <a:latin typeface="Calibri" panose="020F0502020204030204" pitchFamily="34" charset="0"/>
              </a:rPr>
              <a:t>3 variables </a:t>
            </a:r>
            <a:endParaRPr lang="en-GB" sz="2000" dirty="0">
              <a:solidFill>
                <a:schemeClr val="accent1"/>
              </a:solidFill>
              <a:latin typeface="Calibri" panose="020F0502020204030204" pitchFamily="34" charset="0"/>
            </a:endParaRPr>
          </a:p>
        </p:txBody>
      </p:sp>
    </p:spTree>
    <p:extLst>
      <p:ext uri="{BB962C8B-B14F-4D97-AF65-F5344CB8AC3E}">
        <p14:creationId xmlns:p14="http://schemas.microsoft.com/office/powerpoint/2010/main" val="9877543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6" grpId="0" animBg="1"/>
      <p:bldP spid="17" grpId="0" animBg="1"/>
      <p:bldP spid="18" grpId="0"/>
      <p:bldP spid="21" grpId="0"/>
      <p:bldP spid="22" grpId="0" animBg="1"/>
      <p:bldP spid="23" grpId="0" animBg="1"/>
      <p:bldP spid="24" grpId="0" animBg="1"/>
      <p:bldP spid="25" grpId="0" animBg="1"/>
      <p:bldP spid="26" grpId="0" animBg="1"/>
      <p:bldP spid="27"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Quantifying uncertainty</a:t>
            </a:r>
            <a:br>
              <a:rPr lang="en-GB" dirty="0" smtClean="0"/>
            </a:br>
            <a:r>
              <a:rPr lang="en-GB" sz="2400" dirty="0" smtClean="0">
                <a:solidFill>
                  <a:schemeClr val="accent2"/>
                </a:solidFill>
              </a:rPr>
              <a:t>Emulation</a:t>
            </a:r>
            <a:endParaRPr lang="en-GB" sz="2400" dirty="0">
              <a:solidFill>
                <a:schemeClr val="accent2"/>
              </a:solidFill>
            </a:endParaRPr>
          </a:p>
        </p:txBody>
      </p:sp>
      <p:sp>
        <p:nvSpPr>
          <p:cNvPr id="4" name="Slide Number Placeholder 3"/>
          <p:cNvSpPr>
            <a:spLocks noGrp="1"/>
          </p:cNvSpPr>
          <p:nvPr>
            <p:ph type="sldNum" sz="quarter" idx="10"/>
          </p:nvPr>
        </p:nvSpPr>
        <p:spPr/>
        <p:txBody>
          <a:bodyPr/>
          <a:lstStyle/>
          <a:p>
            <a:fld id="{B249582F-426B-4232-B20F-A2E7FDC69012}" type="slidenum">
              <a:rPr lang="en-GB" altLang="en-US" smtClean="0"/>
              <a:pPr/>
              <a:t>6</a:t>
            </a:fld>
            <a:endParaRPr lang="en-GB" alt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080" y="188640"/>
            <a:ext cx="1368152" cy="595549"/>
          </a:xfrm>
          <a:prstGeom prst="rect">
            <a:avLst/>
          </a:prstGeom>
        </p:spPr>
      </p:pic>
      <p:sp>
        <p:nvSpPr>
          <p:cNvPr id="8" name="Rectangle 7"/>
          <p:cNvSpPr/>
          <p:nvPr/>
        </p:nvSpPr>
        <p:spPr>
          <a:xfrm>
            <a:off x="2286000" y="-24378612"/>
            <a:ext cx="4572000" cy="1815882"/>
          </a:xfrm>
          <a:prstGeom prst="rect">
            <a:avLst/>
          </a:prstGeom>
        </p:spPr>
        <p:txBody>
          <a:bodyPr>
            <a:spAutoFit/>
          </a:bodyPr>
          <a:lstStyle/>
          <a:p>
            <a:r>
              <a:rPr lang="en-GB" sz="1600" dirty="0">
                <a:solidFill>
                  <a:schemeClr val="tx1"/>
                </a:solidFill>
              </a:rPr>
              <a:t>With this emulator, we can explore the parameter space much faster, and furthermore identify plausible and implausible regions (for instance through </a:t>
            </a:r>
            <a:r>
              <a:rPr lang="en-GB" sz="1600" b="1" dirty="0">
                <a:solidFill>
                  <a:schemeClr val="tx1"/>
                </a:solidFill>
              </a:rPr>
              <a:t>history matching</a:t>
            </a:r>
            <a:r>
              <a:rPr lang="en-GB" sz="1600" dirty="0">
                <a:solidFill>
                  <a:schemeClr val="tx1"/>
                </a:solidFill>
              </a:rPr>
              <a:t>). Early investigations suggest that the average concentration over a particular region and time can be used to build useful emulators.</a:t>
            </a:r>
          </a:p>
        </p:txBody>
      </p:sp>
      <p:cxnSp>
        <p:nvCxnSpPr>
          <p:cNvPr id="6" name="Straight Connector 5"/>
          <p:cNvCxnSpPr/>
          <p:nvPr/>
        </p:nvCxnSpPr>
        <p:spPr bwMode="auto">
          <a:xfrm>
            <a:off x="1115616" y="2132856"/>
            <a:ext cx="0" cy="3384376"/>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1" name="Multiply 10"/>
          <p:cNvSpPr/>
          <p:nvPr/>
        </p:nvSpPr>
        <p:spPr bwMode="auto">
          <a:xfrm>
            <a:off x="971600" y="2204864"/>
            <a:ext cx="288032" cy="216024"/>
          </a:xfrm>
          <a:prstGeom prst="mathMultiply">
            <a:avLst/>
          </a:prstGeom>
          <a:solidFill>
            <a:srgbClr val="00B0F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8600" b="0" i="0" u="none" strike="noStrike" cap="none" normalizeH="0" baseline="0" smtClean="0">
              <a:ln>
                <a:noFill/>
              </a:ln>
              <a:solidFill>
                <a:schemeClr val="bg1"/>
              </a:solidFill>
              <a:effectLst/>
              <a:latin typeface="Rdg Vesta" panose="02000503060000020004" pitchFamily="50" charset="0"/>
            </a:endParaRPr>
          </a:p>
        </p:txBody>
      </p:sp>
      <p:sp>
        <p:nvSpPr>
          <p:cNvPr id="13" name="Multiply 12"/>
          <p:cNvSpPr/>
          <p:nvPr/>
        </p:nvSpPr>
        <p:spPr bwMode="auto">
          <a:xfrm>
            <a:off x="971600" y="2857798"/>
            <a:ext cx="288032" cy="216024"/>
          </a:xfrm>
          <a:prstGeom prst="mathMultiply">
            <a:avLst/>
          </a:prstGeom>
          <a:solidFill>
            <a:srgbClr val="00B0F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8600" b="0" i="0" u="none" strike="noStrike" cap="none" normalizeH="0" baseline="0" smtClean="0">
              <a:ln>
                <a:noFill/>
              </a:ln>
              <a:solidFill>
                <a:schemeClr val="bg1"/>
              </a:solidFill>
              <a:effectLst/>
              <a:latin typeface="Rdg Vesta" panose="02000503060000020004" pitchFamily="50" charset="0"/>
            </a:endParaRPr>
          </a:p>
        </p:txBody>
      </p:sp>
      <p:sp>
        <p:nvSpPr>
          <p:cNvPr id="14" name="Multiply 13"/>
          <p:cNvSpPr/>
          <p:nvPr/>
        </p:nvSpPr>
        <p:spPr bwMode="auto">
          <a:xfrm>
            <a:off x="971600" y="3609020"/>
            <a:ext cx="288032" cy="216024"/>
          </a:xfrm>
          <a:prstGeom prst="mathMultiply">
            <a:avLst/>
          </a:prstGeom>
          <a:solidFill>
            <a:srgbClr val="00B0F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8600" b="0" i="0" u="none" strike="noStrike" cap="none" normalizeH="0" baseline="0" smtClean="0">
              <a:ln>
                <a:noFill/>
              </a:ln>
              <a:solidFill>
                <a:schemeClr val="bg1"/>
              </a:solidFill>
              <a:effectLst/>
              <a:latin typeface="Rdg Vesta" panose="02000503060000020004" pitchFamily="50" charset="0"/>
            </a:endParaRPr>
          </a:p>
        </p:txBody>
      </p:sp>
      <p:sp>
        <p:nvSpPr>
          <p:cNvPr id="16" name="Multiply 15"/>
          <p:cNvSpPr/>
          <p:nvPr/>
        </p:nvSpPr>
        <p:spPr bwMode="auto">
          <a:xfrm>
            <a:off x="971600" y="4324238"/>
            <a:ext cx="288032" cy="216024"/>
          </a:xfrm>
          <a:prstGeom prst="mathMultiply">
            <a:avLst/>
          </a:prstGeom>
          <a:solidFill>
            <a:srgbClr val="00B0F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8600" b="0" i="0" u="none" strike="noStrike" cap="none" normalizeH="0" baseline="0" smtClean="0">
              <a:ln>
                <a:noFill/>
              </a:ln>
              <a:solidFill>
                <a:schemeClr val="bg1"/>
              </a:solidFill>
              <a:effectLst/>
              <a:latin typeface="Rdg Vesta" panose="02000503060000020004" pitchFamily="50" charset="0"/>
            </a:endParaRPr>
          </a:p>
        </p:txBody>
      </p:sp>
      <p:sp>
        <p:nvSpPr>
          <p:cNvPr id="17" name="Multiply 16"/>
          <p:cNvSpPr/>
          <p:nvPr/>
        </p:nvSpPr>
        <p:spPr bwMode="auto">
          <a:xfrm>
            <a:off x="971600" y="5039456"/>
            <a:ext cx="288032" cy="216024"/>
          </a:xfrm>
          <a:prstGeom prst="mathMultiply">
            <a:avLst/>
          </a:prstGeom>
          <a:solidFill>
            <a:srgbClr val="00B0F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8600" b="0" i="0" u="none" strike="noStrike" cap="none" normalizeH="0" baseline="0" smtClean="0">
              <a:ln>
                <a:noFill/>
              </a:ln>
              <a:solidFill>
                <a:schemeClr val="bg1"/>
              </a:solidFill>
              <a:effectLst/>
              <a:latin typeface="Rdg Vesta" panose="02000503060000020004" pitchFamily="50" charset="0"/>
            </a:endParaRPr>
          </a:p>
        </p:txBody>
      </p:sp>
      <p:sp>
        <p:nvSpPr>
          <p:cNvPr id="18" name="TextBox 17"/>
          <p:cNvSpPr txBox="1"/>
          <p:nvPr/>
        </p:nvSpPr>
        <p:spPr>
          <a:xfrm>
            <a:off x="233555" y="5670757"/>
            <a:ext cx="1764122" cy="400110"/>
          </a:xfrm>
          <a:prstGeom prst="rect">
            <a:avLst/>
          </a:prstGeom>
          <a:noFill/>
        </p:spPr>
        <p:txBody>
          <a:bodyPr wrap="square" rtlCol="0">
            <a:spAutoFit/>
          </a:bodyPr>
          <a:lstStyle/>
          <a:p>
            <a:pPr algn="ctr"/>
            <a:r>
              <a:rPr lang="en-GB" sz="2000" dirty="0" smtClean="0">
                <a:solidFill>
                  <a:schemeClr val="accent1"/>
                </a:solidFill>
                <a:latin typeface="Calibri" panose="020F0502020204030204" pitchFamily="34" charset="0"/>
              </a:rPr>
              <a:t>1 variable </a:t>
            </a:r>
            <a:endParaRPr lang="en-GB" sz="2000" dirty="0">
              <a:solidFill>
                <a:schemeClr val="accent1"/>
              </a:solidFill>
              <a:latin typeface="Calibri" panose="020F0502020204030204" pitchFamily="34" charset="0"/>
            </a:endParaRPr>
          </a:p>
        </p:txBody>
      </p:sp>
      <p:cxnSp>
        <p:nvCxnSpPr>
          <p:cNvPr id="19" name="Straight Connector 18"/>
          <p:cNvCxnSpPr/>
          <p:nvPr/>
        </p:nvCxnSpPr>
        <p:spPr bwMode="auto">
          <a:xfrm>
            <a:off x="2339752" y="2132856"/>
            <a:ext cx="0" cy="3384376"/>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0" name="Straight Connector 19"/>
          <p:cNvCxnSpPr/>
          <p:nvPr/>
        </p:nvCxnSpPr>
        <p:spPr bwMode="auto">
          <a:xfrm flipH="1">
            <a:off x="2123728" y="5373216"/>
            <a:ext cx="2664296"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1" name="TextBox 20"/>
          <p:cNvSpPr txBox="1"/>
          <p:nvPr/>
        </p:nvSpPr>
        <p:spPr>
          <a:xfrm>
            <a:off x="2573815" y="5635967"/>
            <a:ext cx="1764122" cy="400110"/>
          </a:xfrm>
          <a:prstGeom prst="rect">
            <a:avLst/>
          </a:prstGeom>
          <a:noFill/>
        </p:spPr>
        <p:txBody>
          <a:bodyPr wrap="square" rtlCol="0">
            <a:spAutoFit/>
          </a:bodyPr>
          <a:lstStyle/>
          <a:p>
            <a:pPr algn="ctr"/>
            <a:r>
              <a:rPr lang="en-GB" sz="2000" dirty="0">
                <a:solidFill>
                  <a:schemeClr val="accent1"/>
                </a:solidFill>
                <a:latin typeface="Calibri" panose="020F0502020204030204" pitchFamily="34" charset="0"/>
              </a:rPr>
              <a:t>2</a:t>
            </a:r>
            <a:r>
              <a:rPr lang="en-GB" sz="2000" dirty="0" smtClean="0">
                <a:solidFill>
                  <a:schemeClr val="accent1"/>
                </a:solidFill>
                <a:latin typeface="Calibri" panose="020F0502020204030204" pitchFamily="34" charset="0"/>
              </a:rPr>
              <a:t> variables </a:t>
            </a:r>
            <a:endParaRPr lang="en-GB" sz="2000" dirty="0">
              <a:solidFill>
                <a:schemeClr val="accent1"/>
              </a:solidFill>
              <a:latin typeface="Calibri" panose="020F0502020204030204" pitchFamily="34" charset="0"/>
            </a:endParaRPr>
          </a:p>
        </p:txBody>
      </p:sp>
      <p:sp>
        <p:nvSpPr>
          <p:cNvPr id="22" name="Multiply 21"/>
          <p:cNvSpPr/>
          <p:nvPr/>
        </p:nvSpPr>
        <p:spPr bwMode="auto">
          <a:xfrm>
            <a:off x="2915816" y="3287415"/>
            <a:ext cx="288032" cy="216024"/>
          </a:xfrm>
          <a:prstGeom prst="mathMultiply">
            <a:avLst/>
          </a:prstGeom>
          <a:solidFill>
            <a:srgbClr val="00B0F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8600" b="0" i="0" u="none" strike="noStrike" cap="none" normalizeH="0" baseline="0" smtClean="0">
              <a:ln>
                <a:noFill/>
              </a:ln>
              <a:solidFill>
                <a:schemeClr val="bg1"/>
              </a:solidFill>
              <a:effectLst/>
              <a:latin typeface="Rdg Vesta" panose="02000503060000020004" pitchFamily="50" charset="0"/>
            </a:endParaRPr>
          </a:p>
        </p:txBody>
      </p:sp>
      <p:sp>
        <p:nvSpPr>
          <p:cNvPr id="23" name="Multiply 22"/>
          <p:cNvSpPr/>
          <p:nvPr/>
        </p:nvSpPr>
        <p:spPr bwMode="auto">
          <a:xfrm>
            <a:off x="3708053" y="4469398"/>
            <a:ext cx="288032" cy="216024"/>
          </a:xfrm>
          <a:prstGeom prst="mathMultiply">
            <a:avLst/>
          </a:prstGeom>
          <a:solidFill>
            <a:srgbClr val="00B0F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8600" b="0" i="0" u="none" strike="noStrike" cap="none" normalizeH="0" baseline="0" smtClean="0">
              <a:ln>
                <a:noFill/>
              </a:ln>
              <a:solidFill>
                <a:schemeClr val="bg1"/>
              </a:solidFill>
              <a:effectLst/>
              <a:latin typeface="Rdg Vesta" panose="02000503060000020004" pitchFamily="50" charset="0"/>
            </a:endParaRPr>
          </a:p>
        </p:txBody>
      </p:sp>
      <p:sp>
        <p:nvSpPr>
          <p:cNvPr id="24" name="Multiply 23"/>
          <p:cNvSpPr/>
          <p:nvPr/>
        </p:nvSpPr>
        <p:spPr bwMode="auto">
          <a:xfrm>
            <a:off x="4070284" y="2904511"/>
            <a:ext cx="288032" cy="216024"/>
          </a:xfrm>
          <a:prstGeom prst="mathMultiply">
            <a:avLst/>
          </a:prstGeom>
          <a:solidFill>
            <a:srgbClr val="00B0F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8600" b="0" i="0" u="none" strike="noStrike" cap="none" normalizeH="0" baseline="0" smtClean="0">
              <a:ln>
                <a:noFill/>
              </a:ln>
              <a:solidFill>
                <a:schemeClr val="bg1"/>
              </a:solidFill>
              <a:effectLst/>
              <a:latin typeface="Rdg Vesta" panose="02000503060000020004" pitchFamily="50" charset="0"/>
            </a:endParaRPr>
          </a:p>
        </p:txBody>
      </p:sp>
      <p:sp>
        <p:nvSpPr>
          <p:cNvPr id="25" name="Multiply 24"/>
          <p:cNvSpPr/>
          <p:nvPr/>
        </p:nvSpPr>
        <p:spPr bwMode="auto">
          <a:xfrm>
            <a:off x="2573815" y="4968592"/>
            <a:ext cx="288032" cy="216024"/>
          </a:xfrm>
          <a:prstGeom prst="mathMultiply">
            <a:avLst/>
          </a:prstGeom>
          <a:solidFill>
            <a:srgbClr val="00B0F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8600" b="0" i="0" u="none" strike="noStrike" cap="none" normalizeH="0" baseline="0" smtClean="0">
              <a:ln>
                <a:noFill/>
              </a:ln>
              <a:solidFill>
                <a:schemeClr val="bg1"/>
              </a:solidFill>
              <a:effectLst/>
              <a:latin typeface="Rdg Vesta" panose="02000503060000020004" pitchFamily="50" charset="0"/>
            </a:endParaRPr>
          </a:p>
        </p:txBody>
      </p:sp>
      <p:sp>
        <p:nvSpPr>
          <p:cNvPr id="26" name="Multiply 25"/>
          <p:cNvSpPr/>
          <p:nvPr/>
        </p:nvSpPr>
        <p:spPr bwMode="auto">
          <a:xfrm>
            <a:off x="4330569" y="5101721"/>
            <a:ext cx="288032" cy="216024"/>
          </a:xfrm>
          <a:prstGeom prst="mathMultiply">
            <a:avLst/>
          </a:prstGeom>
          <a:solidFill>
            <a:srgbClr val="00B0F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8600" b="0" i="0" u="none" strike="noStrike" cap="none" normalizeH="0" baseline="0" smtClean="0">
              <a:ln>
                <a:noFill/>
              </a:ln>
              <a:solidFill>
                <a:schemeClr val="bg1"/>
              </a:solidFill>
              <a:effectLst/>
              <a:latin typeface="Rdg Vesta" panose="02000503060000020004" pitchFamily="50" charset="0"/>
            </a:endParaRPr>
          </a:p>
        </p:txBody>
      </p:sp>
      <p:sp>
        <p:nvSpPr>
          <p:cNvPr id="27" name="Multiply 26"/>
          <p:cNvSpPr/>
          <p:nvPr/>
        </p:nvSpPr>
        <p:spPr bwMode="auto">
          <a:xfrm>
            <a:off x="3275856" y="2376354"/>
            <a:ext cx="288032" cy="216024"/>
          </a:xfrm>
          <a:prstGeom prst="mathMultiply">
            <a:avLst/>
          </a:prstGeom>
          <a:solidFill>
            <a:srgbClr val="00B0F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8600" b="0" i="0" u="none" strike="noStrike" cap="none" normalizeH="0" baseline="0" smtClean="0">
              <a:ln>
                <a:noFill/>
              </a:ln>
              <a:solidFill>
                <a:schemeClr val="bg1"/>
              </a:solidFill>
              <a:effectLst/>
              <a:latin typeface="Rdg Vesta" panose="02000503060000020004" pitchFamily="50" charset="0"/>
            </a:endParaRPr>
          </a:p>
        </p:txBody>
      </p:sp>
      <p:pic>
        <p:nvPicPr>
          <p:cNvPr id="28" name="Picture 27"/>
          <p:cNvPicPr>
            <a:picLocks noChangeAspect="1"/>
          </p:cNvPicPr>
          <p:nvPr/>
        </p:nvPicPr>
        <p:blipFill rotWithShape="1">
          <a:blip r:embed="rId4">
            <a:extLst>
              <a:ext uri="{28A0092B-C50C-407E-A947-70E740481C1C}">
                <a14:useLocalDpi xmlns:a14="http://schemas.microsoft.com/office/drawing/2010/main" val="0"/>
              </a:ext>
            </a:extLst>
          </a:blip>
          <a:srcRect l="18115" t="11826" r="10450" b="6534"/>
          <a:stretch/>
        </p:blipFill>
        <p:spPr>
          <a:xfrm>
            <a:off x="4993805" y="2099282"/>
            <a:ext cx="3987607" cy="3417949"/>
          </a:xfrm>
          <a:prstGeom prst="rect">
            <a:avLst/>
          </a:prstGeom>
        </p:spPr>
      </p:pic>
      <p:sp>
        <p:nvSpPr>
          <p:cNvPr id="29" name="Multiply 28"/>
          <p:cNvSpPr/>
          <p:nvPr/>
        </p:nvSpPr>
        <p:spPr bwMode="auto">
          <a:xfrm>
            <a:off x="5572752" y="3411791"/>
            <a:ext cx="288032" cy="216024"/>
          </a:xfrm>
          <a:prstGeom prst="mathMultiply">
            <a:avLst/>
          </a:prstGeom>
          <a:solidFill>
            <a:srgbClr val="00B0F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8600" b="0" i="0" u="none" strike="noStrike" cap="none" normalizeH="0" baseline="0" smtClean="0">
              <a:ln>
                <a:noFill/>
              </a:ln>
              <a:solidFill>
                <a:schemeClr val="bg1"/>
              </a:solidFill>
              <a:effectLst/>
              <a:latin typeface="Rdg Vesta" panose="02000503060000020004" pitchFamily="50" charset="0"/>
            </a:endParaRPr>
          </a:p>
        </p:txBody>
      </p:sp>
      <p:sp>
        <p:nvSpPr>
          <p:cNvPr id="30" name="Multiply 29"/>
          <p:cNvSpPr/>
          <p:nvPr/>
        </p:nvSpPr>
        <p:spPr bwMode="auto">
          <a:xfrm>
            <a:off x="5860784" y="4309459"/>
            <a:ext cx="288032" cy="216024"/>
          </a:xfrm>
          <a:prstGeom prst="mathMultiply">
            <a:avLst/>
          </a:prstGeom>
          <a:solidFill>
            <a:srgbClr val="00B0F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8600" b="0" i="0" u="none" strike="noStrike" cap="none" normalizeH="0" baseline="0" smtClean="0">
              <a:ln>
                <a:noFill/>
              </a:ln>
              <a:solidFill>
                <a:schemeClr val="bg1"/>
              </a:solidFill>
              <a:effectLst/>
              <a:latin typeface="Rdg Vesta" panose="02000503060000020004" pitchFamily="50" charset="0"/>
            </a:endParaRPr>
          </a:p>
        </p:txBody>
      </p:sp>
      <p:sp>
        <p:nvSpPr>
          <p:cNvPr id="31" name="Multiply 30"/>
          <p:cNvSpPr/>
          <p:nvPr/>
        </p:nvSpPr>
        <p:spPr bwMode="auto">
          <a:xfrm>
            <a:off x="5976156" y="3700244"/>
            <a:ext cx="288032" cy="216024"/>
          </a:xfrm>
          <a:prstGeom prst="mathMultiply">
            <a:avLst/>
          </a:prstGeom>
          <a:solidFill>
            <a:srgbClr val="00B0F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8600" b="0" i="0" u="none" strike="noStrike" cap="none" normalizeH="0" baseline="0" smtClean="0">
              <a:ln>
                <a:noFill/>
              </a:ln>
              <a:solidFill>
                <a:schemeClr val="bg1"/>
              </a:solidFill>
              <a:effectLst/>
              <a:latin typeface="Rdg Vesta" panose="02000503060000020004" pitchFamily="50" charset="0"/>
            </a:endParaRPr>
          </a:p>
        </p:txBody>
      </p:sp>
      <p:sp>
        <p:nvSpPr>
          <p:cNvPr id="32" name="Multiply 31"/>
          <p:cNvSpPr/>
          <p:nvPr/>
        </p:nvSpPr>
        <p:spPr bwMode="auto">
          <a:xfrm>
            <a:off x="6148273" y="3012523"/>
            <a:ext cx="288032" cy="216024"/>
          </a:xfrm>
          <a:prstGeom prst="mathMultiply">
            <a:avLst/>
          </a:prstGeom>
          <a:solidFill>
            <a:srgbClr val="00B0F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8600" b="0" i="0" u="none" strike="noStrike" cap="none" normalizeH="0" baseline="0" smtClean="0">
              <a:ln>
                <a:noFill/>
              </a:ln>
              <a:solidFill>
                <a:schemeClr val="bg1"/>
              </a:solidFill>
              <a:effectLst/>
              <a:latin typeface="Rdg Vesta" panose="02000503060000020004" pitchFamily="50" charset="0"/>
            </a:endParaRPr>
          </a:p>
        </p:txBody>
      </p:sp>
      <p:sp>
        <p:nvSpPr>
          <p:cNvPr id="33" name="Multiply 32"/>
          <p:cNvSpPr/>
          <p:nvPr/>
        </p:nvSpPr>
        <p:spPr bwMode="auto">
          <a:xfrm>
            <a:off x="6516300" y="3303779"/>
            <a:ext cx="288032" cy="216024"/>
          </a:xfrm>
          <a:prstGeom prst="mathMultiply">
            <a:avLst/>
          </a:prstGeom>
          <a:solidFill>
            <a:srgbClr val="00B0F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8600" b="0" i="0" u="none" strike="noStrike" cap="none" normalizeH="0" baseline="0" smtClean="0">
              <a:ln>
                <a:noFill/>
              </a:ln>
              <a:solidFill>
                <a:schemeClr val="bg1"/>
              </a:solidFill>
              <a:effectLst/>
              <a:latin typeface="Rdg Vesta" panose="02000503060000020004" pitchFamily="50" charset="0"/>
            </a:endParaRPr>
          </a:p>
        </p:txBody>
      </p:sp>
      <p:sp>
        <p:nvSpPr>
          <p:cNvPr id="34" name="Multiply 33"/>
          <p:cNvSpPr/>
          <p:nvPr/>
        </p:nvSpPr>
        <p:spPr bwMode="auto">
          <a:xfrm>
            <a:off x="6943025" y="3043655"/>
            <a:ext cx="288032" cy="216024"/>
          </a:xfrm>
          <a:prstGeom prst="mathMultiply">
            <a:avLst/>
          </a:prstGeom>
          <a:solidFill>
            <a:srgbClr val="00B0F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8600" b="0" i="0" u="none" strike="noStrike" cap="none" normalizeH="0" baseline="0" smtClean="0">
              <a:ln>
                <a:noFill/>
              </a:ln>
              <a:solidFill>
                <a:schemeClr val="bg1"/>
              </a:solidFill>
              <a:effectLst/>
              <a:latin typeface="Rdg Vesta" panose="02000503060000020004" pitchFamily="50" charset="0"/>
            </a:endParaRPr>
          </a:p>
        </p:txBody>
      </p:sp>
      <p:sp>
        <p:nvSpPr>
          <p:cNvPr id="35" name="Multiply 34"/>
          <p:cNvSpPr/>
          <p:nvPr/>
        </p:nvSpPr>
        <p:spPr bwMode="auto">
          <a:xfrm>
            <a:off x="7550089" y="3620139"/>
            <a:ext cx="288032" cy="216024"/>
          </a:xfrm>
          <a:prstGeom prst="mathMultiply">
            <a:avLst/>
          </a:prstGeom>
          <a:solidFill>
            <a:srgbClr val="00B0F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8600" b="0" i="0" u="none" strike="noStrike" cap="none" normalizeH="0" baseline="0" smtClean="0">
              <a:ln>
                <a:noFill/>
              </a:ln>
              <a:solidFill>
                <a:schemeClr val="bg1"/>
              </a:solidFill>
              <a:effectLst/>
              <a:latin typeface="Rdg Vesta" panose="02000503060000020004" pitchFamily="50" charset="0"/>
            </a:endParaRPr>
          </a:p>
        </p:txBody>
      </p:sp>
      <p:sp>
        <p:nvSpPr>
          <p:cNvPr id="36" name="Multiply 35"/>
          <p:cNvSpPr/>
          <p:nvPr/>
        </p:nvSpPr>
        <p:spPr bwMode="auto">
          <a:xfrm>
            <a:off x="7424878" y="3195767"/>
            <a:ext cx="288032" cy="216024"/>
          </a:xfrm>
          <a:prstGeom prst="mathMultiply">
            <a:avLst/>
          </a:prstGeom>
          <a:solidFill>
            <a:srgbClr val="00B0F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8600" b="0" i="0" u="none" strike="noStrike" cap="none" normalizeH="0" baseline="0" smtClean="0">
              <a:ln>
                <a:noFill/>
              </a:ln>
              <a:solidFill>
                <a:schemeClr val="bg1"/>
              </a:solidFill>
              <a:effectLst/>
              <a:latin typeface="Rdg Vesta" panose="02000503060000020004" pitchFamily="50" charset="0"/>
            </a:endParaRPr>
          </a:p>
        </p:txBody>
      </p:sp>
      <p:sp>
        <p:nvSpPr>
          <p:cNvPr id="37" name="Multiply 36"/>
          <p:cNvSpPr/>
          <p:nvPr/>
        </p:nvSpPr>
        <p:spPr bwMode="auto">
          <a:xfrm>
            <a:off x="6943025" y="2619482"/>
            <a:ext cx="288032" cy="216024"/>
          </a:xfrm>
          <a:prstGeom prst="mathMultiply">
            <a:avLst/>
          </a:prstGeom>
          <a:solidFill>
            <a:srgbClr val="00B0F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8600" b="0" i="0" u="none" strike="noStrike" cap="none" normalizeH="0" baseline="0" smtClean="0">
              <a:ln>
                <a:noFill/>
              </a:ln>
              <a:solidFill>
                <a:schemeClr val="bg1"/>
              </a:solidFill>
              <a:effectLst/>
              <a:latin typeface="Rdg Vesta" panose="02000503060000020004" pitchFamily="50" charset="0"/>
            </a:endParaRPr>
          </a:p>
        </p:txBody>
      </p:sp>
      <p:sp>
        <p:nvSpPr>
          <p:cNvPr id="38" name="TextBox 37"/>
          <p:cNvSpPr txBox="1"/>
          <p:nvPr/>
        </p:nvSpPr>
        <p:spPr>
          <a:xfrm>
            <a:off x="6105547" y="5612995"/>
            <a:ext cx="1764122" cy="400110"/>
          </a:xfrm>
          <a:prstGeom prst="rect">
            <a:avLst/>
          </a:prstGeom>
          <a:noFill/>
        </p:spPr>
        <p:txBody>
          <a:bodyPr wrap="square" rtlCol="0">
            <a:spAutoFit/>
          </a:bodyPr>
          <a:lstStyle/>
          <a:p>
            <a:pPr algn="ctr"/>
            <a:r>
              <a:rPr lang="en-GB" sz="2000" dirty="0" smtClean="0">
                <a:solidFill>
                  <a:schemeClr val="accent1"/>
                </a:solidFill>
                <a:latin typeface="Calibri" panose="020F0502020204030204" pitchFamily="34" charset="0"/>
              </a:rPr>
              <a:t>3 variables </a:t>
            </a:r>
            <a:endParaRPr lang="en-GB" sz="2000" dirty="0">
              <a:solidFill>
                <a:schemeClr val="accent1"/>
              </a:solidFill>
              <a:latin typeface="Calibri" panose="020F0502020204030204" pitchFamily="34" charset="0"/>
            </a:endParaRPr>
          </a:p>
        </p:txBody>
      </p:sp>
      <p:sp>
        <p:nvSpPr>
          <p:cNvPr id="39" name="TextBox 38"/>
          <p:cNvSpPr txBox="1"/>
          <p:nvPr/>
        </p:nvSpPr>
        <p:spPr>
          <a:xfrm>
            <a:off x="1895121" y="2973794"/>
            <a:ext cx="4909211" cy="1446550"/>
          </a:xfrm>
          <a:prstGeom prst="rect">
            <a:avLst/>
          </a:prstGeom>
          <a:solidFill>
            <a:schemeClr val="accent5"/>
          </a:solidFill>
          <a:ln w="53975">
            <a:solidFill>
              <a:schemeClr val="tx2"/>
            </a:solidFill>
          </a:ln>
        </p:spPr>
        <p:txBody>
          <a:bodyPr wrap="square" rtlCol="0">
            <a:spAutoFit/>
          </a:bodyPr>
          <a:lstStyle/>
          <a:p>
            <a:pPr algn="ctr"/>
            <a:r>
              <a:rPr lang="en-GB" sz="4400" b="1" dirty="0" smtClean="0">
                <a:solidFill>
                  <a:schemeClr val="tx1"/>
                </a:solidFill>
                <a:latin typeface="Calibri" panose="020F0502020204030204" pitchFamily="34" charset="0"/>
              </a:rPr>
              <a:t>More than 3 variables?</a:t>
            </a:r>
            <a:endParaRPr lang="en-GB" sz="4400" b="1" dirty="0">
              <a:solidFill>
                <a:schemeClr val="tx1"/>
              </a:solidFill>
              <a:latin typeface="Calibri" panose="020F0502020204030204" pitchFamily="34" charset="0"/>
            </a:endParaRPr>
          </a:p>
        </p:txBody>
      </p:sp>
    </p:spTree>
    <p:extLst>
      <p:ext uri="{BB962C8B-B14F-4D97-AF65-F5344CB8AC3E}">
        <p14:creationId xmlns:p14="http://schemas.microsoft.com/office/powerpoint/2010/main" val="191137157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Quantifying uncertainty</a:t>
            </a:r>
            <a:br>
              <a:rPr lang="en-GB" dirty="0" smtClean="0"/>
            </a:br>
            <a:r>
              <a:rPr lang="en-GB" sz="2400" dirty="0" smtClean="0">
                <a:solidFill>
                  <a:schemeClr val="accent2"/>
                </a:solidFill>
              </a:rPr>
              <a:t>Emulation</a:t>
            </a:r>
            <a:endParaRPr lang="en-GB" sz="2400" dirty="0">
              <a:solidFill>
                <a:schemeClr val="accent2"/>
              </a:solidFill>
            </a:endParaRPr>
          </a:p>
        </p:txBody>
      </p:sp>
      <p:sp>
        <p:nvSpPr>
          <p:cNvPr id="4" name="Slide Number Placeholder 3"/>
          <p:cNvSpPr>
            <a:spLocks noGrp="1"/>
          </p:cNvSpPr>
          <p:nvPr>
            <p:ph type="sldNum" sz="quarter" idx="10"/>
          </p:nvPr>
        </p:nvSpPr>
        <p:spPr/>
        <p:txBody>
          <a:bodyPr/>
          <a:lstStyle/>
          <a:p>
            <a:fld id="{B249582F-426B-4232-B20F-A2E7FDC69012}" type="slidenum">
              <a:rPr lang="en-GB" altLang="en-US" smtClean="0"/>
              <a:pPr/>
              <a:t>7</a:t>
            </a:fld>
            <a:endParaRPr lang="en-GB" alt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080" y="188640"/>
            <a:ext cx="1368152" cy="595549"/>
          </a:xfrm>
          <a:prstGeom prst="rect">
            <a:avLst/>
          </a:prstGeom>
        </p:spPr>
      </p:pic>
      <p:sp>
        <p:nvSpPr>
          <p:cNvPr id="8" name="Rectangle 7"/>
          <p:cNvSpPr/>
          <p:nvPr/>
        </p:nvSpPr>
        <p:spPr>
          <a:xfrm>
            <a:off x="2286000" y="-24378612"/>
            <a:ext cx="4572000" cy="1815882"/>
          </a:xfrm>
          <a:prstGeom prst="rect">
            <a:avLst/>
          </a:prstGeom>
        </p:spPr>
        <p:txBody>
          <a:bodyPr>
            <a:spAutoFit/>
          </a:bodyPr>
          <a:lstStyle/>
          <a:p>
            <a:r>
              <a:rPr lang="en-GB" sz="1600" dirty="0">
                <a:solidFill>
                  <a:schemeClr val="tx1"/>
                </a:solidFill>
              </a:rPr>
              <a:t>With this emulator, we can explore the parameter space much faster, and furthermore identify plausible and implausible regions (for instance through </a:t>
            </a:r>
            <a:r>
              <a:rPr lang="en-GB" sz="1600" b="1" dirty="0">
                <a:solidFill>
                  <a:schemeClr val="tx1"/>
                </a:solidFill>
              </a:rPr>
              <a:t>history matching</a:t>
            </a:r>
            <a:r>
              <a:rPr lang="en-GB" sz="1600" dirty="0">
                <a:solidFill>
                  <a:schemeClr val="tx1"/>
                </a:solidFill>
              </a:rPr>
              <a:t>). Early investigations suggest that the average concentration over a particular region and time can be used to build useful emulators.</a:t>
            </a:r>
          </a:p>
        </p:txBody>
      </p:sp>
      <p:sp>
        <p:nvSpPr>
          <p:cNvPr id="12" name="TextBox 11"/>
          <p:cNvSpPr txBox="1"/>
          <p:nvPr/>
        </p:nvSpPr>
        <p:spPr>
          <a:xfrm>
            <a:off x="395536" y="1468388"/>
            <a:ext cx="3888432" cy="5201424"/>
          </a:xfrm>
          <a:prstGeom prst="rect">
            <a:avLst/>
          </a:prstGeom>
          <a:noFill/>
          <a:ln>
            <a:solidFill>
              <a:schemeClr val="tx1"/>
            </a:solidFill>
          </a:ln>
        </p:spPr>
        <p:txBody>
          <a:bodyPr wrap="square" rtlCol="0">
            <a:spAutoFit/>
          </a:bodyPr>
          <a:lstStyle/>
          <a:p>
            <a:pPr algn="ctr"/>
            <a:r>
              <a:rPr lang="en-GB" sz="3200" b="1" dirty="0" smtClean="0">
                <a:solidFill>
                  <a:schemeClr val="tx1"/>
                </a:solidFill>
                <a:latin typeface="Calibri" panose="020F0502020204030204" pitchFamily="34" charset="0"/>
              </a:rPr>
              <a:t>Dispersion model</a:t>
            </a:r>
          </a:p>
          <a:p>
            <a:endParaRPr lang="en-GB" sz="2000" dirty="0" smtClean="0">
              <a:solidFill>
                <a:schemeClr val="tx1"/>
              </a:solidFill>
              <a:latin typeface="Calibri" panose="020F0502020204030204" pitchFamily="34" charset="0"/>
            </a:endParaRPr>
          </a:p>
          <a:p>
            <a:endParaRPr lang="en-GB" sz="2000" dirty="0" smtClean="0">
              <a:solidFill>
                <a:schemeClr val="tx1"/>
              </a:solidFill>
              <a:latin typeface="Calibri" panose="020F0502020204030204" pitchFamily="34" charset="0"/>
            </a:endParaRPr>
          </a:p>
          <a:p>
            <a:endParaRPr lang="en-GB" sz="2000" dirty="0">
              <a:solidFill>
                <a:schemeClr val="tx1"/>
              </a:solidFill>
              <a:latin typeface="Calibri" panose="020F0502020204030204" pitchFamily="34" charset="0"/>
            </a:endParaRPr>
          </a:p>
          <a:p>
            <a:endParaRPr lang="en-GB" sz="2000" dirty="0" smtClean="0">
              <a:solidFill>
                <a:schemeClr val="tx1"/>
              </a:solidFill>
              <a:latin typeface="Calibri" panose="020F0502020204030204" pitchFamily="34" charset="0"/>
            </a:endParaRPr>
          </a:p>
          <a:p>
            <a:endParaRPr lang="en-GB" sz="2000" dirty="0" smtClean="0">
              <a:solidFill>
                <a:schemeClr val="tx1"/>
              </a:solidFill>
              <a:latin typeface="Calibri" panose="020F0502020204030204" pitchFamily="34" charset="0"/>
            </a:endParaRPr>
          </a:p>
          <a:p>
            <a:endParaRPr lang="en-GB" sz="2000" dirty="0" smtClean="0">
              <a:solidFill>
                <a:schemeClr val="tx1"/>
              </a:solidFill>
              <a:latin typeface="Calibri" panose="020F0502020204030204" pitchFamily="34" charset="0"/>
            </a:endParaRPr>
          </a:p>
          <a:p>
            <a:pPr>
              <a:buFont typeface="Arial" pitchFamily="34" charset="0"/>
              <a:buChar char="•"/>
            </a:pPr>
            <a:endParaRPr lang="en-GB" sz="2000" dirty="0" smtClean="0">
              <a:solidFill>
                <a:schemeClr val="tx1"/>
              </a:solidFill>
              <a:latin typeface="Calibri" panose="020F0502020204030204" pitchFamily="34" charset="0"/>
            </a:endParaRPr>
          </a:p>
          <a:p>
            <a:pPr>
              <a:buFont typeface="Arial" pitchFamily="34" charset="0"/>
              <a:buChar char="•"/>
            </a:pPr>
            <a:endParaRPr lang="en-GB" sz="2000" dirty="0" smtClean="0">
              <a:solidFill>
                <a:schemeClr val="tx1"/>
              </a:solidFill>
              <a:latin typeface="Calibri" panose="020F0502020204030204" pitchFamily="34" charset="0"/>
            </a:endParaRPr>
          </a:p>
          <a:p>
            <a:pPr>
              <a:buFont typeface="Arial" pitchFamily="34" charset="0"/>
              <a:buChar char="•"/>
            </a:pPr>
            <a:endParaRPr lang="en-GB" sz="2000" dirty="0" smtClean="0">
              <a:solidFill>
                <a:schemeClr val="tx1"/>
              </a:solidFill>
              <a:latin typeface="Calibri" panose="020F0502020204030204" pitchFamily="34" charset="0"/>
            </a:endParaRPr>
          </a:p>
          <a:p>
            <a:endParaRPr lang="en-GB" sz="2000" dirty="0" smtClean="0">
              <a:solidFill>
                <a:schemeClr val="tx1"/>
              </a:solidFill>
              <a:latin typeface="Calibri" panose="020F0502020204030204" pitchFamily="34" charset="0"/>
            </a:endParaRPr>
          </a:p>
          <a:p>
            <a:pPr>
              <a:buFont typeface="Arial" pitchFamily="34" charset="0"/>
              <a:buChar char="•"/>
            </a:pPr>
            <a:r>
              <a:rPr lang="en-GB" sz="2000" dirty="0" smtClean="0">
                <a:solidFill>
                  <a:schemeClr val="tx1"/>
                </a:solidFill>
                <a:latin typeface="Calibri" panose="020F0502020204030204" pitchFamily="34" charset="0"/>
              </a:rPr>
              <a:t> Complex – over 25 different parameters   </a:t>
            </a:r>
          </a:p>
          <a:p>
            <a:pPr>
              <a:buFont typeface="Arial" pitchFamily="34" charset="0"/>
              <a:buChar char="•"/>
            </a:pPr>
            <a:r>
              <a:rPr lang="en-GB" sz="2000" dirty="0" smtClean="0">
                <a:solidFill>
                  <a:schemeClr val="tx1"/>
                </a:solidFill>
                <a:latin typeface="Calibri" panose="020F0502020204030204" pitchFamily="34" charset="0"/>
              </a:rPr>
              <a:t> Runs slowly</a:t>
            </a:r>
          </a:p>
          <a:p>
            <a:pPr>
              <a:buFont typeface="Arial" pitchFamily="34" charset="0"/>
              <a:buChar char="•"/>
            </a:pPr>
            <a:r>
              <a:rPr lang="en-GB" sz="2000" dirty="0" smtClean="0">
                <a:solidFill>
                  <a:schemeClr val="tx1"/>
                </a:solidFill>
                <a:latin typeface="Calibri" panose="020F0502020204030204" pitchFamily="34" charset="0"/>
              </a:rPr>
              <a:t> Can’t easily understand interactions</a:t>
            </a:r>
            <a:endParaRPr lang="en-GB" sz="2000" dirty="0">
              <a:solidFill>
                <a:schemeClr val="tx1"/>
              </a:solidFill>
              <a:latin typeface="Calibri" panose="020F0502020204030204"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2846" y="2276872"/>
            <a:ext cx="3386307" cy="2553767"/>
          </a:xfrm>
          <a:prstGeom prst="rect">
            <a:avLst/>
          </a:prstGeom>
        </p:spPr>
      </p:pic>
      <p:sp>
        <p:nvSpPr>
          <p:cNvPr id="24" name="TextBox 23"/>
          <p:cNvSpPr txBox="1"/>
          <p:nvPr/>
        </p:nvSpPr>
        <p:spPr>
          <a:xfrm rot="16200000">
            <a:off x="5862264" y="2660703"/>
            <a:ext cx="1338432" cy="1015663"/>
          </a:xfrm>
          <a:prstGeom prst="rect">
            <a:avLst/>
          </a:prstGeom>
          <a:noFill/>
        </p:spPr>
        <p:txBody>
          <a:bodyPr wrap="square" rtlCol="0">
            <a:spAutoFit/>
          </a:bodyPr>
          <a:lstStyle/>
          <a:p>
            <a:r>
              <a:rPr lang="en-GB" sz="2000" dirty="0" smtClean="0"/>
              <a:t>Statistics happens here!</a:t>
            </a:r>
            <a:endParaRPr lang="en-GB" sz="2000" dirty="0"/>
          </a:p>
        </p:txBody>
      </p:sp>
      <p:grpSp>
        <p:nvGrpSpPr>
          <p:cNvPr id="45" name="Group 44"/>
          <p:cNvGrpSpPr/>
          <p:nvPr/>
        </p:nvGrpSpPr>
        <p:grpSpPr>
          <a:xfrm>
            <a:off x="4427983" y="1484784"/>
            <a:ext cx="5155726" cy="5201424"/>
            <a:chOff x="4427983" y="1484784"/>
            <a:chExt cx="5155726" cy="5201424"/>
          </a:xfrm>
        </p:grpSpPr>
        <p:sp>
          <p:nvSpPr>
            <p:cNvPr id="15" name="TextBox 14"/>
            <p:cNvSpPr txBox="1"/>
            <p:nvPr/>
          </p:nvSpPr>
          <p:spPr>
            <a:xfrm>
              <a:off x="4427983" y="1484784"/>
              <a:ext cx="4464497" cy="5201424"/>
            </a:xfrm>
            <a:prstGeom prst="rect">
              <a:avLst/>
            </a:prstGeom>
            <a:noFill/>
            <a:ln>
              <a:solidFill>
                <a:schemeClr val="tx1"/>
              </a:solidFill>
            </a:ln>
          </p:spPr>
          <p:txBody>
            <a:bodyPr wrap="square" rtlCol="0">
              <a:spAutoFit/>
            </a:bodyPr>
            <a:lstStyle/>
            <a:p>
              <a:pPr algn="ctr"/>
              <a:r>
                <a:rPr lang="en-GB" sz="3200" b="1" dirty="0" smtClean="0">
                  <a:solidFill>
                    <a:schemeClr val="tx1"/>
                  </a:solidFill>
                  <a:latin typeface="Calibri" panose="020F0502020204030204" pitchFamily="34" charset="0"/>
                </a:rPr>
                <a:t>Emulator</a:t>
              </a:r>
            </a:p>
            <a:p>
              <a:endParaRPr lang="en-GB" sz="2000" dirty="0" smtClean="0">
                <a:solidFill>
                  <a:schemeClr val="tx1"/>
                </a:solidFill>
                <a:latin typeface="Calibri" panose="020F0502020204030204" pitchFamily="34" charset="0"/>
              </a:endParaRPr>
            </a:p>
            <a:p>
              <a:endParaRPr lang="en-GB" sz="2000" dirty="0" smtClean="0">
                <a:solidFill>
                  <a:schemeClr val="tx1"/>
                </a:solidFill>
                <a:latin typeface="Calibri" panose="020F0502020204030204" pitchFamily="34" charset="0"/>
              </a:endParaRPr>
            </a:p>
            <a:p>
              <a:endParaRPr lang="en-GB" sz="2000" dirty="0" smtClean="0">
                <a:solidFill>
                  <a:schemeClr val="tx1"/>
                </a:solidFill>
                <a:latin typeface="Calibri" panose="020F0502020204030204" pitchFamily="34" charset="0"/>
              </a:endParaRPr>
            </a:p>
            <a:p>
              <a:endParaRPr lang="en-GB" sz="2000" dirty="0" smtClean="0">
                <a:solidFill>
                  <a:schemeClr val="tx1"/>
                </a:solidFill>
                <a:latin typeface="Calibri" panose="020F0502020204030204" pitchFamily="34" charset="0"/>
              </a:endParaRPr>
            </a:p>
            <a:p>
              <a:endParaRPr lang="en-GB" sz="2000" dirty="0" smtClean="0">
                <a:solidFill>
                  <a:schemeClr val="tx1"/>
                </a:solidFill>
                <a:latin typeface="Calibri" panose="020F0502020204030204" pitchFamily="34" charset="0"/>
              </a:endParaRPr>
            </a:p>
            <a:p>
              <a:endParaRPr lang="en-GB" sz="2000" dirty="0" smtClean="0">
                <a:solidFill>
                  <a:schemeClr val="tx1"/>
                </a:solidFill>
                <a:latin typeface="Calibri" panose="020F0502020204030204" pitchFamily="34" charset="0"/>
              </a:endParaRPr>
            </a:p>
            <a:p>
              <a:endParaRPr lang="en-GB" sz="2000" dirty="0">
                <a:solidFill>
                  <a:schemeClr val="tx1"/>
                </a:solidFill>
                <a:latin typeface="Calibri" panose="020F0502020204030204" pitchFamily="34" charset="0"/>
              </a:endParaRPr>
            </a:p>
            <a:p>
              <a:endParaRPr lang="en-GB" sz="2000" dirty="0" smtClean="0">
                <a:solidFill>
                  <a:schemeClr val="tx1"/>
                </a:solidFill>
                <a:latin typeface="Calibri" panose="020F0502020204030204" pitchFamily="34" charset="0"/>
              </a:endParaRPr>
            </a:p>
            <a:p>
              <a:pPr>
                <a:buFont typeface="Arial" pitchFamily="34" charset="0"/>
                <a:buChar char="•"/>
              </a:pPr>
              <a:r>
                <a:rPr lang="en-GB" sz="2000" dirty="0" smtClean="0">
                  <a:solidFill>
                    <a:schemeClr val="tx1"/>
                  </a:solidFill>
                  <a:latin typeface="Calibri" panose="020F0502020204030204" pitchFamily="34" charset="0"/>
                </a:rPr>
                <a:t> Simple approximation of complex model</a:t>
              </a:r>
            </a:p>
            <a:p>
              <a:pPr>
                <a:buFont typeface="Arial" pitchFamily="34" charset="0"/>
                <a:buChar char="•"/>
              </a:pPr>
              <a:r>
                <a:rPr lang="en-GB" sz="2000" dirty="0" smtClean="0">
                  <a:solidFill>
                    <a:schemeClr val="tx1"/>
                  </a:solidFill>
                  <a:latin typeface="Calibri" panose="020F0502020204030204" pitchFamily="34" charset="0"/>
                </a:rPr>
                <a:t> Quickly evaluated over large range of parameter space</a:t>
              </a:r>
            </a:p>
            <a:p>
              <a:pPr>
                <a:buFont typeface="Arial" pitchFamily="34" charset="0"/>
                <a:buChar char="•"/>
              </a:pPr>
              <a:r>
                <a:rPr lang="en-GB" sz="2000" dirty="0" smtClean="0">
                  <a:solidFill>
                    <a:schemeClr val="tx1"/>
                  </a:solidFill>
                  <a:latin typeface="Calibri" panose="020F0502020204030204" pitchFamily="34" charset="0"/>
                </a:rPr>
                <a:t> Identify parameters that contribute most to the uncertainty in the output and interactions between them</a:t>
              </a:r>
            </a:p>
          </p:txBody>
        </p:sp>
        <p:sp>
          <p:nvSpPr>
            <p:cNvPr id="3" name="Rectangle 2"/>
            <p:cNvSpPr/>
            <p:nvPr/>
          </p:nvSpPr>
          <p:spPr bwMode="auto">
            <a:xfrm>
              <a:off x="6082027" y="2408032"/>
              <a:ext cx="1008112" cy="1440160"/>
            </a:xfrm>
            <a:prstGeom prst="rect">
              <a:avLst/>
            </a:prstGeom>
            <a:solidFill>
              <a:schemeClr val="accent4"/>
            </a:solidFill>
            <a:ln>
              <a:noFill/>
            </a:ln>
            <a:effectLst/>
            <a:extLst/>
          </p:spPr>
          <p:txBody>
            <a:bodyPr vert="horz" wrap="square" lIns="91440" tIns="45720" rIns="91440" bIns="45720" numCol="1" rtlCol="0" anchor="ctr" anchorCtr="0" compatLnSpc="1">
              <a:prstTxWarp prst="textNoShape">
                <a:avLst/>
              </a:prstTxWarp>
            </a:bodyPr>
            <a:lstStyle/>
            <a:p>
              <a:endParaRPr kumimoji="0" lang="en-GB" sz="2000" b="0" i="1" u="none" strike="noStrike" cap="none" normalizeH="0" baseline="0" dirty="0" smtClean="0">
                <a:ln>
                  <a:noFill/>
                </a:ln>
                <a:solidFill>
                  <a:schemeClr val="bg1"/>
                </a:solidFill>
                <a:effectLst/>
                <a:latin typeface="Cambria Math" panose="02040503050406030204" pitchFamily="18" charset="0"/>
                <a:ea typeface="Cambria Math" panose="02040503050406030204" pitchFamily="18" charset="0"/>
              </a:endParaRPr>
            </a:p>
            <a:p>
              <a:endParaRPr kumimoji="0" lang="en-GB" sz="2000" b="0" i="0" u="none" strike="noStrike" cap="none" normalizeH="0" baseline="0" dirty="0" smtClean="0">
                <a:ln>
                  <a:noFill/>
                </a:ln>
                <a:solidFill>
                  <a:schemeClr val="bg1"/>
                </a:solidFill>
                <a:effectLst/>
              </a:endParaRPr>
            </a:p>
          </p:txBody>
        </p:sp>
        <p:grpSp>
          <p:nvGrpSpPr>
            <p:cNvPr id="7" name="Group 6"/>
            <p:cNvGrpSpPr/>
            <p:nvPr/>
          </p:nvGrpSpPr>
          <p:grpSpPr>
            <a:xfrm>
              <a:off x="4572000" y="2597404"/>
              <a:ext cx="752782" cy="1196796"/>
              <a:chOff x="4539298" y="2304212"/>
              <a:chExt cx="1160957" cy="1630780"/>
            </a:xfrm>
          </p:grpSpPr>
          <p:sp>
            <p:nvSpPr>
              <p:cNvPr id="10" name="Rectangle 9"/>
              <p:cNvSpPr/>
              <p:nvPr/>
            </p:nvSpPr>
            <p:spPr bwMode="auto">
              <a:xfrm>
                <a:off x="4968986" y="2573274"/>
                <a:ext cx="211723" cy="207640"/>
              </a:xfrm>
              <a:prstGeom prst="rect">
                <a:avLst/>
              </a:prstGeom>
              <a:solidFill>
                <a:srgbClr val="7030A0"/>
              </a:solidFill>
              <a:ln>
                <a:solidFill>
                  <a:schemeClr val="tx1"/>
                </a:solid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8600" b="0" i="0" u="none" strike="noStrike" cap="none" normalizeH="0" baseline="0" smtClean="0">
                  <a:ln>
                    <a:noFill/>
                  </a:ln>
                  <a:solidFill>
                    <a:schemeClr val="bg1"/>
                  </a:solidFill>
                  <a:effectLst/>
                  <a:latin typeface="Rdg Vesta" panose="02000503060000020004" pitchFamily="50" charset="0"/>
                </a:endParaRPr>
              </a:p>
            </p:txBody>
          </p:sp>
          <p:sp>
            <p:nvSpPr>
              <p:cNvPr id="11" name="Rectangle 10"/>
              <p:cNvSpPr/>
              <p:nvPr/>
            </p:nvSpPr>
            <p:spPr bwMode="auto">
              <a:xfrm>
                <a:off x="4785586" y="2823676"/>
                <a:ext cx="211723" cy="207640"/>
              </a:xfrm>
              <a:prstGeom prst="rect">
                <a:avLst/>
              </a:prstGeom>
              <a:solidFill>
                <a:srgbClr val="7030A0"/>
              </a:solidFill>
              <a:ln>
                <a:solidFill>
                  <a:schemeClr val="tx1"/>
                </a:solid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8600" b="0" i="0" u="none" strike="noStrike" cap="none" normalizeH="0" baseline="0" smtClean="0">
                  <a:ln>
                    <a:noFill/>
                  </a:ln>
                  <a:solidFill>
                    <a:schemeClr val="bg1"/>
                  </a:solidFill>
                  <a:effectLst/>
                  <a:latin typeface="Rdg Vesta" panose="02000503060000020004" pitchFamily="50" charset="0"/>
                </a:endParaRPr>
              </a:p>
            </p:txBody>
          </p:sp>
          <p:sp>
            <p:nvSpPr>
              <p:cNvPr id="13" name="Rectangle 12"/>
              <p:cNvSpPr/>
              <p:nvPr/>
            </p:nvSpPr>
            <p:spPr bwMode="auto">
              <a:xfrm>
                <a:off x="5124708" y="3186994"/>
                <a:ext cx="211723" cy="207640"/>
              </a:xfrm>
              <a:prstGeom prst="rect">
                <a:avLst/>
              </a:prstGeom>
              <a:solidFill>
                <a:srgbClr val="7030A0"/>
              </a:solidFill>
              <a:ln>
                <a:solidFill>
                  <a:schemeClr val="tx1"/>
                </a:solid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8600" b="0" i="0" u="none" strike="noStrike" cap="none" normalizeH="0" baseline="0" smtClean="0">
                  <a:ln>
                    <a:noFill/>
                  </a:ln>
                  <a:solidFill>
                    <a:schemeClr val="bg1"/>
                  </a:solidFill>
                  <a:effectLst/>
                  <a:latin typeface="Rdg Vesta" panose="02000503060000020004" pitchFamily="50" charset="0"/>
                </a:endParaRPr>
              </a:p>
            </p:txBody>
          </p:sp>
          <p:sp>
            <p:nvSpPr>
              <p:cNvPr id="14" name="Rectangle 13"/>
              <p:cNvSpPr/>
              <p:nvPr/>
            </p:nvSpPr>
            <p:spPr bwMode="auto">
              <a:xfrm>
                <a:off x="4615092" y="3149467"/>
                <a:ext cx="211723" cy="207640"/>
              </a:xfrm>
              <a:prstGeom prst="rect">
                <a:avLst/>
              </a:prstGeom>
              <a:solidFill>
                <a:srgbClr val="7030A0"/>
              </a:solidFill>
              <a:ln>
                <a:solidFill>
                  <a:schemeClr val="tx1"/>
                </a:solid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8600" b="0" i="0" u="none" strike="noStrike" cap="none" normalizeH="0" baseline="0" smtClean="0">
                  <a:ln>
                    <a:noFill/>
                  </a:ln>
                  <a:solidFill>
                    <a:schemeClr val="bg1"/>
                  </a:solidFill>
                  <a:effectLst/>
                  <a:latin typeface="Rdg Vesta" panose="02000503060000020004" pitchFamily="50" charset="0"/>
                </a:endParaRPr>
              </a:p>
            </p:txBody>
          </p:sp>
          <p:sp>
            <p:nvSpPr>
              <p:cNvPr id="16" name="Rectangle 15"/>
              <p:cNvSpPr/>
              <p:nvPr/>
            </p:nvSpPr>
            <p:spPr bwMode="auto">
              <a:xfrm>
                <a:off x="4887752" y="3452566"/>
                <a:ext cx="211723" cy="207640"/>
              </a:xfrm>
              <a:prstGeom prst="rect">
                <a:avLst/>
              </a:prstGeom>
              <a:solidFill>
                <a:srgbClr val="7030A0"/>
              </a:solidFill>
              <a:ln>
                <a:solidFill>
                  <a:schemeClr val="tx1"/>
                </a:solid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8600" b="0" i="0" u="none" strike="noStrike" cap="none" normalizeH="0" baseline="0" smtClean="0">
                  <a:ln>
                    <a:noFill/>
                  </a:ln>
                  <a:solidFill>
                    <a:schemeClr val="bg1"/>
                  </a:solidFill>
                  <a:effectLst/>
                  <a:latin typeface="Rdg Vesta" panose="02000503060000020004" pitchFamily="50" charset="0"/>
                </a:endParaRPr>
              </a:p>
            </p:txBody>
          </p:sp>
          <p:sp>
            <p:nvSpPr>
              <p:cNvPr id="17" name="Rectangle 16"/>
              <p:cNvSpPr/>
              <p:nvPr/>
            </p:nvSpPr>
            <p:spPr bwMode="auto">
              <a:xfrm>
                <a:off x="5329301" y="2719856"/>
                <a:ext cx="211723" cy="207640"/>
              </a:xfrm>
              <a:prstGeom prst="rect">
                <a:avLst/>
              </a:prstGeom>
              <a:solidFill>
                <a:srgbClr val="7030A0"/>
              </a:solidFill>
              <a:ln>
                <a:solidFill>
                  <a:schemeClr val="tx1"/>
                </a:solid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8600" b="0" i="0" u="none" strike="noStrike" cap="none" normalizeH="0" baseline="0" smtClean="0">
                  <a:ln>
                    <a:noFill/>
                  </a:ln>
                  <a:solidFill>
                    <a:schemeClr val="bg1"/>
                  </a:solidFill>
                  <a:effectLst/>
                  <a:latin typeface="Rdg Vesta" panose="02000503060000020004" pitchFamily="50" charset="0"/>
                </a:endParaRPr>
              </a:p>
            </p:txBody>
          </p:sp>
          <p:sp>
            <p:nvSpPr>
              <p:cNvPr id="18" name="Rectangle 17"/>
              <p:cNvSpPr/>
              <p:nvPr/>
            </p:nvSpPr>
            <p:spPr bwMode="auto">
              <a:xfrm>
                <a:off x="5488532" y="3267018"/>
                <a:ext cx="211723" cy="207640"/>
              </a:xfrm>
              <a:prstGeom prst="rect">
                <a:avLst/>
              </a:prstGeom>
              <a:solidFill>
                <a:srgbClr val="7030A0"/>
              </a:solidFill>
              <a:ln>
                <a:solidFill>
                  <a:schemeClr val="tx1"/>
                </a:solid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8600" b="0" i="0" u="none" strike="noStrike" cap="none" normalizeH="0" baseline="0" smtClean="0">
                  <a:ln>
                    <a:noFill/>
                  </a:ln>
                  <a:solidFill>
                    <a:schemeClr val="bg1"/>
                  </a:solidFill>
                  <a:effectLst/>
                  <a:latin typeface="Rdg Vesta" panose="02000503060000020004" pitchFamily="50" charset="0"/>
                </a:endParaRPr>
              </a:p>
            </p:txBody>
          </p:sp>
          <p:sp>
            <p:nvSpPr>
              <p:cNvPr id="19" name="Rectangle 18"/>
              <p:cNvSpPr/>
              <p:nvPr/>
            </p:nvSpPr>
            <p:spPr bwMode="auto">
              <a:xfrm>
                <a:off x="5268545" y="3653408"/>
                <a:ext cx="211723" cy="207640"/>
              </a:xfrm>
              <a:prstGeom prst="rect">
                <a:avLst/>
              </a:prstGeom>
              <a:solidFill>
                <a:srgbClr val="7030A0"/>
              </a:solidFill>
              <a:ln>
                <a:solidFill>
                  <a:schemeClr val="tx1"/>
                </a:solid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8600" b="0" i="0" u="none" strike="noStrike" cap="none" normalizeH="0" baseline="0" smtClean="0">
                  <a:ln>
                    <a:noFill/>
                  </a:ln>
                  <a:solidFill>
                    <a:schemeClr val="bg1"/>
                  </a:solidFill>
                  <a:effectLst/>
                  <a:latin typeface="Rdg Vesta" panose="02000503060000020004" pitchFamily="50" charset="0"/>
                </a:endParaRPr>
              </a:p>
            </p:txBody>
          </p:sp>
          <p:sp>
            <p:nvSpPr>
              <p:cNvPr id="20" name="Rectangle 19"/>
              <p:cNvSpPr/>
              <p:nvPr/>
            </p:nvSpPr>
            <p:spPr bwMode="auto">
              <a:xfrm>
                <a:off x="4708383" y="3727352"/>
                <a:ext cx="211723" cy="207640"/>
              </a:xfrm>
              <a:prstGeom prst="rect">
                <a:avLst/>
              </a:prstGeom>
              <a:solidFill>
                <a:srgbClr val="7030A0"/>
              </a:solidFill>
              <a:ln>
                <a:solidFill>
                  <a:schemeClr val="tx1"/>
                </a:solid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8600" b="0" i="0" u="none" strike="noStrike" cap="none" normalizeH="0" baseline="0" smtClean="0">
                  <a:ln>
                    <a:noFill/>
                  </a:ln>
                  <a:solidFill>
                    <a:schemeClr val="bg1"/>
                  </a:solidFill>
                  <a:effectLst/>
                  <a:latin typeface="Rdg Vesta" panose="02000503060000020004" pitchFamily="50" charset="0"/>
                </a:endParaRPr>
              </a:p>
            </p:txBody>
          </p:sp>
          <p:sp>
            <p:nvSpPr>
              <p:cNvPr id="21" name="Rectangle 20"/>
              <p:cNvSpPr/>
              <p:nvPr/>
            </p:nvSpPr>
            <p:spPr bwMode="auto">
              <a:xfrm>
                <a:off x="5488531" y="2978628"/>
                <a:ext cx="211723" cy="207640"/>
              </a:xfrm>
              <a:prstGeom prst="rect">
                <a:avLst/>
              </a:prstGeom>
              <a:solidFill>
                <a:srgbClr val="7030A0"/>
              </a:solidFill>
              <a:ln>
                <a:solidFill>
                  <a:schemeClr val="tx1"/>
                </a:solid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8600" b="0" i="0" u="none" strike="noStrike" cap="none" normalizeH="0" baseline="0" smtClean="0">
                  <a:ln>
                    <a:noFill/>
                  </a:ln>
                  <a:solidFill>
                    <a:schemeClr val="bg1"/>
                  </a:solidFill>
                  <a:effectLst/>
                  <a:latin typeface="Rdg Vesta" panose="02000503060000020004" pitchFamily="50" charset="0"/>
                </a:endParaRPr>
              </a:p>
            </p:txBody>
          </p:sp>
          <p:sp>
            <p:nvSpPr>
              <p:cNvPr id="22" name="Rectangle 21"/>
              <p:cNvSpPr/>
              <p:nvPr/>
            </p:nvSpPr>
            <p:spPr bwMode="auto">
              <a:xfrm>
                <a:off x="4539298" y="2585606"/>
                <a:ext cx="211723" cy="207640"/>
              </a:xfrm>
              <a:prstGeom prst="rect">
                <a:avLst/>
              </a:prstGeom>
              <a:solidFill>
                <a:srgbClr val="7030A0"/>
              </a:solidFill>
              <a:ln>
                <a:solidFill>
                  <a:schemeClr val="tx1"/>
                </a:solid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8600" b="0" i="0" u="none" strike="noStrike" cap="none" normalizeH="0" baseline="0" smtClean="0">
                  <a:ln>
                    <a:noFill/>
                  </a:ln>
                  <a:solidFill>
                    <a:schemeClr val="bg1"/>
                  </a:solidFill>
                  <a:effectLst/>
                  <a:latin typeface="Rdg Vesta" panose="02000503060000020004" pitchFamily="50" charset="0"/>
                </a:endParaRPr>
              </a:p>
            </p:txBody>
          </p:sp>
          <p:sp>
            <p:nvSpPr>
              <p:cNvPr id="23" name="Rectangle 22"/>
              <p:cNvSpPr/>
              <p:nvPr/>
            </p:nvSpPr>
            <p:spPr bwMode="auto">
              <a:xfrm>
                <a:off x="5276808" y="2304212"/>
                <a:ext cx="211723" cy="207640"/>
              </a:xfrm>
              <a:prstGeom prst="rect">
                <a:avLst/>
              </a:prstGeom>
              <a:solidFill>
                <a:srgbClr val="7030A0"/>
              </a:solidFill>
              <a:ln>
                <a:solidFill>
                  <a:schemeClr val="tx1"/>
                </a:solid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8600" b="0" i="0" u="none" strike="noStrike" cap="none" normalizeH="0" baseline="0" smtClean="0">
                  <a:ln>
                    <a:noFill/>
                  </a:ln>
                  <a:solidFill>
                    <a:schemeClr val="bg1"/>
                  </a:solidFill>
                  <a:effectLst/>
                  <a:latin typeface="Rdg Vesta" panose="02000503060000020004" pitchFamily="50" charset="0"/>
                </a:endParaRPr>
              </a:p>
            </p:txBody>
          </p:sp>
        </p:grpSp>
        <p:sp>
          <p:nvSpPr>
            <p:cNvPr id="6" name="Right Arrow 5"/>
            <p:cNvSpPr/>
            <p:nvPr/>
          </p:nvSpPr>
          <p:spPr bwMode="auto">
            <a:xfrm>
              <a:off x="5525927" y="2956296"/>
              <a:ext cx="336254" cy="281584"/>
            </a:xfrm>
            <a:prstGeom prst="rightArrow">
              <a:avLst/>
            </a:prstGeom>
            <a:solidFill>
              <a:schemeClr val="accent4"/>
            </a:solidFill>
            <a:ln>
              <a:no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0" i="0" u="none" strike="noStrike" cap="none" normalizeH="0" baseline="0" dirty="0" smtClean="0">
                <a:ln>
                  <a:noFill/>
                </a:ln>
                <a:solidFill>
                  <a:schemeClr val="bg1"/>
                </a:solidFill>
                <a:effectLst/>
              </a:endParaRPr>
            </a:p>
          </p:txBody>
        </p:sp>
        <p:sp>
          <p:nvSpPr>
            <p:cNvPr id="25" name="Right Arrow 24"/>
            <p:cNvSpPr/>
            <p:nvPr/>
          </p:nvSpPr>
          <p:spPr bwMode="auto">
            <a:xfrm>
              <a:off x="7164288" y="2902437"/>
              <a:ext cx="336254" cy="281584"/>
            </a:xfrm>
            <a:prstGeom prst="rightArrow">
              <a:avLst/>
            </a:prstGeom>
            <a:solidFill>
              <a:schemeClr val="accent4"/>
            </a:solidFill>
            <a:ln>
              <a:noFill/>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0" i="0" u="none" strike="noStrike" cap="none" normalizeH="0" baseline="0" dirty="0" smtClean="0">
                <a:ln>
                  <a:noFill/>
                </a:ln>
                <a:solidFill>
                  <a:schemeClr val="bg1"/>
                </a:solidFill>
                <a:effectLst/>
              </a:endParaRPr>
            </a:p>
          </p:txBody>
        </p:sp>
        <p:sp>
          <p:nvSpPr>
            <p:cNvPr id="26" name="TextBox 25"/>
            <p:cNvSpPr txBox="1"/>
            <p:nvPr/>
          </p:nvSpPr>
          <p:spPr>
            <a:xfrm>
              <a:off x="6775397" y="2524996"/>
              <a:ext cx="2808312" cy="1477328"/>
            </a:xfrm>
            <a:prstGeom prst="rect">
              <a:avLst/>
            </a:prstGeom>
            <a:noFill/>
          </p:spPr>
          <p:txBody>
            <a:bodyPr wrap="square" rtlCol="0">
              <a:spAutoFit/>
            </a:bodyPr>
            <a:lstStyle/>
            <a:p>
              <a:pPr algn="ctr"/>
              <a:r>
                <a:rPr lang="en-GB" sz="1800" dirty="0" smtClean="0">
                  <a:solidFill>
                    <a:schemeClr val="tx1"/>
                  </a:solidFill>
                  <a:latin typeface="Calibri" panose="020F0502020204030204" pitchFamily="34" charset="0"/>
                </a:rPr>
                <a:t>1. Variable 3</a:t>
              </a:r>
            </a:p>
            <a:p>
              <a:pPr algn="ctr"/>
              <a:r>
                <a:rPr lang="en-GB" sz="1800" dirty="0" smtClean="0">
                  <a:solidFill>
                    <a:schemeClr val="tx1"/>
                  </a:solidFill>
                  <a:latin typeface="Calibri" panose="020F0502020204030204" pitchFamily="34" charset="0"/>
                </a:rPr>
                <a:t>2. Variable 7</a:t>
              </a:r>
            </a:p>
            <a:p>
              <a:pPr algn="ctr"/>
              <a:r>
                <a:rPr lang="en-GB" sz="1800" dirty="0" smtClean="0">
                  <a:solidFill>
                    <a:schemeClr val="tx1"/>
                  </a:solidFill>
                  <a:latin typeface="Calibri" panose="020F0502020204030204" pitchFamily="34" charset="0"/>
                </a:rPr>
                <a:t>3. Variable 1</a:t>
              </a:r>
            </a:p>
            <a:p>
              <a:pPr algn="ctr"/>
              <a:r>
                <a:rPr lang="en-GB" sz="1800" dirty="0" smtClean="0">
                  <a:solidFill>
                    <a:schemeClr val="tx1"/>
                  </a:solidFill>
                  <a:latin typeface="Calibri" panose="020F0502020204030204" pitchFamily="34" charset="0"/>
                </a:rPr>
                <a:t>4. Variable 22</a:t>
              </a:r>
            </a:p>
            <a:p>
              <a:pPr algn="ctr"/>
              <a:r>
                <a:rPr lang="en-GB" sz="1800" dirty="0" smtClean="0">
                  <a:solidFill>
                    <a:schemeClr val="tx1"/>
                  </a:solidFill>
                  <a:latin typeface="Calibri" panose="020F0502020204030204" pitchFamily="34" charset="0"/>
                </a:rPr>
                <a:t>…..</a:t>
              </a:r>
              <a:endParaRPr lang="en-GB" sz="1800" dirty="0">
                <a:solidFill>
                  <a:schemeClr val="tx1"/>
                </a:solidFill>
                <a:latin typeface="Calibri" panose="020F0502020204030204" pitchFamily="34" charset="0"/>
              </a:endParaRPr>
            </a:p>
          </p:txBody>
        </p:sp>
      </p:grpSp>
      <p:sp>
        <p:nvSpPr>
          <p:cNvPr id="46" name="TextBox 45"/>
          <p:cNvSpPr txBox="1"/>
          <p:nvPr/>
        </p:nvSpPr>
        <p:spPr>
          <a:xfrm rot="16200000">
            <a:off x="5828397" y="2605381"/>
            <a:ext cx="1454308" cy="923330"/>
          </a:xfrm>
          <a:prstGeom prst="rect">
            <a:avLst/>
          </a:prstGeom>
          <a:noFill/>
        </p:spPr>
        <p:txBody>
          <a:bodyPr wrap="square" rtlCol="0">
            <a:spAutoFit/>
          </a:bodyPr>
          <a:lstStyle/>
          <a:p>
            <a:r>
              <a:rPr lang="en-GB" sz="1800" b="1" dirty="0" smtClean="0">
                <a:latin typeface="Calibri" panose="020F0502020204030204" pitchFamily="34" charset="0"/>
              </a:rPr>
              <a:t>Statistics happens here!</a:t>
            </a:r>
            <a:endParaRPr lang="en-GB" sz="1800" b="1" dirty="0">
              <a:latin typeface="Calibri" panose="020F0502020204030204" pitchFamily="34" charset="0"/>
            </a:endParaRPr>
          </a:p>
        </p:txBody>
      </p:sp>
    </p:spTree>
    <p:extLst>
      <p:ext uri="{BB962C8B-B14F-4D97-AF65-F5344CB8AC3E}">
        <p14:creationId xmlns:p14="http://schemas.microsoft.com/office/powerpoint/2010/main" val="17312793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r>
            <a:br>
              <a:rPr lang="en-GB" dirty="0" smtClean="0"/>
            </a:br>
            <a:r>
              <a:rPr lang="en-GB" dirty="0" smtClean="0"/>
              <a:t/>
            </a:r>
            <a:br>
              <a:rPr lang="en-GB" dirty="0" smtClean="0"/>
            </a:br>
            <a:r>
              <a:rPr lang="en-GB" dirty="0" smtClean="0"/>
              <a:t/>
            </a:r>
            <a:br>
              <a:rPr lang="en-GB" dirty="0" smtClean="0"/>
            </a:br>
            <a:r>
              <a:rPr lang="en-GB" dirty="0" smtClean="0"/>
              <a:t>Quantifying uncertainty</a:t>
            </a:r>
            <a:br>
              <a:rPr lang="en-GB" dirty="0" smtClean="0"/>
            </a:br>
            <a:r>
              <a:rPr lang="en-GB" sz="2400" dirty="0" smtClean="0">
                <a:solidFill>
                  <a:schemeClr val="accent6"/>
                </a:solidFill>
              </a:rPr>
              <a:t>Example: 14 May 2010</a:t>
            </a:r>
            <a:endParaRPr lang="en-GB" sz="2400" dirty="0">
              <a:solidFill>
                <a:schemeClr val="accent6"/>
              </a:solidFill>
            </a:endParaRPr>
          </a:p>
        </p:txBody>
      </p:sp>
      <p:sp>
        <p:nvSpPr>
          <p:cNvPr id="8" name="Content Placeholder 7"/>
          <p:cNvSpPr>
            <a:spLocks noGrp="1"/>
          </p:cNvSpPr>
          <p:nvPr>
            <p:ph idx="1"/>
          </p:nvPr>
        </p:nvSpPr>
        <p:spPr>
          <a:xfrm>
            <a:off x="755650" y="1600200"/>
            <a:ext cx="7931150" cy="1828800"/>
          </a:xfrm>
        </p:spPr>
        <p:txBody>
          <a:bodyPr/>
          <a:lstStyle/>
          <a:p>
            <a:r>
              <a:rPr lang="en-GB" sz="2000" dirty="0" smtClean="0"/>
              <a:t>500 NAME runs</a:t>
            </a:r>
          </a:p>
          <a:p>
            <a:r>
              <a:rPr lang="en-GB" sz="2000" dirty="0" smtClean="0"/>
              <a:t>15 parameters varied </a:t>
            </a:r>
            <a:r>
              <a:rPr lang="en-GB" sz="2000" dirty="0" smtClean="0"/>
              <a:t>(all at the same time)</a:t>
            </a:r>
          </a:p>
          <a:p>
            <a:r>
              <a:rPr lang="en-GB" sz="2000" dirty="0" smtClean="0"/>
              <a:t>Parameter </a:t>
            </a:r>
            <a:r>
              <a:rPr lang="en-GB" sz="2000" dirty="0" smtClean="0"/>
              <a:t>ranges determined by experts in the field</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B249582F-426B-4232-B20F-A2E7FDC69012}" type="slidenum">
              <a:rPr lang="en-GB" altLang="en-US" smtClean="0"/>
              <a:pPr/>
              <a:t>8</a:t>
            </a:fld>
            <a:endParaRPr lang="en-GB" altLang="en-US"/>
          </a:p>
        </p:txBody>
      </p:sp>
      <p:pic>
        <p:nvPicPr>
          <p:cNvPr id="9" name="Picture 8" descr="emulation_paper_fig_6_placeholder_talk.png"/>
          <p:cNvPicPr>
            <a:picLocks noChangeAspect="1"/>
          </p:cNvPicPr>
          <p:nvPr/>
        </p:nvPicPr>
        <p:blipFill>
          <a:blip r:embed="rId3" cstate="print"/>
          <a:srcRect l="7476" r="6688"/>
          <a:stretch>
            <a:fillRect/>
          </a:stretch>
        </p:blipFill>
        <p:spPr>
          <a:xfrm>
            <a:off x="323528" y="2924944"/>
            <a:ext cx="8715070" cy="3384376"/>
          </a:xfrm>
          <a:prstGeom prst="rect">
            <a:avLst/>
          </a:prstGeom>
        </p:spPr>
      </p:pic>
    </p:spTree>
    <p:extLst>
      <p:ext uri="{BB962C8B-B14F-4D97-AF65-F5344CB8AC3E}">
        <p14:creationId xmlns:p14="http://schemas.microsoft.com/office/powerpoint/2010/main" val="16731648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r>
            <a:br>
              <a:rPr lang="en-GB" dirty="0" smtClean="0"/>
            </a:br>
            <a:r>
              <a:rPr lang="en-GB" dirty="0" smtClean="0"/>
              <a:t/>
            </a:r>
            <a:br>
              <a:rPr lang="en-GB" dirty="0" smtClean="0"/>
            </a:br>
            <a:r>
              <a:rPr lang="en-GB" dirty="0" smtClean="0"/>
              <a:t/>
            </a:r>
            <a:br>
              <a:rPr lang="en-GB" dirty="0" smtClean="0"/>
            </a:br>
            <a:r>
              <a:rPr lang="en-GB" dirty="0" smtClean="0"/>
              <a:t>Quantifying uncertainty</a:t>
            </a:r>
            <a:br>
              <a:rPr lang="en-GB" dirty="0" smtClean="0"/>
            </a:br>
            <a:r>
              <a:rPr lang="en-GB" sz="2400" dirty="0" smtClean="0">
                <a:solidFill>
                  <a:schemeClr val="accent6"/>
                </a:solidFill>
              </a:rPr>
              <a:t>Example: 14 May 2010</a:t>
            </a:r>
            <a:endParaRPr lang="en-GB" sz="2400" dirty="0">
              <a:solidFill>
                <a:schemeClr val="accent6"/>
              </a:solidFill>
            </a:endParaRPr>
          </a:p>
        </p:txBody>
      </p:sp>
      <p:sp>
        <p:nvSpPr>
          <p:cNvPr id="8" name="Content Placeholder 7"/>
          <p:cNvSpPr>
            <a:spLocks noGrp="1"/>
          </p:cNvSpPr>
          <p:nvPr>
            <p:ph idx="1"/>
          </p:nvPr>
        </p:nvSpPr>
        <p:spPr/>
        <p:txBody>
          <a:bodyPr/>
          <a:lstStyle/>
          <a:p>
            <a:endParaRPr lang="en-GB" dirty="0" smtClean="0"/>
          </a:p>
          <a:p>
            <a:pPr marL="0" indent="0">
              <a:buNone/>
            </a:pPr>
            <a:endParaRPr lang="en-GB" dirty="0"/>
          </a:p>
        </p:txBody>
      </p:sp>
      <p:sp>
        <p:nvSpPr>
          <p:cNvPr id="4" name="Slide Number Placeholder 3"/>
          <p:cNvSpPr>
            <a:spLocks noGrp="1"/>
          </p:cNvSpPr>
          <p:nvPr>
            <p:ph type="sldNum" sz="quarter" idx="10"/>
          </p:nvPr>
        </p:nvSpPr>
        <p:spPr/>
        <p:txBody>
          <a:bodyPr/>
          <a:lstStyle/>
          <a:p>
            <a:fld id="{B249582F-426B-4232-B20F-A2E7FDC69012}" type="slidenum">
              <a:rPr lang="en-GB" altLang="en-US" smtClean="0"/>
              <a:pPr/>
              <a:t>9</a:t>
            </a:fld>
            <a:endParaRPr lang="en-GB" altLang="en-US"/>
          </a:p>
        </p:txBody>
      </p:sp>
      <p:sp>
        <p:nvSpPr>
          <p:cNvPr id="6" name="Content Placeholder 7"/>
          <p:cNvSpPr txBox="1">
            <a:spLocks/>
          </p:cNvSpPr>
          <p:nvPr/>
        </p:nvSpPr>
        <p:spPr bwMode="auto">
          <a:xfrm>
            <a:off x="755650" y="1600200"/>
            <a:ext cx="7931150" cy="604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110000"/>
              </a:lnSpc>
              <a:spcBef>
                <a:spcPct val="20000"/>
              </a:spcBef>
              <a:spcAft>
                <a:spcPct val="0"/>
              </a:spcAft>
              <a:buChar char="•"/>
              <a:defRPr sz="2400" kern="1200">
                <a:solidFill>
                  <a:schemeClr val="tx1"/>
                </a:solidFill>
                <a:latin typeface="Calibri" pitchFamily="34" charset="0"/>
                <a:ea typeface="+mn-ea"/>
                <a:cs typeface="+mn-cs"/>
              </a:defRPr>
            </a:lvl1pPr>
            <a:lvl2pPr marL="742950" indent="-285750" algn="l" rtl="0" eaLnBrk="1" fontAlgn="base" hangingPunct="1">
              <a:lnSpc>
                <a:spcPct val="110000"/>
              </a:lnSpc>
              <a:spcBef>
                <a:spcPct val="10000"/>
              </a:spcBef>
              <a:spcAft>
                <a:spcPct val="0"/>
              </a:spcAft>
              <a:buChar char="–"/>
              <a:defRPr sz="2000" kern="1200">
                <a:solidFill>
                  <a:schemeClr val="tx1"/>
                </a:solidFill>
                <a:latin typeface="Calibri" pitchFamily="34" charset="0"/>
                <a:ea typeface="+mn-ea"/>
                <a:cs typeface="+mn-cs"/>
              </a:defRPr>
            </a:lvl2pPr>
            <a:lvl3pPr marL="1143000" indent="-228600" algn="l" rtl="0" eaLnBrk="1" fontAlgn="base" hangingPunct="1">
              <a:lnSpc>
                <a:spcPct val="110000"/>
              </a:lnSpc>
              <a:spcBef>
                <a:spcPct val="10000"/>
              </a:spcBef>
              <a:spcAft>
                <a:spcPct val="0"/>
              </a:spcAft>
              <a:buChar char="•"/>
              <a:defRPr sz="2000" kern="1200">
                <a:solidFill>
                  <a:schemeClr val="tx1"/>
                </a:solidFill>
                <a:latin typeface="Calibri" pitchFamily="34" charset="0"/>
                <a:ea typeface="+mn-ea"/>
                <a:cs typeface="+mn-cs"/>
              </a:defRPr>
            </a:lvl3pPr>
            <a:lvl4pPr marL="1600200" indent="-228600" algn="l" rtl="0" eaLnBrk="1" fontAlgn="base" hangingPunct="1">
              <a:lnSpc>
                <a:spcPct val="110000"/>
              </a:lnSpc>
              <a:spcBef>
                <a:spcPct val="10000"/>
              </a:spcBef>
              <a:spcAft>
                <a:spcPct val="0"/>
              </a:spcAft>
              <a:buChar char="–"/>
              <a:defRPr sz="2000" kern="1200">
                <a:solidFill>
                  <a:schemeClr val="tx1"/>
                </a:solidFill>
                <a:latin typeface="Calibri" pitchFamily="34" charset="0"/>
                <a:ea typeface="+mn-ea"/>
                <a:cs typeface="+mn-cs"/>
              </a:defRPr>
            </a:lvl4pPr>
            <a:lvl5pPr marL="2057400" indent="-228600" algn="l" rtl="0" eaLnBrk="1" fontAlgn="base" hangingPunct="1">
              <a:lnSpc>
                <a:spcPct val="110000"/>
              </a:lnSpc>
              <a:spcBef>
                <a:spcPct val="10000"/>
              </a:spcBef>
              <a:spcAft>
                <a:spcPct val="0"/>
              </a:spcAft>
              <a:buChar char="»"/>
              <a:defRPr sz="2000" kern="1200">
                <a:solidFill>
                  <a:schemeClr val="tx1"/>
                </a:solidFill>
                <a:latin typeface="Calibri"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smtClean="0"/>
              <a:t>Emulate average </a:t>
            </a:r>
            <a:r>
              <a:rPr lang="en-GB" sz="2000" b="1" dirty="0" smtClean="0"/>
              <a:t>ash column loading </a:t>
            </a:r>
            <a:r>
              <a:rPr lang="en-GB" sz="2000" dirty="0" smtClean="0"/>
              <a:t>in 81 pre-determined regions (2/3 per hour)</a:t>
            </a:r>
            <a:endParaRPr lang="en-GB" dirty="0" smtClean="0"/>
          </a:p>
          <a:p>
            <a:endParaRPr lang="en-GB"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9837" t="12294" r="8263" b="7381"/>
          <a:stretch/>
        </p:blipFill>
        <p:spPr>
          <a:xfrm>
            <a:off x="179512" y="2852936"/>
            <a:ext cx="8808497" cy="2879701"/>
          </a:xfrm>
          <a:prstGeom prst="rect">
            <a:avLst/>
          </a:prstGeom>
        </p:spPr>
      </p:pic>
      <p:sp>
        <p:nvSpPr>
          <p:cNvPr id="10" name="TextBox 9"/>
          <p:cNvSpPr txBox="1"/>
          <p:nvPr/>
        </p:nvSpPr>
        <p:spPr>
          <a:xfrm>
            <a:off x="899592" y="2652881"/>
            <a:ext cx="2808312" cy="400110"/>
          </a:xfrm>
          <a:prstGeom prst="rect">
            <a:avLst/>
          </a:prstGeom>
          <a:solidFill>
            <a:schemeClr val="bg1"/>
          </a:solidFill>
        </p:spPr>
        <p:txBody>
          <a:bodyPr wrap="square" rtlCol="0">
            <a:spAutoFit/>
          </a:bodyPr>
          <a:lstStyle/>
          <a:p>
            <a:pPr algn="ctr"/>
            <a:r>
              <a:rPr lang="en-GB" sz="2000" dirty="0" smtClean="0">
                <a:solidFill>
                  <a:schemeClr val="accent1"/>
                </a:solidFill>
                <a:latin typeface="Calibri" panose="020F0502020204030204" pitchFamily="34" charset="0"/>
              </a:rPr>
              <a:t>“Best guess” model</a:t>
            </a:r>
            <a:endParaRPr lang="en-GB" sz="2000" dirty="0">
              <a:solidFill>
                <a:schemeClr val="accent1"/>
              </a:solidFill>
              <a:latin typeface="Calibri" panose="020F0502020204030204" pitchFamily="34" charset="0"/>
            </a:endParaRPr>
          </a:p>
        </p:txBody>
      </p:sp>
      <p:sp>
        <p:nvSpPr>
          <p:cNvPr id="11" name="TextBox 10"/>
          <p:cNvSpPr txBox="1"/>
          <p:nvPr/>
        </p:nvSpPr>
        <p:spPr>
          <a:xfrm>
            <a:off x="5436096" y="2641973"/>
            <a:ext cx="2808312" cy="400110"/>
          </a:xfrm>
          <a:prstGeom prst="rect">
            <a:avLst/>
          </a:prstGeom>
          <a:solidFill>
            <a:schemeClr val="bg1"/>
          </a:solidFill>
        </p:spPr>
        <p:txBody>
          <a:bodyPr wrap="square" rtlCol="0">
            <a:spAutoFit/>
          </a:bodyPr>
          <a:lstStyle/>
          <a:p>
            <a:pPr algn="ctr"/>
            <a:r>
              <a:rPr lang="en-GB" sz="2000" dirty="0" smtClean="0">
                <a:solidFill>
                  <a:schemeClr val="accent1"/>
                </a:solidFill>
                <a:latin typeface="Calibri" panose="020F0502020204030204" pitchFamily="34" charset="0"/>
              </a:rPr>
              <a:t>Satellite</a:t>
            </a:r>
            <a:endParaRPr lang="en-GB" sz="2000" dirty="0">
              <a:solidFill>
                <a:schemeClr val="accent1"/>
              </a:solidFill>
              <a:latin typeface="Calibri" panose="020F0502020204030204" pitchFamily="34" charset="0"/>
            </a:endParaRPr>
          </a:p>
        </p:txBody>
      </p:sp>
    </p:spTree>
    <p:extLst>
      <p:ext uri="{BB962C8B-B14F-4D97-AF65-F5344CB8AC3E}">
        <p14:creationId xmlns:p14="http://schemas.microsoft.com/office/powerpoint/2010/main" val="23717901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theme/theme1.xml><?xml version="1.0" encoding="utf-8"?>
<a:theme xmlns:a="http://schemas.openxmlformats.org/drawingml/2006/main" name="Office Theme">
  <a:themeElements>
    <a:clrScheme name="Office Theme 1">
      <a:dk1>
        <a:srgbClr val="000000"/>
      </a:dk1>
      <a:lt1>
        <a:srgbClr val="FFFFFF"/>
      </a:lt1>
      <a:dk2>
        <a:srgbClr val="BF0071"/>
      </a:dk2>
      <a:lt2>
        <a:srgbClr val="1C1C1C"/>
      </a:lt2>
      <a:accent1>
        <a:srgbClr val="BF0071"/>
      </a:accent1>
      <a:accent2>
        <a:srgbClr val="808080"/>
      </a:accent2>
      <a:accent3>
        <a:srgbClr val="FFFFFF"/>
      </a:accent3>
      <a:accent4>
        <a:srgbClr val="000000"/>
      </a:accent4>
      <a:accent5>
        <a:srgbClr val="DCAABB"/>
      </a:accent5>
      <a:accent6>
        <a:srgbClr val="737373"/>
      </a:accent6>
      <a:hlink>
        <a:srgbClr val="B2B2B2"/>
      </a:hlink>
      <a:folHlink>
        <a:srgbClr val="DDDDDD"/>
      </a:folHlink>
    </a:clrScheme>
    <a:fontScheme name="Office Theme">
      <a:majorFont>
        <a:latin typeface="Rdg Vesta"/>
        <a:ea typeface=""/>
        <a:cs typeface=""/>
      </a:majorFont>
      <a:minorFont>
        <a:latin typeface="Rdg Vest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US" sz="8600" b="0" i="0" u="none" strike="noStrike" cap="none" normalizeH="0" baseline="0" smtClean="0">
            <a:ln>
              <a:noFill/>
            </a:ln>
            <a:solidFill>
              <a:schemeClr val="bg1"/>
            </a:solidFill>
            <a:effectLst/>
            <a:latin typeface="Rdg Vesta" panose="02000503060000020004" pitchFamily="50"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US" sz="8600" b="0" i="0" u="none" strike="noStrike" cap="none" normalizeH="0" baseline="0" smtClean="0">
            <a:ln>
              <a:noFill/>
            </a:ln>
            <a:solidFill>
              <a:schemeClr val="bg1"/>
            </a:solidFill>
            <a:effectLst/>
            <a:latin typeface="Rdg Vesta" panose="02000503060000020004" pitchFamily="50" charset="0"/>
          </a:defRPr>
        </a:defPPr>
      </a:lstStyle>
    </a:lnDef>
  </a:objectDefaults>
  <a:extraClrSchemeLst>
    <a:extraClrScheme>
      <a:clrScheme name="Office Theme 1">
        <a:dk1>
          <a:srgbClr val="000000"/>
        </a:dk1>
        <a:lt1>
          <a:srgbClr val="FFFFFF"/>
        </a:lt1>
        <a:dk2>
          <a:srgbClr val="BF0071"/>
        </a:dk2>
        <a:lt2>
          <a:srgbClr val="1C1C1C"/>
        </a:lt2>
        <a:accent1>
          <a:srgbClr val="BF0071"/>
        </a:accent1>
        <a:accent2>
          <a:srgbClr val="808080"/>
        </a:accent2>
        <a:accent3>
          <a:srgbClr val="FFFFFF"/>
        </a:accent3>
        <a:accent4>
          <a:srgbClr val="000000"/>
        </a:accent4>
        <a:accent5>
          <a:srgbClr val="DCAABB"/>
        </a:accent5>
        <a:accent6>
          <a:srgbClr val="737373"/>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Design 1">
      <a:dk1>
        <a:srgbClr val="000000"/>
      </a:dk1>
      <a:lt1>
        <a:srgbClr val="FFFFFF"/>
      </a:lt1>
      <a:dk2>
        <a:srgbClr val="BF0071"/>
      </a:dk2>
      <a:lt2>
        <a:srgbClr val="1C1C1C"/>
      </a:lt2>
      <a:accent1>
        <a:srgbClr val="BF0071"/>
      </a:accent1>
      <a:accent2>
        <a:srgbClr val="808080"/>
      </a:accent2>
      <a:accent3>
        <a:srgbClr val="FFFFFF"/>
      </a:accent3>
      <a:accent4>
        <a:srgbClr val="000000"/>
      </a:accent4>
      <a:accent5>
        <a:srgbClr val="DCAABB"/>
      </a:accent5>
      <a:accent6>
        <a:srgbClr val="737373"/>
      </a:accent6>
      <a:hlink>
        <a:srgbClr val="B2B2B2"/>
      </a:hlink>
      <a:folHlink>
        <a:srgbClr val="DDDDDD"/>
      </a:folHlink>
    </a:clrScheme>
    <a:fontScheme name="Custom Design">
      <a:majorFont>
        <a:latin typeface="Rdg Vesta"/>
        <a:ea typeface=""/>
        <a:cs typeface=""/>
      </a:majorFont>
      <a:minorFont>
        <a:latin typeface="Rdg Vest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US" sz="8600" b="0" i="0" u="none" strike="noStrike" cap="none" normalizeH="0" baseline="0" smtClean="0">
            <a:ln>
              <a:noFill/>
            </a:ln>
            <a:solidFill>
              <a:schemeClr val="bg1"/>
            </a:solidFill>
            <a:effectLst/>
            <a:latin typeface="Rdg Vesta" panose="02000503060000020004" pitchFamily="50"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US" sz="8600" b="0" i="0" u="none" strike="noStrike" cap="none" normalizeH="0" baseline="0" smtClean="0">
            <a:ln>
              <a:noFill/>
            </a:ln>
            <a:solidFill>
              <a:schemeClr val="bg1"/>
            </a:solidFill>
            <a:effectLst/>
            <a:latin typeface="Rdg Vesta" panose="02000503060000020004" pitchFamily="50" charset="0"/>
          </a:defRPr>
        </a:defPPr>
      </a:lstStyle>
    </a:lnDef>
  </a:objectDefaults>
  <a:extraClrSchemeLst>
    <a:extraClrScheme>
      <a:clrScheme name="Custom Design 1">
        <a:dk1>
          <a:srgbClr val="000000"/>
        </a:dk1>
        <a:lt1>
          <a:srgbClr val="FFFFFF"/>
        </a:lt1>
        <a:dk2>
          <a:srgbClr val="BF0071"/>
        </a:dk2>
        <a:lt2>
          <a:srgbClr val="1C1C1C"/>
        </a:lt2>
        <a:accent1>
          <a:srgbClr val="BF0071"/>
        </a:accent1>
        <a:accent2>
          <a:srgbClr val="808080"/>
        </a:accent2>
        <a:accent3>
          <a:srgbClr val="FFFFFF"/>
        </a:accent3>
        <a:accent4>
          <a:srgbClr val="000000"/>
        </a:accent4>
        <a:accent5>
          <a:srgbClr val="DCAABB"/>
        </a:accent5>
        <a:accent6>
          <a:srgbClr val="737373"/>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
      <a:dk1>
        <a:srgbClr val="000000"/>
      </a:dk1>
      <a:lt1>
        <a:srgbClr val="FFFFFF"/>
      </a:lt1>
      <a:dk2>
        <a:srgbClr val="1B4C8F"/>
      </a:dk2>
      <a:lt2>
        <a:srgbClr val="1C1C1C"/>
      </a:lt2>
      <a:accent1>
        <a:srgbClr val="333333"/>
      </a:accent1>
      <a:accent2>
        <a:srgbClr val="808080"/>
      </a:accent2>
      <a:accent3>
        <a:srgbClr val="FFFFFF"/>
      </a:accent3>
      <a:accent4>
        <a:srgbClr val="000000"/>
      </a:accent4>
      <a:accent5>
        <a:srgbClr val="ADADAD"/>
      </a:accent5>
      <a:accent6>
        <a:srgbClr val="737373"/>
      </a:accent6>
      <a:hlink>
        <a:srgbClr val="B2B2B2"/>
      </a:hlink>
      <a:folHlink>
        <a:srgbClr val="DDDDDD"/>
      </a:folHlink>
    </a:clrScheme>
    <a:fontScheme name="1_Custom Design">
      <a:majorFont>
        <a:latin typeface="Rdg Vesta"/>
        <a:ea typeface=""/>
        <a:cs typeface=""/>
      </a:majorFont>
      <a:minorFont>
        <a:latin typeface="Rdg Vest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US" sz="8600" b="0" i="0" u="none" strike="noStrike" cap="none" normalizeH="0" baseline="0" smtClean="0">
            <a:ln>
              <a:noFill/>
            </a:ln>
            <a:solidFill>
              <a:schemeClr val="bg1"/>
            </a:solidFill>
            <a:effectLst/>
            <a:latin typeface="Rdg Vesta" panose="02000503060000020004" pitchFamily="50"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US" sz="8600" b="0" i="0" u="none" strike="noStrike" cap="none" normalizeH="0" baseline="0" smtClean="0">
            <a:ln>
              <a:noFill/>
            </a:ln>
            <a:solidFill>
              <a:schemeClr val="bg1"/>
            </a:solidFill>
            <a:effectLst/>
            <a:latin typeface="Rdg Vesta" panose="02000503060000020004" pitchFamily="50"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3">
        <a:dk1>
          <a:srgbClr val="1C1C1C"/>
        </a:dk1>
        <a:lt1>
          <a:srgbClr val="FFFFFF"/>
        </a:lt1>
        <a:dk2>
          <a:srgbClr val="1A4B8E"/>
        </a:dk2>
        <a:lt2>
          <a:srgbClr val="FFFFFF"/>
        </a:lt2>
        <a:accent1>
          <a:srgbClr val="333333"/>
        </a:accent1>
        <a:accent2>
          <a:srgbClr val="808080"/>
        </a:accent2>
        <a:accent3>
          <a:srgbClr val="ABB1C6"/>
        </a:accent3>
        <a:accent4>
          <a:srgbClr val="DADADA"/>
        </a:accent4>
        <a:accent5>
          <a:srgbClr val="ADADAD"/>
        </a:accent5>
        <a:accent6>
          <a:srgbClr val="737373"/>
        </a:accent6>
        <a:hlink>
          <a:srgbClr val="B2B2B2"/>
        </a:hlink>
        <a:folHlink>
          <a:srgbClr val="DDDDDD"/>
        </a:folHlink>
      </a:clrScheme>
      <a:clrMap bg1="dk2" tx1="lt1" bg2="dk1" tx2="lt2" accent1="accent1" accent2="accent2" accent3="accent3" accent4="accent4" accent5="accent5" accent6="accent6" hlink="hlink" folHlink="folHlink"/>
    </a:extraClrScheme>
    <a:extraClrScheme>
      <a:clrScheme name="1_Custom Design 14">
        <a:dk1>
          <a:srgbClr val="FFFFFF"/>
        </a:dk1>
        <a:lt1>
          <a:srgbClr val="FFFFFF"/>
        </a:lt1>
        <a:dk2>
          <a:srgbClr val="FFFFFF"/>
        </a:dk2>
        <a:lt2>
          <a:srgbClr val="1C1C1C"/>
        </a:lt2>
        <a:accent1>
          <a:srgbClr val="333333"/>
        </a:accent1>
        <a:accent2>
          <a:srgbClr val="808080"/>
        </a:accent2>
        <a:accent3>
          <a:srgbClr val="FFFFFF"/>
        </a:accent3>
        <a:accent4>
          <a:srgbClr val="DADADA"/>
        </a:accent4>
        <a:accent5>
          <a:srgbClr val="ADADAD"/>
        </a:accent5>
        <a:accent6>
          <a:srgbClr val="737373"/>
        </a:accent6>
        <a:hlink>
          <a:srgbClr val="B2B2B2"/>
        </a:hlink>
        <a:folHlink>
          <a:srgbClr val="DDDDDD"/>
        </a:folHlink>
      </a:clrScheme>
      <a:clrMap bg1="lt1" tx1="dk1" bg2="lt2" tx2="dk2" accent1="accent1" accent2="accent2" accent3="accent3" accent4="accent4" accent5="accent5" accent6="accent6" hlink="hlink" folHlink="folHlink"/>
    </a:extraClrScheme>
    <a:extraClrScheme>
      <a:clrScheme name="1_Custom Design 15">
        <a:dk1>
          <a:srgbClr val="FFFFFF"/>
        </a:dk1>
        <a:lt1>
          <a:srgbClr val="FFFFFF"/>
        </a:lt1>
        <a:dk2>
          <a:srgbClr val="FFFFFF"/>
        </a:dk2>
        <a:lt2>
          <a:srgbClr val="1C1C1C"/>
        </a:lt2>
        <a:accent1>
          <a:srgbClr val="9C0113"/>
        </a:accent1>
        <a:accent2>
          <a:srgbClr val="808080"/>
        </a:accent2>
        <a:accent3>
          <a:srgbClr val="FFFFFF"/>
        </a:accent3>
        <a:accent4>
          <a:srgbClr val="DADADA"/>
        </a:accent4>
        <a:accent5>
          <a:srgbClr val="CBAAAA"/>
        </a:accent5>
        <a:accent6>
          <a:srgbClr val="737373"/>
        </a:accent6>
        <a:hlink>
          <a:srgbClr val="B2B2B2"/>
        </a:hlink>
        <a:folHlink>
          <a:srgbClr val="DDDDDD"/>
        </a:folHlink>
      </a:clrScheme>
      <a:clrMap bg1="lt1" tx1="dk1" bg2="lt2" tx2="dk2" accent1="accent1" accent2="accent2" accent3="accent3" accent4="accent4" accent5="accent5" accent6="accent6" hlink="hlink" folHlink="folHlink"/>
    </a:extraClrScheme>
    <a:extraClrScheme>
      <a:clrScheme name="1_Custom Design 16">
        <a:dk1>
          <a:srgbClr val="000000"/>
        </a:dk1>
        <a:lt1>
          <a:srgbClr val="FFFFFF"/>
        </a:lt1>
        <a:dk2>
          <a:srgbClr val="FFFFFF"/>
        </a:dk2>
        <a:lt2>
          <a:srgbClr val="1C1C1C"/>
        </a:lt2>
        <a:accent1>
          <a:srgbClr val="9C0113"/>
        </a:accent1>
        <a:accent2>
          <a:srgbClr val="808080"/>
        </a:accent2>
        <a:accent3>
          <a:srgbClr val="FFFFFF"/>
        </a:accent3>
        <a:accent4>
          <a:srgbClr val="000000"/>
        </a:accent4>
        <a:accent5>
          <a:srgbClr val="CBAAAA"/>
        </a:accent5>
        <a:accent6>
          <a:srgbClr val="737373"/>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Rdg Rubine</Template>
  <TotalTime>2312</TotalTime>
  <Words>981</Words>
  <Application>Microsoft Office PowerPoint</Application>
  <PresentationFormat>On-screen Show (4:3)</PresentationFormat>
  <Paragraphs>219</Paragraphs>
  <Slides>24</Slides>
  <Notes>11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24</vt:i4>
      </vt:variant>
    </vt:vector>
  </HeadingPairs>
  <TitlesOfParts>
    <vt:vector size="32" baseType="lpstr">
      <vt:lpstr>Arial</vt:lpstr>
      <vt:lpstr>Calibri</vt:lpstr>
      <vt:lpstr>Cambria Math</vt:lpstr>
      <vt:lpstr>Rdg Vesta</vt:lpstr>
      <vt:lpstr>Wingdings</vt:lpstr>
      <vt:lpstr>Office Theme</vt:lpstr>
      <vt:lpstr>Custom Design</vt:lpstr>
      <vt:lpstr>1_Custom Design</vt:lpstr>
      <vt:lpstr>Quantifying uncertainty  in volcanic ash forecasts</vt:lpstr>
      <vt:lpstr>Improving  confidence in volcanic ash forecasts</vt:lpstr>
      <vt:lpstr>Probabilistic Forecast Example: 1200 14 May 2010</vt:lpstr>
      <vt:lpstr>Sources of uncertainty </vt:lpstr>
      <vt:lpstr>Quantifying uncertainty Emulation</vt:lpstr>
      <vt:lpstr>Quantifying uncertainty Emulation</vt:lpstr>
      <vt:lpstr>Quantifying uncertainty Emulation</vt:lpstr>
      <vt:lpstr>   Quantifying uncertainty Example: 14 May 2010</vt:lpstr>
      <vt:lpstr>   Quantifying uncertainty Example: 14 May 2010</vt:lpstr>
      <vt:lpstr>Quantifying uncertainty Most important parameters </vt:lpstr>
      <vt:lpstr>What is a good spatial forecast? </vt:lpstr>
      <vt:lpstr>What is a good spatial forecast? Spatial comparison</vt:lpstr>
      <vt:lpstr>What is a good spatial forecast? Spatial comparison</vt:lpstr>
      <vt:lpstr>What is a good spatial forecast?  Spatial comparison </vt:lpstr>
      <vt:lpstr>Probabilistic Forecast? Many realisations</vt:lpstr>
      <vt:lpstr>Probabilistic Forecast? Ash concentration threshold</vt:lpstr>
      <vt:lpstr>Probabilistic Forecast? Probability threshold</vt:lpstr>
      <vt:lpstr>Probabilistic Forecast? Region of interest</vt:lpstr>
      <vt:lpstr>Probabilistic Forecast? Region of interest</vt:lpstr>
      <vt:lpstr>Probabilistic Forecast? Along flight path</vt:lpstr>
      <vt:lpstr>Probabilistic Forecast? Impact models?</vt:lpstr>
      <vt:lpstr>Improving confidence in  volcanic ash forecasts</vt:lpstr>
      <vt:lpstr>Questions?</vt:lpstr>
      <vt:lpstr>PowerPoint Presentation</vt:lpstr>
    </vt:vector>
  </TitlesOfParts>
  <Company>University of Reading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Volcanic ash modelling</dc:title>
  <dc:creator>Natalie Jane Harvey</dc:creator>
  <cp:lastModifiedBy>Natalie Jane Harvey</cp:lastModifiedBy>
  <cp:revision>285</cp:revision>
  <cp:lastPrinted>2015-05-28T14:56:06Z</cp:lastPrinted>
  <dcterms:created xsi:type="dcterms:W3CDTF">2015-01-14T13:46:46Z</dcterms:created>
  <dcterms:modified xsi:type="dcterms:W3CDTF">2016-02-18T16:55:00Z</dcterms:modified>
</cp:coreProperties>
</file>