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21"/>
  </p:notesMasterIdLst>
  <p:handoutMasterIdLst>
    <p:handoutMasterId r:id="rId22"/>
  </p:handoutMasterIdLst>
  <p:sldIdLst>
    <p:sldId id="256" r:id="rId4"/>
    <p:sldId id="257" r:id="rId5"/>
    <p:sldId id="286" r:id="rId6"/>
    <p:sldId id="259" r:id="rId7"/>
    <p:sldId id="261" r:id="rId8"/>
    <p:sldId id="268" r:id="rId9"/>
    <p:sldId id="271" r:id="rId10"/>
    <p:sldId id="272" r:id="rId11"/>
    <p:sldId id="273" r:id="rId12"/>
    <p:sldId id="275" r:id="rId13"/>
    <p:sldId id="277" r:id="rId14"/>
    <p:sldId id="278" r:id="rId15"/>
    <p:sldId id="280" r:id="rId16"/>
    <p:sldId id="290" r:id="rId17"/>
    <p:sldId id="289" r:id="rId18"/>
    <p:sldId id="291" r:id="rId19"/>
    <p:sldId id="288" r:id="rId20"/>
  </p:sldIdLst>
  <p:sldSz cx="9144000" cy="6858000" type="screen4x3"/>
  <p:notesSz cx="6794500" cy="9931400"/>
  <p:defaultTextStyle>
    <a:defPPr>
      <a:defRPr lang="en-GB"/>
    </a:defPPr>
    <a:lvl1pPr algn="l" rtl="0" fontAlgn="base">
      <a:spcBef>
        <a:spcPct val="0"/>
      </a:spcBef>
      <a:spcAft>
        <a:spcPct val="0"/>
      </a:spcAft>
      <a:defRPr sz="8600" kern="1200">
        <a:solidFill>
          <a:schemeClr val="bg1"/>
        </a:solidFill>
        <a:latin typeface="Rdg Vesta" panose="02000503060000020004" pitchFamily="50" charset="0"/>
        <a:ea typeface="+mn-ea"/>
        <a:cs typeface="+mn-cs"/>
      </a:defRPr>
    </a:lvl1pPr>
    <a:lvl2pPr marL="457200" algn="l" rtl="0" fontAlgn="base">
      <a:spcBef>
        <a:spcPct val="0"/>
      </a:spcBef>
      <a:spcAft>
        <a:spcPct val="0"/>
      </a:spcAft>
      <a:defRPr sz="8600" kern="1200">
        <a:solidFill>
          <a:schemeClr val="bg1"/>
        </a:solidFill>
        <a:latin typeface="Rdg Vesta" panose="02000503060000020004" pitchFamily="50" charset="0"/>
        <a:ea typeface="+mn-ea"/>
        <a:cs typeface="+mn-cs"/>
      </a:defRPr>
    </a:lvl2pPr>
    <a:lvl3pPr marL="914400" algn="l" rtl="0" fontAlgn="base">
      <a:spcBef>
        <a:spcPct val="0"/>
      </a:spcBef>
      <a:spcAft>
        <a:spcPct val="0"/>
      </a:spcAft>
      <a:defRPr sz="8600" kern="1200">
        <a:solidFill>
          <a:schemeClr val="bg1"/>
        </a:solidFill>
        <a:latin typeface="Rdg Vesta" panose="02000503060000020004" pitchFamily="50" charset="0"/>
        <a:ea typeface="+mn-ea"/>
        <a:cs typeface="+mn-cs"/>
      </a:defRPr>
    </a:lvl3pPr>
    <a:lvl4pPr marL="1371600" algn="l" rtl="0" fontAlgn="base">
      <a:spcBef>
        <a:spcPct val="0"/>
      </a:spcBef>
      <a:spcAft>
        <a:spcPct val="0"/>
      </a:spcAft>
      <a:defRPr sz="8600" kern="1200">
        <a:solidFill>
          <a:schemeClr val="bg1"/>
        </a:solidFill>
        <a:latin typeface="Rdg Vesta" panose="02000503060000020004" pitchFamily="50" charset="0"/>
        <a:ea typeface="+mn-ea"/>
        <a:cs typeface="+mn-cs"/>
      </a:defRPr>
    </a:lvl4pPr>
    <a:lvl5pPr marL="1828800" algn="l" rtl="0" fontAlgn="base">
      <a:spcBef>
        <a:spcPct val="0"/>
      </a:spcBef>
      <a:spcAft>
        <a:spcPct val="0"/>
      </a:spcAft>
      <a:defRPr sz="8600" kern="1200">
        <a:solidFill>
          <a:schemeClr val="bg1"/>
        </a:solidFill>
        <a:latin typeface="Rdg Vesta" panose="02000503060000020004" pitchFamily="50" charset="0"/>
        <a:ea typeface="+mn-ea"/>
        <a:cs typeface="+mn-cs"/>
      </a:defRPr>
    </a:lvl5pPr>
    <a:lvl6pPr marL="2286000" algn="l" defTabSz="914400" rtl="0" eaLnBrk="1" latinLnBrk="0" hangingPunct="1">
      <a:defRPr sz="8600" kern="1200">
        <a:solidFill>
          <a:schemeClr val="bg1"/>
        </a:solidFill>
        <a:latin typeface="Rdg Vesta" panose="02000503060000020004" pitchFamily="50" charset="0"/>
        <a:ea typeface="+mn-ea"/>
        <a:cs typeface="+mn-cs"/>
      </a:defRPr>
    </a:lvl6pPr>
    <a:lvl7pPr marL="2743200" algn="l" defTabSz="914400" rtl="0" eaLnBrk="1" latinLnBrk="0" hangingPunct="1">
      <a:defRPr sz="8600" kern="1200">
        <a:solidFill>
          <a:schemeClr val="bg1"/>
        </a:solidFill>
        <a:latin typeface="Rdg Vesta" panose="02000503060000020004" pitchFamily="50" charset="0"/>
        <a:ea typeface="+mn-ea"/>
        <a:cs typeface="+mn-cs"/>
      </a:defRPr>
    </a:lvl7pPr>
    <a:lvl8pPr marL="3200400" algn="l" defTabSz="914400" rtl="0" eaLnBrk="1" latinLnBrk="0" hangingPunct="1">
      <a:defRPr sz="8600" kern="1200">
        <a:solidFill>
          <a:schemeClr val="bg1"/>
        </a:solidFill>
        <a:latin typeface="Rdg Vesta" panose="02000503060000020004" pitchFamily="50" charset="0"/>
        <a:ea typeface="+mn-ea"/>
        <a:cs typeface="+mn-cs"/>
      </a:defRPr>
    </a:lvl8pPr>
    <a:lvl9pPr marL="3657600" algn="l" defTabSz="914400" rtl="0" eaLnBrk="1" latinLnBrk="0" hangingPunct="1">
      <a:defRPr sz="8600" kern="1200">
        <a:solidFill>
          <a:schemeClr val="bg1"/>
        </a:solidFill>
        <a:latin typeface="Rdg Vesta" panose="02000503060000020004"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F35"/>
    <a:srgbClr val="D799A1"/>
    <a:srgbClr val="BF0071"/>
    <a:srgbClr val="194B8D"/>
    <a:srgbClr val="9B1D0A"/>
    <a:srgbClr val="981D0A"/>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6" autoAdjust="0"/>
    <p:restoredTop sz="95990" autoAdjust="0"/>
  </p:normalViewPr>
  <p:slideViewPr>
    <p:cSldViewPr>
      <p:cViewPr varScale="1">
        <p:scale>
          <a:sx n="74" d="100"/>
          <a:sy n="74" d="100"/>
        </p:scale>
        <p:origin x="306" y="54"/>
      </p:cViewPr>
      <p:guideLst>
        <p:guide orient="horz" pos="2160"/>
        <p:guide pos="2880"/>
      </p:guideLst>
    </p:cSldViewPr>
  </p:slideViewPr>
  <p:notesTextViewPr>
    <p:cViewPr>
      <p:scale>
        <a:sx n="1" d="1"/>
        <a:sy n="1" d="1"/>
      </p:scale>
      <p:origin x="0" y="0"/>
    </p:cViewPr>
  </p:notesTextViewPr>
  <p:sorterViewPr>
    <p:cViewPr>
      <p:scale>
        <a:sx n="66" d="100"/>
        <a:sy n="66" d="100"/>
      </p:scale>
      <p:origin x="0" y="228"/>
    </p:cViewPr>
  </p:sorterViewPr>
  <p:notesViewPr>
    <p:cSldViewPr>
      <p:cViewPr varScale="1">
        <p:scale>
          <a:sx n="52" d="100"/>
          <a:sy n="52" d="100"/>
        </p:scale>
        <p:origin x="-2672" y="-6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1"/>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2" tIns="46100" rIns="92202" bIns="46100" numCol="1" anchor="ctr" anchorCtr="0" compatLnSpc="1">
            <a:prstTxWarp prst="textNoShape">
              <a:avLst/>
            </a:prstTxWarp>
          </a:bodyPr>
          <a:lstStyle>
            <a:lvl1pPr>
              <a:defRPr sz="1200"/>
            </a:lvl1pPr>
          </a:lstStyle>
          <a:p>
            <a:endParaRPr lang="en-US" altLang="en-US"/>
          </a:p>
        </p:txBody>
      </p:sp>
      <p:sp>
        <p:nvSpPr>
          <p:cNvPr id="459779" name="Rectangle 3"/>
          <p:cNvSpPr>
            <a:spLocks noGrp="1" noChangeArrowheads="1"/>
          </p:cNvSpPr>
          <p:nvPr>
            <p:ph type="dt" sz="quarter" idx="1"/>
          </p:nvPr>
        </p:nvSpPr>
        <p:spPr bwMode="auto">
          <a:xfrm>
            <a:off x="3850003" y="1"/>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2" tIns="46100" rIns="92202" bIns="46100" numCol="1" anchor="ctr" anchorCtr="0" compatLnSpc="1">
            <a:prstTxWarp prst="textNoShape">
              <a:avLst/>
            </a:prstTxWarp>
          </a:bodyPr>
          <a:lstStyle>
            <a:lvl1pPr algn="r">
              <a:defRPr sz="1200"/>
            </a:lvl1pPr>
          </a:lstStyle>
          <a:p>
            <a:endParaRPr lang="en-US" altLang="en-US"/>
          </a:p>
        </p:txBody>
      </p:sp>
      <p:sp>
        <p:nvSpPr>
          <p:cNvPr id="459780" name="Rectangle 4"/>
          <p:cNvSpPr>
            <a:spLocks noGrp="1" noChangeArrowheads="1"/>
          </p:cNvSpPr>
          <p:nvPr>
            <p:ph type="ftr" sz="quarter" idx="2"/>
          </p:nvPr>
        </p:nvSpPr>
        <p:spPr bwMode="auto">
          <a:xfrm>
            <a:off x="1" y="9434511"/>
            <a:ext cx="2944497"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2" tIns="46100" rIns="92202" bIns="46100" numCol="1" anchor="b" anchorCtr="0" compatLnSpc="1">
            <a:prstTxWarp prst="textNoShape">
              <a:avLst/>
            </a:prstTxWarp>
          </a:bodyPr>
          <a:lstStyle>
            <a:lvl1pPr>
              <a:defRPr sz="1200"/>
            </a:lvl1pPr>
          </a:lstStyle>
          <a:p>
            <a:endParaRPr lang="en-US" altLang="en-US"/>
          </a:p>
        </p:txBody>
      </p:sp>
      <p:sp>
        <p:nvSpPr>
          <p:cNvPr id="459781" name="Rectangle 5"/>
          <p:cNvSpPr>
            <a:spLocks noGrp="1" noChangeArrowheads="1"/>
          </p:cNvSpPr>
          <p:nvPr>
            <p:ph type="sldNum" sz="quarter" idx="3"/>
          </p:nvPr>
        </p:nvSpPr>
        <p:spPr bwMode="auto">
          <a:xfrm>
            <a:off x="3850003" y="9434511"/>
            <a:ext cx="2944497"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2" tIns="46100" rIns="92202" bIns="46100" numCol="1" anchor="b" anchorCtr="0" compatLnSpc="1">
            <a:prstTxWarp prst="textNoShape">
              <a:avLst/>
            </a:prstTxWarp>
          </a:bodyPr>
          <a:lstStyle>
            <a:lvl1pPr algn="r">
              <a:defRPr sz="1200"/>
            </a:lvl1pPr>
          </a:lstStyle>
          <a:p>
            <a:fld id="{4BEC9D02-B636-4E0E-AA09-489CF80B6CC4}" type="slidenum">
              <a:rPr lang="en-US" altLang="en-US"/>
              <a:pPr/>
              <a:t>‹#›</a:t>
            </a:fld>
            <a:endParaRPr lang="en-US" altLang="en-US"/>
          </a:p>
        </p:txBody>
      </p:sp>
    </p:spTree>
    <p:extLst>
      <p:ext uri="{BB962C8B-B14F-4D97-AF65-F5344CB8AC3E}">
        <p14:creationId xmlns:p14="http://schemas.microsoft.com/office/powerpoint/2010/main" val="319641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t" anchorCtr="0" compatLnSpc="1">
            <a:prstTxWarp prst="textNoShape">
              <a:avLst/>
            </a:prstTxWarp>
          </a:bodyPr>
          <a:lstStyle>
            <a:lvl1pPr>
              <a:defRPr sz="1200">
                <a:solidFill>
                  <a:schemeClr val="tx1"/>
                </a:solidFill>
                <a:latin typeface="Arial" panose="020B0604020202020204" pitchFamily="34" charset="0"/>
              </a:defRPr>
            </a:lvl1pPr>
          </a:lstStyle>
          <a:p>
            <a:endParaRPr lang="en-GB" altLang="en-US"/>
          </a:p>
        </p:txBody>
      </p:sp>
      <p:sp>
        <p:nvSpPr>
          <p:cNvPr id="9219" name="Rectangle 3"/>
          <p:cNvSpPr>
            <a:spLocks noGrp="1" noChangeArrowheads="1"/>
          </p:cNvSpPr>
          <p:nvPr>
            <p:ph type="dt" idx="1"/>
          </p:nvPr>
        </p:nvSpPr>
        <p:spPr bwMode="auto">
          <a:xfrm>
            <a:off x="3848398" y="1"/>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t" anchorCtr="0" compatLnSpc="1">
            <a:prstTxWarp prst="textNoShape">
              <a:avLst/>
            </a:prstTxWarp>
          </a:bodyPr>
          <a:lstStyle>
            <a:lvl1pPr algn="r">
              <a:defRPr sz="1200">
                <a:solidFill>
                  <a:schemeClr val="tx1"/>
                </a:solidFill>
                <a:latin typeface="Arial" panose="020B0604020202020204" pitchFamily="34" charset="0"/>
              </a:defRPr>
            </a:lvl1pPr>
          </a:lstStyle>
          <a:p>
            <a:endParaRPr lang="en-GB" altLang="en-US"/>
          </a:p>
        </p:txBody>
      </p:sp>
      <p:sp>
        <p:nvSpPr>
          <p:cNvPr id="9220"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130" y="4718055"/>
            <a:ext cx="5436242" cy="446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2" name="Rectangle 6"/>
          <p:cNvSpPr>
            <a:spLocks noGrp="1" noChangeArrowheads="1"/>
          </p:cNvSpPr>
          <p:nvPr>
            <p:ph type="ftr" sz="quarter" idx="4"/>
          </p:nvPr>
        </p:nvSpPr>
        <p:spPr bwMode="auto">
          <a:xfrm>
            <a:off x="1" y="9432913"/>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b" anchorCtr="0" compatLnSpc="1">
            <a:prstTxWarp prst="textNoShape">
              <a:avLst/>
            </a:prstTxWarp>
          </a:bodyPr>
          <a:lstStyle>
            <a:lvl1pPr>
              <a:defRPr sz="1200">
                <a:solidFill>
                  <a:schemeClr val="tx1"/>
                </a:solidFill>
                <a:latin typeface="Arial" panose="020B0604020202020204" pitchFamily="34" charset="0"/>
              </a:defRPr>
            </a:lvl1pPr>
          </a:lstStyle>
          <a:p>
            <a:endParaRPr lang="en-GB" altLang="en-US"/>
          </a:p>
        </p:txBody>
      </p:sp>
      <p:sp>
        <p:nvSpPr>
          <p:cNvPr id="9223" name="Rectangle 7"/>
          <p:cNvSpPr>
            <a:spLocks noGrp="1" noChangeArrowheads="1"/>
          </p:cNvSpPr>
          <p:nvPr>
            <p:ph type="sldNum" sz="quarter" idx="5"/>
          </p:nvPr>
        </p:nvSpPr>
        <p:spPr bwMode="auto">
          <a:xfrm>
            <a:off x="3848398" y="9432913"/>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E285BEC5-494D-4595-B710-524C76439DB3}" type="slidenum">
              <a:rPr lang="en-GB" altLang="en-US"/>
              <a:pPr/>
              <a:t>‹#›</a:t>
            </a:fld>
            <a:endParaRPr lang="en-GB" altLang="en-US"/>
          </a:p>
        </p:txBody>
      </p:sp>
    </p:spTree>
    <p:extLst>
      <p:ext uri="{BB962C8B-B14F-4D97-AF65-F5344CB8AC3E}">
        <p14:creationId xmlns:p14="http://schemas.microsoft.com/office/powerpoint/2010/main" val="36058867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a:t>
            </a:fld>
            <a:endParaRPr lang="en-GB" altLang="en-US"/>
          </a:p>
        </p:txBody>
      </p:sp>
    </p:spTree>
    <p:extLst>
      <p:ext uri="{BB962C8B-B14F-4D97-AF65-F5344CB8AC3E}">
        <p14:creationId xmlns:p14="http://schemas.microsoft.com/office/powerpoint/2010/main" val="194763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10</a:t>
            </a:fld>
            <a:endParaRPr lang="en-GB" altLang="en-US"/>
          </a:p>
        </p:txBody>
      </p:sp>
    </p:spTree>
    <p:extLst>
      <p:ext uri="{BB962C8B-B14F-4D97-AF65-F5344CB8AC3E}">
        <p14:creationId xmlns:p14="http://schemas.microsoft.com/office/powerpoint/2010/main" val="109212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11</a:t>
            </a:fld>
            <a:endParaRPr lang="en-GB" altLang="en-US"/>
          </a:p>
        </p:txBody>
      </p:sp>
    </p:spTree>
    <p:extLst>
      <p:ext uri="{BB962C8B-B14F-4D97-AF65-F5344CB8AC3E}">
        <p14:creationId xmlns:p14="http://schemas.microsoft.com/office/powerpoint/2010/main" val="265007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12</a:t>
            </a:fld>
            <a:endParaRPr lang="en-GB" altLang="en-US"/>
          </a:p>
        </p:txBody>
      </p:sp>
    </p:spTree>
    <p:extLst>
      <p:ext uri="{BB962C8B-B14F-4D97-AF65-F5344CB8AC3E}">
        <p14:creationId xmlns:p14="http://schemas.microsoft.com/office/powerpoint/2010/main" val="74177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13</a:t>
            </a:fld>
            <a:endParaRPr lang="en-GB" altLang="en-US"/>
          </a:p>
        </p:txBody>
      </p:sp>
    </p:spTree>
    <p:extLst>
      <p:ext uri="{BB962C8B-B14F-4D97-AF65-F5344CB8AC3E}">
        <p14:creationId xmlns:p14="http://schemas.microsoft.com/office/powerpoint/2010/main" val="240444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14</a:t>
            </a:fld>
            <a:endParaRPr lang="en-GB" altLang="en-US"/>
          </a:p>
        </p:txBody>
      </p:sp>
    </p:spTree>
    <p:extLst>
      <p:ext uri="{BB962C8B-B14F-4D97-AF65-F5344CB8AC3E}">
        <p14:creationId xmlns:p14="http://schemas.microsoft.com/office/powerpoint/2010/main" val="87198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15</a:t>
            </a:fld>
            <a:endParaRPr lang="en-GB" altLang="en-US"/>
          </a:p>
        </p:txBody>
      </p:sp>
    </p:spTree>
    <p:extLst>
      <p:ext uri="{BB962C8B-B14F-4D97-AF65-F5344CB8AC3E}">
        <p14:creationId xmlns:p14="http://schemas.microsoft.com/office/powerpoint/2010/main" val="265249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16</a:t>
            </a:fld>
            <a:endParaRPr lang="en-GB" altLang="en-US"/>
          </a:p>
        </p:txBody>
      </p:sp>
    </p:spTree>
    <p:extLst>
      <p:ext uri="{BB962C8B-B14F-4D97-AF65-F5344CB8AC3E}">
        <p14:creationId xmlns:p14="http://schemas.microsoft.com/office/powerpoint/2010/main" val="189237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17</a:t>
            </a:fld>
            <a:endParaRPr lang="en-GB" altLang="en-US"/>
          </a:p>
        </p:txBody>
      </p:sp>
    </p:spTree>
    <p:extLst>
      <p:ext uri="{BB962C8B-B14F-4D97-AF65-F5344CB8AC3E}">
        <p14:creationId xmlns:p14="http://schemas.microsoft.com/office/powerpoint/2010/main" val="36993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2</a:t>
            </a:fld>
            <a:endParaRPr lang="en-GB" altLang="en-US"/>
          </a:p>
        </p:txBody>
      </p:sp>
    </p:spTree>
    <p:extLst>
      <p:ext uri="{BB962C8B-B14F-4D97-AF65-F5344CB8AC3E}">
        <p14:creationId xmlns:p14="http://schemas.microsoft.com/office/powerpoint/2010/main" val="216004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3</a:t>
            </a:fld>
            <a:endParaRPr lang="en-GB" altLang="en-US"/>
          </a:p>
        </p:txBody>
      </p:sp>
    </p:spTree>
    <p:extLst>
      <p:ext uri="{BB962C8B-B14F-4D97-AF65-F5344CB8AC3E}">
        <p14:creationId xmlns:p14="http://schemas.microsoft.com/office/powerpoint/2010/main" val="179812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4</a:t>
            </a:fld>
            <a:endParaRPr lang="en-GB" altLang="en-US"/>
          </a:p>
        </p:txBody>
      </p:sp>
    </p:spTree>
    <p:extLst>
      <p:ext uri="{BB962C8B-B14F-4D97-AF65-F5344CB8AC3E}">
        <p14:creationId xmlns:p14="http://schemas.microsoft.com/office/powerpoint/2010/main" val="335112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5</a:t>
            </a:fld>
            <a:endParaRPr lang="en-GB" altLang="en-US"/>
          </a:p>
        </p:txBody>
      </p:sp>
    </p:spTree>
    <p:extLst>
      <p:ext uri="{BB962C8B-B14F-4D97-AF65-F5344CB8AC3E}">
        <p14:creationId xmlns:p14="http://schemas.microsoft.com/office/powerpoint/2010/main" val="332497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72">
              <a:defRPr/>
            </a:pPr>
            <a:r>
              <a:rPr lang="en-US" dirty="0"/>
              <a:t>During volcanic eruptions, volcanic ash transport and dispersion models (VATDs) are used to forecast the location and movement of ash clouds. </a:t>
            </a:r>
            <a:r>
              <a:rPr lang="en-US" baseline="0" dirty="0" smtClean="0"/>
              <a:t>VATD models use time varying wind fields (from NWP models, typically every 3 </a:t>
            </a:r>
            <a:r>
              <a:rPr lang="en-US" baseline="0" dirty="0" err="1" smtClean="0"/>
              <a:t>hrs</a:t>
            </a:r>
            <a:r>
              <a:rPr lang="en-US" baseline="0" dirty="0" smtClean="0"/>
              <a:t>) to calculate the trajectories of particles.</a:t>
            </a:r>
          </a:p>
          <a:p>
            <a:endParaRPr lang="en-US" dirty="0"/>
          </a:p>
          <a:p>
            <a:endParaRPr lang="en-US" dirty="0"/>
          </a:p>
          <a:p>
            <a:r>
              <a:rPr lang="en-US" dirty="0"/>
              <a:t>Those models use input parameters, called 'eruption source parameters', such as plume height H, mass eruption rate </a:t>
            </a:r>
            <a:r>
              <a:rPr lang="en-US" i="1" dirty="0" err="1"/>
              <a:t>dM</a:t>
            </a:r>
            <a:r>
              <a:rPr lang="en-US" i="1" dirty="0"/>
              <a:t>/</a:t>
            </a:r>
            <a:r>
              <a:rPr lang="en-US" i="1" dirty="0" err="1"/>
              <a:t>dt</a:t>
            </a:r>
            <a:r>
              <a:rPr lang="en-US" dirty="0"/>
              <a:t>, duration </a:t>
            </a:r>
            <a:endParaRPr lang="en-US" dirty="0" smtClean="0"/>
          </a:p>
          <a:p>
            <a:r>
              <a:rPr lang="en-US" dirty="0"/>
              <a:t>D, and the mass fraction of erupted debris finer than 63 </a:t>
            </a:r>
            <a:r>
              <a:rPr lang="en-US" dirty="0" err="1"/>
              <a:t>μm</a:t>
            </a:r>
            <a:r>
              <a:rPr lang="en-US" dirty="0"/>
              <a:t>, which can remain in the cloud for many hours or days. Estimation of these parameters is by no means a trivial task and is specific to each eruption. </a:t>
            </a:r>
            <a:endParaRPr lang="en-US" dirty="0" smtClean="0"/>
          </a:p>
          <a:p>
            <a:endParaRPr lang="en-US" baseline="0" dirty="0" smtClean="0"/>
          </a:p>
          <a:p>
            <a:r>
              <a:rPr lang="en-US" baseline="0" dirty="0" smtClean="0"/>
              <a:t>VATD models include </a:t>
            </a:r>
            <a:r>
              <a:rPr lang="en-US" baseline="0" dirty="0" err="1" smtClean="0"/>
              <a:t>Hysplit</a:t>
            </a:r>
            <a:r>
              <a:rPr lang="en-US" baseline="0" dirty="0" smtClean="0"/>
              <a:t>, NAME, </a:t>
            </a:r>
            <a:r>
              <a:rPr lang="en-US" baseline="0" dirty="0" err="1" smtClean="0"/>
              <a:t>Flexpart</a:t>
            </a:r>
            <a:r>
              <a:rPr lang="en-US" baseline="0" dirty="0" smtClean="0"/>
              <a:t>, Puff, MLDP0</a:t>
            </a:r>
          </a:p>
          <a:p>
            <a:endParaRPr lang="en-US" baseline="0" dirty="0" smtClean="0"/>
          </a:p>
          <a:p>
            <a:endParaRPr lang="en-US" baseline="0" dirty="0" smtClean="0"/>
          </a:p>
          <a:p>
            <a:r>
              <a:rPr lang="en-US" baseline="0" dirty="0" smtClean="0"/>
              <a:t>The accuracy of VATD model forecasts is largely dependent on the accuracy of the input parameters, known as eruption source parameters (ESP’s)</a:t>
            </a:r>
          </a:p>
          <a:p>
            <a:r>
              <a:rPr lang="en-US" baseline="0" dirty="0" smtClean="0"/>
              <a:t>These include</a:t>
            </a:r>
          </a:p>
          <a:p>
            <a:pPr marL="232618" indent="-232618">
              <a:buAutoNum type="arabicPeriod"/>
            </a:pPr>
            <a:r>
              <a:rPr lang="en-US" baseline="0" dirty="0" smtClean="0"/>
              <a:t>The height of the volcanic ash plume above the volcano vent, H</a:t>
            </a:r>
          </a:p>
          <a:p>
            <a:pPr marL="232618" indent="-232618">
              <a:buAutoNum type="arabicPeriod"/>
            </a:pPr>
            <a:r>
              <a:rPr lang="en-US" baseline="0" dirty="0" smtClean="0"/>
              <a:t>The mass eruption rate, </a:t>
            </a:r>
            <a:r>
              <a:rPr lang="en-US" baseline="0" dirty="0" err="1" smtClean="0"/>
              <a:t>dM</a:t>
            </a:r>
            <a:r>
              <a:rPr lang="en-US" baseline="0" dirty="0" smtClean="0"/>
              <a:t>/</a:t>
            </a:r>
            <a:r>
              <a:rPr lang="en-US" baseline="0" dirty="0" err="1" smtClean="0"/>
              <a:t>dt</a:t>
            </a:r>
            <a:endParaRPr lang="en-US" baseline="0" dirty="0" smtClean="0"/>
          </a:p>
          <a:p>
            <a:pPr marL="232618" indent="-232618">
              <a:buAutoNum type="arabicPeriod"/>
            </a:pPr>
            <a:r>
              <a:rPr lang="en-US" baseline="0" dirty="0" smtClean="0"/>
              <a:t>The duration of the eruption</a:t>
            </a:r>
          </a:p>
          <a:p>
            <a:pPr marL="232618" indent="-232618">
              <a:buAutoNum type="arabicPeriod"/>
            </a:pPr>
            <a:r>
              <a:rPr lang="en-US" baseline="0" dirty="0" smtClean="0"/>
              <a:t>The vertical distribution of ash in the plume</a:t>
            </a:r>
          </a:p>
          <a:p>
            <a:pPr marL="232618" indent="-232618" defTabSz="930472">
              <a:buFontTx/>
              <a:buAutoNum type="arabicPeriod"/>
              <a:defRPr/>
            </a:pPr>
            <a:r>
              <a:rPr lang="en-US" baseline="0" dirty="0" smtClean="0"/>
              <a:t>The mass fraction of </a:t>
            </a:r>
            <a:r>
              <a:rPr lang="en-US" dirty="0"/>
              <a:t>erupted debris finer than 63 </a:t>
            </a:r>
            <a:r>
              <a:rPr lang="en-US" dirty="0" err="1"/>
              <a:t>μm</a:t>
            </a:r>
            <a:r>
              <a:rPr lang="en-US" dirty="0"/>
              <a:t>, which can remain in the cloud for many hours or days. </a:t>
            </a:r>
            <a:endParaRPr lang="en-US" dirty="0" smtClean="0"/>
          </a:p>
          <a:p>
            <a:endParaRPr lang="en-US" baseline="0" dirty="0" smtClean="0"/>
          </a:p>
          <a:p>
            <a:r>
              <a:rPr lang="en-US" baseline="0" dirty="0" smtClean="0"/>
              <a:t>Much of the ash in the eruption plume falls out close to the volcano and to estimate concentrations of ash at long ranges an estimate of the fraction of the ash that survives early fall out is needed (distal fine ash fraction).</a:t>
            </a:r>
          </a:p>
          <a:p>
            <a:endParaRPr lang="en-US" baseline="0" dirty="0" smtClean="0"/>
          </a:p>
          <a:p>
            <a:r>
              <a:rPr lang="en-US" baseline="0" dirty="0" smtClean="0"/>
              <a:t>The processes controlling the evolution of the concentration in the distal ash cloud include sedimentation and deposition of particles, horizontal and vertical mixing processes and wind shear.</a:t>
            </a:r>
          </a:p>
          <a:p>
            <a:endParaRPr lang="en-US" dirty="0"/>
          </a:p>
        </p:txBody>
      </p:sp>
      <p:sp>
        <p:nvSpPr>
          <p:cNvPr id="4" name="Slide Number Placeholder 3"/>
          <p:cNvSpPr>
            <a:spLocks noGrp="1"/>
          </p:cNvSpPr>
          <p:nvPr>
            <p:ph type="sldNum" sz="quarter" idx="10"/>
          </p:nvPr>
        </p:nvSpPr>
        <p:spPr/>
        <p:txBody>
          <a:bodyPr/>
          <a:lstStyle/>
          <a:p>
            <a:pPr>
              <a:defRPr/>
            </a:pPr>
            <a:fld id="{8D3D5E63-9A98-4966-808D-76385EF8CF33}" type="slidenum">
              <a:rPr lang="en-GB" smtClean="0"/>
              <a:pPr>
                <a:defRPr/>
              </a:pPr>
              <a:t>6</a:t>
            </a:fld>
            <a:endParaRPr lang="en-GB" dirty="0"/>
          </a:p>
        </p:txBody>
      </p:sp>
    </p:spTree>
    <p:extLst>
      <p:ext uri="{BB962C8B-B14F-4D97-AF65-F5344CB8AC3E}">
        <p14:creationId xmlns:p14="http://schemas.microsoft.com/office/powerpoint/2010/main" val="192787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7</a:t>
            </a:fld>
            <a:endParaRPr lang="en-GB" altLang="en-US"/>
          </a:p>
        </p:txBody>
      </p:sp>
    </p:spTree>
    <p:extLst>
      <p:ext uri="{BB962C8B-B14F-4D97-AF65-F5344CB8AC3E}">
        <p14:creationId xmlns:p14="http://schemas.microsoft.com/office/powerpoint/2010/main" val="317031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8</a:t>
            </a:fld>
            <a:endParaRPr lang="en-GB" altLang="en-US"/>
          </a:p>
        </p:txBody>
      </p:sp>
    </p:spTree>
    <p:extLst>
      <p:ext uri="{BB962C8B-B14F-4D97-AF65-F5344CB8AC3E}">
        <p14:creationId xmlns:p14="http://schemas.microsoft.com/office/powerpoint/2010/main" val="110702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9</a:t>
            </a:fld>
            <a:endParaRPr lang="en-GB" altLang="en-US"/>
          </a:p>
        </p:txBody>
      </p:sp>
    </p:spTree>
    <p:extLst>
      <p:ext uri="{BB962C8B-B14F-4D97-AF65-F5344CB8AC3E}">
        <p14:creationId xmlns:p14="http://schemas.microsoft.com/office/powerpoint/2010/main" val="1249190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104" name="Picture 32" descr="Device-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433388"/>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11"/>
          <p:cNvSpPr>
            <a:spLocks noGrp="1" noChangeArrowheads="1"/>
          </p:cNvSpPr>
          <p:nvPr>
            <p:ph type="ctrTitle"/>
          </p:nvPr>
        </p:nvSpPr>
        <p:spPr>
          <a:xfrm>
            <a:off x="755650" y="2987675"/>
            <a:ext cx="7920038" cy="2387600"/>
          </a:xfrm>
        </p:spPr>
        <p:txBody>
          <a:bodyPr wrap="square"/>
          <a:lstStyle>
            <a:lvl1pPr>
              <a:lnSpc>
                <a:spcPct val="90000"/>
              </a:lnSpc>
              <a:tabLst>
                <a:tab pos="4038600" algn="l"/>
              </a:tabLst>
              <a:defRPr sz="8600"/>
            </a:lvl1pPr>
          </a:lstStyle>
          <a:p>
            <a:pPr lvl="0"/>
            <a:r>
              <a:rPr lang="en-US" altLang="en-US" noProof="0" smtClean="0"/>
              <a:t>Click to edit Master title style</a:t>
            </a:r>
            <a:endParaRPr lang="en-GB" altLang="en-US" noProof="0" smtClean="0"/>
          </a:p>
        </p:txBody>
      </p:sp>
      <p:sp>
        <p:nvSpPr>
          <p:cNvPr id="3084" name="Rectangle 12"/>
          <p:cNvSpPr>
            <a:spLocks noGrp="1" noChangeArrowheads="1"/>
          </p:cNvSpPr>
          <p:nvPr>
            <p:ph type="subTitle" idx="1"/>
          </p:nvPr>
        </p:nvSpPr>
        <p:spPr>
          <a:xfrm>
            <a:off x="755650" y="5373688"/>
            <a:ext cx="7920038" cy="925512"/>
          </a:xfrm>
        </p:spPr>
        <p:txBody>
          <a:bodyPr/>
          <a:lstStyle>
            <a:lvl1pPr marL="0" indent="0">
              <a:buFontTx/>
              <a:buNone/>
              <a:defRPr sz="3600">
                <a:solidFill>
                  <a:schemeClr val="accent2"/>
                </a:solidFill>
              </a:defRPr>
            </a:lvl1pPr>
          </a:lstStyle>
          <a:p>
            <a:pPr lvl="0"/>
            <a:r>
              <a:rPr lang="en-US" altLang="en-US" noProof="0" smtClean="0"/>
              <a:t>Click to edit Master subtitle style</a:t>
            </a:r>
            <a:endParaRPr lang="en-GB" altLang="en-US" noProof="0" smtClean="0"/>
          </a:p>
        </p:txBody>
      </p:sp>
      <p:sp>
        <p:nvSpPr>
          <p:cNvPr id="3108" name="Rectangle 36"/>
          <p:cNvSpPr>
            <a:spLocks noChangeArrowheads="1"/>
          </p:cNvSpPr>
          <p:nvPr/>
        </p:nvSpPr>
        <p:spPr bwMode="hidden">
          <a:xfrm>
            <a:off x="6588125" y="0"/>
            <a:ext cx="2555875" cy="11969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9" name="Picture 35" descr="Device-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hidden">
          <a:xfrm>
            <a:off x="7543626" y="325438"/>
            <a:ext cx="1184275" cy="387350"/>
          </a:xfrm>
          <a:prstGeom prst="rect">
            <a:avLst/>
          </a:prstGeom>
          <a:solidFill>
            <a:schemeClr val="bg1"/>
          </a:solidFill>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8CDFB39-2408-4DC0-9EC5-6A72E4694D27}" type="slidenum">
              <a:rPr lang="en-GB" altLang="en-US"/>
              <a:pPr/>
              <a:t>‹#›</a:t>
            </a:fld>
            <a:endParaRPr lang="en-GB" altLang="en-US"/>
          </a:p>
        </p:txBody>
      </p:sp>
    </p:spTree>
    <p:extLst>
      <p:ext uri="{BB962C8B-B14F-4D97-AF65-F5344CB8AC3E}">
        <p14:creationId xmlns:p14="http://schemas.microsoft.com/office/powerpoint/2010/main" val="155697695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5668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274638"/>
            <a:ext cx="5795963"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B1C22CB-B381-4E75-829E-C5A7014BCC56}" type="slidenum">
              <a:rPr lang="en-GB" altLang="en-US"/>
              <a:pPr/>
              <a:t>‹#›</a:t>
            </a:fld>
            <a:endParaRPr lang="en-GB" altLang="en-US"/>
          </a:p>
        </p:txBody>
      </p:sp>
    </p:spTree>
    <p:extLst>
      <p:ext uri="{BB962C8B-B14F-4D97-AF65-F5344CB8AC3E}">
        <p14:creationId xmlns:p14="http://schemas.microsoft.com/office/powerpoint/2010/main" val="12050534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516767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2217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107489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2475" y="1647825"/>
            <a:ext cx="3884613"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9488" y="1647825"/>
            <a:ext cx="3886200"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60376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81159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471943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4510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724799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249582F-426B-4232-B20F-A2E7FDC69012}" type="slidenum">
              <a:rPr lang="en-GB" altLang="en-US"/>
              <a:pPr/>
              <a:t>‹#›</a:t>
            </a:fld>
            <a:endParaRPr lang="en-GB" altLang="en-US"/>
          </a:p>
        </p:txBody>
      </p:sp>
    </p:spTree>
    <p:extLst>
      <p:ext uri="{BB962C8B-B14F-4D97-AF65-F5344CB8AC3E}">
        <p14:creationId xmlns:p14="http://schemas.microsoft.com/office/powerpoint/2010/main" val="292623595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2004651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057498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20675"/>
            <a:ext cx="1979613"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2475" y="320675"/>
            <a:ext cx="57912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36455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atin typeface="Calibri"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Calibri"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42777691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12266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3998825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14547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43789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797340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9823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79A4079-508A-44EF-BAE8-737E6E28BE75}" type="slidenum">
              <a:rPr lang="en-GB" altLang="en-US"/>
              <a:pPr/>
              <a:t>‹#›</a:t>
            </a:fld>
            <a:endParaRPr lang="en-GB" altLang="en-US"/>
          </a:p>
        </p:txBody>
      </p:sp>
    </p:spTree>
    <p:extLst>
      <p:ext uri="{BB962C8B-B14F-4D97-AF65-F5344CB8AC3E}">
        <p14:creationId xmlns:p14="http://schemas.microsoft.com/office/powerpoint/2010/main" val="324184047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879269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3686854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26307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94801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600200"/>
            <a:ext cx="38893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7425" y="1600200"/>
            <a:ext cx="38893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4114E3F-3D89-4D28-9EE0-0C3A463306B3}" type="slidenum">
              <a:rPr lang="en-GB" altLang="en-US"/>
              <a:pPr/>
              <a:t>‹#›</a:t>
            </a:fld>
            <a:endParaRPr lang="en-GB" altLang="en-US"/>
          </a:p>
        </p:txBody>
      </p:sp>
    </p:spTree>
    <p:extLst>
      <p:ext uri="{BB962C8B-B14F-4D97-AF65-F5344CB8AC3E}">
        <p14:creationId xmlns:p14="http://schemas.microsoft.com/office/powerpoint/2010/main" val="423858434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5FF39BA2-80FE-4CD1-8979-7A53999A9425}" type="slidenum">
              <a:rPr lang="en-GB" altLang="en-US"/>
              <a:pPr/>
              <a:t>‹#›</a:t>
            </a:fld>
            <a:endParaRPr lang="en-GB" altLang="en-US"/>
          </a:p>
        </p:txBody>
      </p:sp>
    </p:spTree>
    <p:extLst>
      <p:ext uri="{BB962C8B-B14F-4D97-AF65-F5344CB8AC3E}">
        <p14:creationId xmlns:p14="http://schemas.microsoft.com/office/powerpoint/2010/main" val="24927210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02CC2B38-DED0-407E-A535-7C0CCF6A8A13}" type="slidenum">
              <a:rPr lang="en-GB" altLang="en-US"/>
              <a:pPr/>
              <a:t>‹#›</a:t>
            </a:fld>
            <a:endParaRPr lang="en-GB" altLang="en-US"/>
          </a:p>
        </p:txBody>
      </p:sp>
    </p:spTree>
    <p:extLst>
      <p:ext uri="{BB962C8B-B14F-4D97-AF65-F5344CB8AC3E}">
        <p14:creationId xmlns:p14="http://schemas.microsoft.com/office/powerpoint/2010/main" val="46980430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77C58A-8DC0-4972-811C-14C0A76C66F5}" type="slidenum">
              <a:rPr lang="en-GB" altLang="en-US"/>
              <a:pPr/>
              <a:t>‹#›</a:t>
            </a:fld>
            <a:endParaRPr lang="en-GB" altLang="en-US"/>
          </a:p>
        </p:txBody>
      </p:sp>
    </p:spTree>
    <p:extLst>
      <p:ext uri="{BB962C8B-B14F-4D97-AF65-F5344CB8AC3E}">
        <p14:creationId xmlns:p14="http://schemas.microsoft.com/office/powerpoint/2010/main" val="357052436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837558A-C011-436A-8273-745C760877F0}" type="slidenum">
              <a:rPr lang="en-GB" altLang="en-US"/>
              <a:pPr/>
              <a:t>‹#›</a:t>
            </a:fld>
            <a:endParaRPr lang="en-GB" altLang="en-US"/>
          </a:p>
        </p:txBody>
      </p:sp>
    </p:spTree>
    <p:extLst>
      <p:ext uri="{BB962C8B-B14F-4D97-AF65-F5344CB8AC3E}">
        <p14:creationId xmlns:p14="http://schemas.microsoft.com/office/powerpoint/2010/main" val="276852742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F4CE44-B4B8-467F-BBF7-3B9844AC54E2}" type="slidenum">
              <a:rPr lang="en-GB" altLang="en-US"/>
              <a:pPr/>
              <a:t>‹#›</a:t>
            </a:fld>
            <a:endParaRPr lang="en-GB" altLang="en-US"/>
          </a:p>
        </p:txBody>
      </p:sp>
    </p:spTree>
    <p:extLst>
      <p:ext uri="{BB962C8B-B14F-4D97-AF65-F5344CB8AC3E}">
        <p14:creationId xmlns:p14="http://schemas.microsoft.com/office/powerpoint/2010/main" val="14744668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274638"/>
            <a:ext cx="61928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755650" y="1600200"/>
            <a:ext cx="79311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37" name="Rectangle 13"/>
          <p:cNvSpPr>
            <a:spLocks noGrp="1" noChangeArrowheads="1"/>
          </p:cNvSpPr>
          <p:nvPr>
            <p:ph type="sldNum" sz="quarter" idx="4"/>
          </p:nvPr>
        </p:nvSpPr>
        <p:spPr bwMode="auto">
          <a:xfrm>
            <a:off x="8072438" y="6519863"/>
            <a:ext cx="676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Calibri" pitchFamily="34" charset="0"/>
              </a:defRPr>
            </a:lvl1pPr>
          </a:lstStyle>
          <a:p>
            <a:fld id="{39FC9DF2-7A03-450A-A185-5D55DDDF8039}" type="slidenum">
              <a:rPr lang="en-GB" altLang="en-US" smtClean="0"/>
              <a:pPr/>
              <a:t>‹#›</a:t>
            </a:fld>
            <a:endParaRPr lang="en-GB" altLang="en-US" dirty="0"/>
          </a:p>
        </p:txBody>
      </p:sp>
      <p:pic>
        <p:nvPicPr>
          <p:cNvPr id="5" name="Picture 35" descr="Device-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hidden">
          <a:xfrm>
            <a:off x="7564438" y="274638"/>
            <a:ext cx="1184275" cy="387350"/>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600" kern="12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Rdg Vesta" panose="02000503060000020004" pitchFamily="50" charset="0"/>
        </a:defRPr>
      </a:lvl2pPr>
      <a:lvl3pPr algn="l" rtl="0" eaLnBrk="1" fontAlgn="base" hangingPunct="1">
        <a:spcBef>
          <a:spcPct val="0"/>
        </a:spcBef>
        <a:spcAft>
          <a:spcPct val="0"/>
        </a:spcAft>
        <a:defRPr sz="3600">
          <a:solidFill>
            <a:schemeClr val="tx2"/>
          </a:solidFill>
          <a:latin typeface="Rdg Vesta" panose="02000503060000020004" pitchFamily="50" charset="0"/>
        </a:defRPr>
      </a:lvl3pPr>
      <a:lvl4pPr algn="l" rtl="0" eaLnBrk="1" fontAlgn="base" hangingPunct="1">
        <a:spcBef>
          <a:spcPct val="0"/>
        </a:spcBef>
        <a:spcAft>
          <a:spcPct val="0"/>
        </a:spcAft>
        <a:defRPr sz="3600">
          <a:solidFill>
            <a:schemeClr val="tx2"/>
          </a:solidFill>
          <a:latin typeface="Rdg Vesta" panose="02000503060000020004" pitchFamily="50" charset="0"/>
        </a:defRPr>
      </a:lvl4pPr>
      <a:lvl5pPr algn="l" rtl="0" eaLnBrk="1" fontAlgn="base" hangingPunct="1">
        <a:spcBef>
          <a:spcPct val="0"/>
        </a:spcBef>
        <a:spcAft>
          <a:spcPct val="0"/>
        </a:spcAft>
        <a:defRPr sz="3600">
          <a:solidFill>
            <a:schemeClr val="tx2"/>
          </a:solidFill>
          <a:latin typeface="Rdg Vesta" panose="02000503060000020004" pitchFamily="50" charset="0"/>
        </a:defRPr>
      </a:lvl5pPr>
      <a:lvl6pPr marL="457200" algn="l" rtl="0" eaLnBrk="1" fontAlgn="base" hangingPunct="1">
        <a:spcBef>
          <a:spcPct val="0"/>
        </a:spcBef>
        <a:spcAft>
          <a:spcPct val="0"/>
        </a:spcAft>
        <a:defRPr sz="3600">
          <a:solidFill>
            <a:schemeClr val="tx2"/>
          </a:solidFill>
          <a:latin typeface="Rdg Vesta" panose="02000503060000020004" pitchFamily="50" charset="0"/>
        </a:defRPr>
      </a:lvl6pPr>
      <a:lvl7pPr marL="914400" algn="l" rtl="0" eaLnBrk="1" fontAlgn="base" hangingPunct="1">
        <a:spcBef>
          <a:spcPct val="0"/>
        </a:spcBef>
        <a:spcAft>
          <a:spcPct val="0"/>
        </a:spcAft>
        <a:defRPr sz="3600">
          <a:solidFill>
            <a:schemeClr val="tx2"/>
          </a:solidFill>
          <a:latin typeface="Rdg Vesta" panose="02000503060000020004" pitchFamily="50" charset="0"/>
        </a:defRPr>
      </a:lvl7pPr>
      <a:lvl8pPr marL="1371600" algn="l" rtl="0" eaLnBrk="1" fontAlgn="base" hangingPunct="1">
        <a:spcBef>
          <a:spcPct val="0"/>
        </a:spcBef>
        <a:spcAft>
          <a:spcPct val="0"/>
        </a:spcAft>
        <a:defRPr sz="3600">
          <a:solidFill>
            <a:schemeClr val="tx2"/>
          </a:solidFill>
          <a:latin typeface="Rdg Vesta" panose="02000503060000020004" pitchFamily="50" charset="0"/>
        </a:defRPr>
      </a:lvl8pPr>
      <a:lvl9pPr marL="1828800" algn="l" rtl="0" eaLnBrk="1" fontAlgn="base" hangingPunct="1">
        <a:spcBef>
          <a:spcPct val="0"/>
        </a:spcBef>
        <a:spcAft>
          <a:spcPct val="0"/>
        </a:spcAft>
        <a:defRPr sz="3600">
          <a:solidFill>
            <a:schemeClr val="tx2"/>
          </a:solidFill>
          <a:latin typeface="Rdg Vesta" panose="02000503060000020004" pitchFamily="50" charset="0"/>
        </a:defRPr>
      </a:lvl9pPr>
    </p:titleStyle>
    <p:bodyStyle>
      <a:lvl1pPr marL="342900" indent="-342900" algn="l" rtl="0" eaLnBrk="1" fontAlgn="base" hangingPunct="1">
        <a:lnSpc>
          <a:spcPct val="110000"/>
        </a:lnSpc>
        <a:spcBef>
          <a:spcPct val="20000"/>
        </a:spcBef>
        <a:spcAft>
          <a:spcPct val="0"/>
        </a:spcAft>
        <a:buChar char="•"/>
        <a:defRPr sz="2400" kern="1200">
          <a:solidFill>
            <a:schemeClr val="tx1"/>
          </a:solidFill>
          <a:latin typeface="Calibri" pitchFamily="34" charset="0"/>
          <a:ea typeface="+mn-ea"/>
          <a:cs typeface="+mn-cs"/>
        </a:defRPr>
      </a:lvl1pPr>
      <a:lvl2pPr marL="742950" indent="-28575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2pPr>
      <a:lvl3pPr marL="1143000" indent="-22860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3pPr>
      <a:lvl4pPr marL="1600200" indent="-22860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4pPr>
      <a:lvl5pPr marL="2057400" indent="-22860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80" name="Picture 68" descr="Device-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434975"/>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3333" name="Rectangle 21"/>
          <p:cNvSpPr>
            <a:spLocks noGrp="1" noChangeArrowheads="1"/>
          </p:cNvSpPr>
          <p:nvPr>
            <p:ph type="title"/>
          </p:nvPr>
        </p:nvSpPr>
        <p:spPr bwMode="auto">
          <a:xfrm>
            <a:off x="752475" y="320675"/>
            <a:ext cx="5980113"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dirty="0" smtClean="0"/>
              <a:t>Click to edit Master title style</a:t>
            </a:r>
          </a:p>
        </p:txBody>
      </p:sp>
      <p:sp>
        <p:nvSpPr>
          <p:cNvPr id="13334" name="Rectangle 22"/>
          <p:cNvSpPr>
            <a:spLocks noGrp="1" noChangeArrowheads="1"/>
          </p:cNvSpPr>
          <p:nvPr>
            <p:ph type="body" idx="1"/>
          </p:nvPr>
        </p:nvSpPr>
        <p:spPr bwMode="auto">
          <a:xfrm>
            <a:off x="752475" y="1647825"/>
            <a:ext cx="792321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a:t>
            </a:r>
          </a:p>
        </p:txBody>
      </p:sp>
      <p:sp>
        <p:nvSpPr>
          <p:cNvPr id="13360" name="Line 48"/>
          <p:cNvSpPr>
            <a:spLocks noChangeShapeType="1"/>
          </p:cNvSpPr>
          <p:nvPr/>
        </p:nvSpPr>
        <p:spPr bwMode="auto">
          <a:xfrm>
            <a:off x="2268538" y="6813550"/>
            <a:ext cx="22320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13361" name="Line 49"/>
          <p:cNvSpPr>
            <a:spLocks noChangeShapeType="1"/>
          </p:cNvSpPr>
          <p:nvPr/>
        </p:nvSpPr>
        <p:spPr bwMode="auto">
          <a:xfrm>
            <a:off x="1763713" y="6858000"/>
            <a:ext cx="3095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13381" name="Rectangle 69"/>
          <p:cNvSpPr>
            <a:spLocks noChangeArrowheads="1"/>
          </p:cNvSpPr>
          <p:nvPr/>
        </p:nvSpPr>
        <p:spPr bwMode="hidden">
          <a:xfrm>
            <a:off x="7343775" y="0"/>
            <a:ext cx="1800225" cy="11255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txStyles>
    <p:titleStyle>
      <a:lvl1pPr algn="l" rtl="0" fontAlgn="base">
        <a:lnSpc>
          <a:spcPct val="85000"/>
        </a:lnSpc>
        <a:spcBef>
          <a:spcPct val="0"/>
        </a:spcBef>
        <a:spcAft>
          <a:spcPct val="0"/>
        </a:spcAft>
        <a:defRPr sz="2800" kern="1200">
          <a:solidFill>
            <a:schemeClr val="accent2"/>
          </a:solidFill>
          <a:latin typeface="Calibri" pitchFamily="34" charset="0"/>
          <a:ea typeface="+mj-ea"/>
          <a:cs typeface="+mj-cs"/>
        </a:defRPr>
      </a:lvl1pPr>
      <a:lvl2pPr algn="l" rtl="0" fontAlgn="base">
        <a:lnSpc>
          <a:spcPct val="85000"/>
        </a:lnSpc>
        <a:spcBef>
          <a:spcPct val="0"/>
        </a:spcBef>
        <a:spcAft>
          <a:spcPct val="0"/>
        </a:spcAft>
        <a:defRPr sz="2800">
          <a:solidFill>
            <a:schemeClr val="accent2"/>
          </a:solidFill>
          <a:latin typeface="Rdg Vesta" panose="02000503060000020004" pitchFamily="50" charset="0"/>
        </a:defRPr>
      </a:lvl2pPr>
      <a:lvl3pPr algn="l" rtl="0" fontAlgn="base">
        <a:lnSpc>
          <a:spcPct val="85000"/>
        </a:lnSpc>
        <a:spcBef>
          <a:spcPct val="0"/>
        </a:spcBef>
        <a:spcAft>
          <a:spcPct val="0"/>
        </a:spcAft>
        <a:defRPr sz="2800">
          <a:solidFill>
            <a:schemeClr val="accent2"/>
          </a:solidFill>
          <a:latin typeface="Rdg Vesta" panose="02000503060000020004" pitchFamily="50" charset="0"/>
        </a:defRPr>
      </a:lvl3pPr>
      <a:lvl4pPr algn="l" rtl="0" fontAlgn="base">
        <a:lnSpc>
          <a:spcPct val="85000"/>
        </a:lnSpc>
        <a:spcBef>
          <a:spcPct val="0"/>
        </a:spcBef>
        <a:spcAft>
          <a:spcPct val="0"/>
        </a:spcAft>
        <a:defRPr sz="2800">
          <a:solidFill>
            <a:schemeClr val="accent2"/>
          </a:solidFill>
          <a:latin typeface="Rdg Vesta" panose="02000503060000020004" pitchFamily="50" charset="0"/>
        </a:defRPr>
      </a:lvl4pPr>
      <a:lvl5pPr algn="l" rtl="0" fontAlgn="base">
        <a:lnSpc>
          <a:spcPct val="85000"/>
        </a:lnSpc>
        <a:spcBef>
          <a:spcPct val="0"/>
        </a:spcBef>
        <a:spcAft>
          <a:spcPct val="0"/>
        </a:spcAft>
        <a:defRPr sz="2800">
          <a:solidFill>
            <a:schemeClr val="accent2"/>
          </a:solidFill>
          <a:latin typeface="Rdg Vesta" panose="02000503060000020004" pitchFamily="50" charset="0"/>
        </a:defRPr>
      </a:lvl5pPr>
      <a:lvl6pPr marL="457200" algn="l" rtl="0" fontAlgn="base">
        <a:lnSpc>
          <a:spcPct val="85000"/>
        </a:lnSpc>
        <a:spcBef>
          <a:spcPct val="0"/>
        </a:spcBef>
        <a:spcAft>
          <a:spcPct val="0"/>
        </a:spcAft>
        <a:defRPr sz="2800">
          <a:solidFill>
            <a:schemeClr val="accent2"/>
          </a:solidFill>
          <a:latin typeface="Rdg Vesta" panose="02000503060000020004" pitchFamily="50" charset="0"/>
        </a:defRPr>
      </a:lvl6pPr>
      <a:lvl7pPr marL="914400" algn="l" rtl="0" fontAlgn="base">
        <a:lnSpc>
          <a:spcPct val="85000"/>
        </a:lnSpc>
        <a:spcBef>
          <a:spcPct val="0"/>
        </a:spcBef>
        <a:spcAft>
          <a:spcPct val="0"/>
        </a:spcAft>
        <a:defRPr sz="2800">
          <a:solidFill>
            <a:schemeClr val="accent2"/>
          </a:solidFill>
          <a:latin typeface="Rdg Vesta" panose="02000503060000020004" pitchFamily="50" charset="0"/>
        </a:defRPr>
      </a:lvl7pPr>
      <a:lvl8pPr marL="1371600" algn="l" rtl="0" fontAlgn="base">
        <a:lnSpc>
          <a:spcPct val="85000"/>
        </a:lnSpc>
        <a:spcBef>
          <a:spcPct val="0"/>
        </a:spcBef>
        <a:spcAft>
          <a:spcPct val="0"/>
        </a:spcAft>
        <a:defRPr sz="2800">
          <a:solidFill>
            <a:schemeClr val="accent2"/>
          </a:solidFill>
          <a:latin typeface="Rdg Vesta" panose="02000503060000020004" pitchFamily="50" charset="0"/>
        </a:defRPr>
      </a:lvl8pPr>
      <a:lvl9pPr marL="1828800" algn="l" rtl="0" fontAlgn="base">
        <a:lnSpc>
          <a:spcPct val="85000"/>
        </a:lnSpc>
        <a:spcBef>
          <a:spcPct val="0"/>
        </a:spcBef>
        <a:spcAft>
          <a:spcPct val="0"/>
        </a:spcAft>
        <a:defRPr sz="2800">
          <a:solidFill>
            <a:schemeClr val="accent2"/>
          </a:solidFill>
          <a:latin typeface="Rdg Vesta" panose="02000503060000020004" pitchFamily="50" charset="0"/>
        </a:defRPr>
      </a:lvl9pPr>
    </p:titleStyle>
    <p:bodyStyle>
      <a:lvl1pPr algn="l" rtl="0" fontAlgn="base">
        <a:lnSpc>
          <a:spcPct val="95000"/>
        </a:lnSpc>
        <a:spcBef>
          <a:spcPct val="20000"/>
        </a:spcBef>
        <a:spcAft>
          <a:spcPct val="0"/>
        </a:spcAft>
        <a:defRPr sz="8600" kern="1200">
          <a:solidFill>
            <a:schemeClr val="accent1"/>
          </a:solidFill>
          <a:latin typeface="Calibri" pitchFamily="34" charset="0"/>
          <a:ea typeface="+mn-ea"/>
          <a:cs typeface="+mn-cs"/>
        </a:defRPr>
      </a:lvl1pPr>
      <a:lvl2pPr marL="2330450" indent="-533400" algn="l" rtl="0" fontAlgn="base">
        <a:spcBef>
          <a:spcPct val="20000"/>
        </a:spcBef>
        <a:spcAft>
          <a:spcPct val="0"/>
        </a:spcAft>
        <a:defRPr sz="2800" kern="1200">
          <a:solidFill>
            <a:schemeClr val="tx1"/>
          </a:solidFill>
          <a:latin typeface="Arial" panose="020B0604020202020204" pitchFamily="34" charset="0"/>
          <a:ea typeface="+mn-ea"/>
          <a:cs typeface="+mn-cs"/>
        </a:defRPr>
      </a:lvl2pPr>
      <a:lvl3pPr marL="2967038" indent="-457200"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3pPr>
      <a:lvl4pPr marL="3527425" indent="-3810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4pPr>
      <a:lvl5pPr marL="4087813" indent="-3810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Rdg Vesta" panose="02000503060000020004" pitchFamily="50" charset="0"/>
        </a:defRPr>
      </a:lvl2pPr>
      <a:lvl3pPr algn="l" rtl="0" fontAlgn="base">
        <a:spcBef>
          <a:spcPct val="0"/>
        </a:spcBef>
        <a:spcAft>
          <a:spcPct val="0"/>
        </a:spcAft>
        <a:defRPr sz="4400">
          <a:solidFill>
            <a:schemeClr val="tx2"/>
          </a:solidFill>
          <a:latin typeface="Rdg Vesta" panose="02000503060000020004" pitchFamily="50" charset="0"/>
        </a:defRPr>
      </a:lvl3pPr>
      <a:lvl4pPr algn="l" rtl="0" fontAlgn="base">
        <a:spcBef>
          <a:spcPct val="0"/>
        </a:spcBef>
        <a:spcAft>
          <a:spcPct val="0"/>
        </a:spcAft>
        <a:defRPr sz="4400">
          <a:solidFill>
            <a:schemeClr val="tx2"/>
          </a:solidFill>
          <a:latin typeface="Rdg Vesta" panose="02000503060000020004" pitchFamily="50" charset="0"/>
        </a:defRPr>
      </a:lvl4pPr>
      <a:lvl5pPr algn="l" rtl="0" fontAlgn="base">
        <a:spcBef>
          <a:spcPct val="0"/>
        </a:spcBef>
        <a:spcAft>
          <a:spcPct val="0"/>
        </a:spcAft>
        <a:defRPr sz="4400">
          <a:solidFill>
            <a:schemeClr val="tx2"/>
          </a:solidFill>
          <a:latin typeface="Rdg Vesta" panose="02000503060000020004" pitchFamily="50" charset="0"/>
        </a:defRPr>
      </a:lvl5pPr>
      <a:lvl6pPr marL="457200" algn="l" rtl="0" fontAlgn="base">
        <a:spcBef>
          <a:spcPct val="0"/>
        </a:spcBef>
        <a:spcAft>
          <a:spcPct val="0"/>
        </a:spcAft>
        <a:defRPr sz="4400">
          <a:solidFill>
            <a:schemeClr val="tx2"/>
          </a:solidFill>
          <a:latin typeface="Rdg Vesta" panose="02000503060000020004" pitchFamily="50" charset="0"/>
        </a:defRPr>
      </a:lvl6pPr>
      <a:lvl7pPr marL="914400" algn="l" rtl="0" fontAlgn="base">
        <a:spcBef>
          <a:spcPct val="0"/>
        </a:spcBef>
        <a:spcAft>
          <a:spcPct val="0"/>
        </a:spcAft>
        <a:defRPr sz="4400">
          <a:solidFill>
            <a:schemeClr val="tx2"/>
          </a:solidFill>
          <a:latin typeface="Rdg Vesta" panose="02000503060000020004" pitchFamily="50" charset="0"/>
        </a:defRPr>
      </a:lvl7pPr>
      <a:lvl8pPr marL="1371600" algn="l" rtl="0" fontAlgn="base">
        <a:spcBef>
          <a:spcPct val="0"/>
        </a:spcBef>
        <a:spcAft>
          <a:spcPct val="0"/>
        </a:spcAft>
        <a:defRPr sz="4400">
          <a:solidFill>
            <a:schemeClr val="tx2"/>
          </a:solidFill>
          <a:latin typeface="Rdg Vesta" panose="02000503060000020004" pitchFamily="50" charset="0"/>
        </a:defRPr>
      </a:lvl8pPr>
      <a:lvl9pPr marL="1828800" algn="l" rtl="0" fontAlgn="base">
        <a:spcBef>
          <a:spcPct val="0"/>
        </a:spcBef>
        <a:spcAft>
          <a:spcPct val="0"/>
        </a:spcAft>
        <a:defRPr sz="4400">
          <a:solidFill>
            <a:schemeClr val="tx2"/>
          </a:solidFill>
          <a:latin typeface="Rdg Vesta" panose="02000503060000020004" pitchFamily="50"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6712"/>
            <a:ext cx="9144000" cy="417646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Lst>
        </p:spPr>
      </p:pic>
      <p:sp>
        <p:nvSpPr>
          <p:cNvPr id="2" name="Title 1"/>
          <p:cNvSpPr>
            <a:spLocks noGrp="1"/>
          </p:cNvSpPr>
          <p:nvPr>
            <p:ph type="ctrTitle"/>
          </p:nvPr>
        </p:nvSpPr>
        <p:spPr>
          <a:xfrm>
            <a:off x="755650" y="2265536"/>
            <a:ext cx="7920038" cy="2387600"/>
          </a:xfrm>
        </p:spPr>
        <p:txBody>
          <a:bodyPr/>
          <a:lstStyle/>
          <a:p>
            <a:r>
              <a:rPr lang="en-GB" dirty="0" smtClean="0"/>
              <a:t>Reducing the risk of volcanic ash to aviation</a:t>
            </a:r>
            <a:endParaRPr lang="en-GB" dirty="0"/>
          </a:p>
        </p:txBody>
      </p:sp>
      <p:sp>
        <p:nvSpPr>
          <p:cNvPr id="3" name="Subtitle 2"/>
          <p:cNvSpPr>
            <a:spLocks noGrp="1"/>
          </p:cNvSpPr>
          <p:nvPr>
            <p:ph type="subTitle" idx="1"/>
          </p:nvPr>
        </p:nvSpPr>
        <p:spPr>
          <a:xfrm>
            <a:off x="-1908720" y="5095776"/>
            <a:ext cx="10945216" cy="1645592"/>
          </a:xfrm>
        </p:spPr>
        <p:txBody>
          <a:bodyPr/>
          <a:lstStyle/>
          <a:p>
            <a:pPr algn="r">
              <a:lnSpc>
                <a:spcPct val="100000"/>
              </a:lnSpc>
            </a:pPr>
            <a:r>
              <a:rPr lang="en-US" sz="2800" b="1" cap="none" dirty="0" smtClean="0">
                <a:solidFill>
                  <a:schemeClr val="tx2"/>
                </a:solidFill>
              </a:rPr>
              <a:t>Natalie </a:t>
            </a:r>
            <a:r>
              <a:rPr lang="en-US" sz="2800" b="1" cap="none" dirty="0" smtClean="0">
                <a:solidFill>
                  <a:schemeClr val="tx2"/>
                </a:solidFill>
              </a:rPr>
              <a:t>Harvey, Helen </a:t>
            </a:r>
            <a:r>
              <a:rPr lang="en-US" sz="2800" b="1" cap="none" dirty="0" err="1" smtClean="0">
                <a:solidFill>
                  <a:schemeClr val="tx2"/>
                </a:solidFill>
              </a:rPr>
              <a:t>Dacre</a:t>
            </a:r>
            <a:r>
              <a:rPr lang="en-US" sz="2800" b="1" cap="none" dirty="0" smtClean="0">
                <a:solidFill>
                  <a:schemeClr val="tx2"/>
                </a:solidFill>
              </a:rPr>
              <a:t> (Reading</a:t>
            </a:r>
            <a:r>
              <a:rPr lang="en-US" sz="2800" b="1" cap="none" dirty="0" smtClean="0">
                <a:solidFill>
                  <a:schemeClr val="tx2"/>
                </a:solidFill>
              </a:rPr>
              <a:t>) </a:t>
            </a:r>
            <a:r>
              <a:rPr lang="en-US" sz="2800" b="1" cap="none" dirty="0" smtClean="0">
                <a:solidFill>
                  <a:schemeClr val="tx2"/>
                </a:solidFill>
              </a:rPr>
              <a:t/>
            </a:r>
            <a:br>
              <a:rPr lang="en-US" sz="2800" b="1" cap="none" dirty="0" smtClean="0">
                <a:solidFill>
                  <a:schemeClr val="tx2"/>
                </a:solidFill>
              </a:rPr>
            </a:br>
            <a:r>
              <a:rPr lang="en-US" sz="2800" b="1" cap="none" dirty="0" smtClean="0">
                <a:solidFill>
                  <a:schemeClr val="tx2"/>
                </a:solidFill>
              </a:rPr>
              <a:t>Helen Webster, David Thomson, Mike Cooke (Met </a:t>
            </a:r>
            <a:r>
              <a:rPr lang="en-US" sz="2800" b="1" cap="none" dirty="0" smtClean="0">
                <a:solidFill>
                  <a:schemeClr val="tx2"/>
                </a:solidFill>
              </a:rPr>
              <a:t>Office)</a:t>
            </a:r>
            <a:endParaRPr lang="en-US" sz="2800" b="1" baseline="30000" dirty="0">
              <a:solidFill>
                <a:schemeClr val="tx2"/>
              </a:solidFill>
            </a:endParaRPr>
          </a:p>
          <a:p>
            <a:pPr algn="r">
              <a:lnSpc>
                <a:spcPct val="100000"/>
              </a:lnSpc>
            </a:pPr>
            <a:r>
              <a:rPr lang="en-US" sz="2800" b="1" dirty="0" smtClean="0">
                <a:solidFill>
                  <a:schemeClr val="tx2"/>
                </a:solidFill>
              </a:rPr>
              <a:t>Nathan </a:t>
            </a:r>
            <a:r>
              <a:rPr lang="en-US" sz="2800" b="1" dirty="0" smtClean="0">
                <a:solidFill>
                  <a:schemeClr val="tx2"/>
                </a:solidFill>
              </a:rPr>
              <a:t>Huntley (Durham)</a:t>
            </a:r>
            <a:endParaRPr lang="en-GB" sz="2800" dirty="0">
              <a:solidFill>
                <a:schemeClr val="tx2"/>
              </a:solidFill>
            </a:endParaRPr>
          </a:p>
        </p:txBody>
      </p:sp>
      <p:pic>
        <p:nvPicPr>
          <p:cNvPr id="5" name="Picture 35" descr="Device-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7308304" y="168276"/>
            <a:ext cx="1655982" cy="541635"/>
          </a:xfrm>
          <a:prstGeom prst="rect">
            <a:avLst/>
          </a:prstGeom>
          <a:solidFill>
            <a:schemeClr val="bg1"/>
          </a:solidFill>
        </p:spPr>
      </p:pic>
    </p:spTree>
    <p:extLst>
      <p:ext uri="{BB962C8B-B14F-4D97-AF65-F5344CB8AC3E}">
        <p14:creationId xmlns:p14="http://schemas.microsoft.com/office/powerpoint/2010/main" val="293947759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design</a:t>
            </a:r>
            <a:br>
              <a:rPr lang="en-GB" dirty="0" smtClean="0"/>
            </a:br>
            <a:endParaRPr lang="en-GB" dirty="0"/>
          </a:p>
        </p:txBody>
      </p:sp>
      <p:sp>
        <p:nvSpPr>
          <p:cNvPr id="3" name="Content Placeholder 2"/>
          <p:cNvSpPr>
            <a:spLocks noGrp="1"/>
          </p:cNvSpPr>
          <p:nvPr>
            <p:ph idx="1"/>
          </p:nvPr>
        </p:nvSpPr>
        <p:spPr>
          <a:xfrm>
            <a:off x="755650" y="908720"/>
            <a:ext cx="7931150" cy="2304256"/>
          </a:xfrm>
        </p:spPr>
        <p:txBody>
          <a:bodyPr/>
          <a:lstStyle/>
          <a:p>
            <a:r>
              <a:rPr lang="en-GB" dirty="0" smtClean="0"/>
              <a:t>Case study 14 May 2010 – lots of observations</a:t>
            </a:r>
          </a:p>
          <a:p>
            <a:r>
              <a:rPr lang="en-GB" dirty="0" smtClean="0"/>
              <a:t>Maximum information in fewest runs </a:t>
            </a:r>
          </a:p>
          <a:p>
            <a:pPr lvl="1"/>
            <a:r>
              <a:rPr lang="en-GB" dirty="0" smtClean="0"/>
              <a:t>Latin hypercube sampling (other sampling methods are available!)</a:t>
            </a:r>
          </a:p>
          <a:p>
            <a:pPr lvl="2"/>
            <a:r>
              <a:rPr lang="en-GB" dirty="0" smtClean="0"/>
              <a:t>Good marginal coverage and space filling properties </a:t>
            </a: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10</a:t>
            </a:fld>
            <a:endParaRPr lang="en-GB" altLang="en-US"/>
          </a:p>
        </p:txBody>
      </p:sp>
      <p:pic>
        <p:nvPicPr>
          <p:cNvPr id="6" name="Picture 5" descr="parallel_coord_plot_no_PSD.eps"/>
          <p:cNvPicPr>
            <a:picLocks noChangeAspect="1"/>
          </p:cNvPicPr>
          <p:nvPr/>
        </p:nvPicPr>
        <p:blipFill>
          <a:blip r:embed="rId3" cstate="print"/>
          <a:srcRect l="8263" t="5543" r="7476" b="3809"/>
          <a:stretch>
            <a:fillRect/>
          </a:stretch>
        </p:blipFill>
        <p:spPr>
          <a:xfrm>
            <a:off x="377194" y="2996952"/>
            <a:ext cx="8689198" cy="3600400"/>
          </a:xfrm>
          <a:prstGeom prst="rect">
            <a:avLst/>
          </a:prstGeom>
        </p:spPr>
      </p:pic>
      <p:sp>
        <p:nvSpPr>
          <p:cNvPr id="8" name="TextBox 7"/>
          <p:cNvSpPr txBox="1"/>
          <p:nvPr/>
        </p:nvSpPr>
        <p:spPr>
          <a:xfrm>
            <a:off x="3840736" y="6412067"/>
            <a:ext cx="1728192" cy="369332"/>
          </a:xfrm>
          <a:prstGeom prst="rect">
            <a:avLst/>
          </a:prstGeom>
          <a:solidFill>
            <a:schemeClr val="accent3"/>
          </a:solidFill>
        </p:spPr>
        <p:txBody>
          <a:bodyPr wrap="square" rtlCol="0">
            <a:spAutoFit/>
          </a:bodyPr>
          <a:lstStyle/>
          <a:p>
            <a:pPr algn="ctr"/>
            <a:r>
              <a:rPr lang="en-GB" sz="1800" dirty="0" smtClean="0">
                <a:solidFill>
                  <a:schemeClr val="tx1"/>
                </a:solidFill>
                <a:latin typeface="Calibri" pitchFamily="34" charset="0"/>
              </a:rPr>
              <a:t>Parameter</a:t>
            </a:r>
            <a:endParaRPr lang="en-GB" sz="1800" dirty="0">
              <a:solidFill>
                <a:schemeClr val="tx1"/>
              </a:solidFill>
              <a:latin typeface="Calibri" pitchFamily="34" charset="0"/>
            </a:endParaRPr>
          </a:p>
        </p:txBody>
      </p:sp>
      <p:sp>
        <p:nvSpPr>
          <p:cNvPr id="9" name="TextBox 8"/>
          <p:cNvSpPr txBox="1"/>
          <p:nvPr/>
        </p:nvSpPr>
        <p:spPr>
          <a:xfrm rot="16200000">
            <a:off x="-1442373" y="4666365"/>
            <a:ext cx="3995936" cy="400110"/>
          </a:xfrm>
          <a:prstGeom prst="rect">
            <a:avLst/>
          </a:prstGeom>
          <a:solidFill>
            <a:schemeClr val="accent3"/>
          </a:solidFill>
        </p:spPr>
        <p:txBody>
          <a:bodyPr wrap="square" rtlCol="0">
            <a:spAutoFit/>
          </a:bodyPr>
          <a:lstStyle/>
          <a:p>
            <a:pPr algn="ctr"/>
            <a:r>
              <a:rPr lang="en-GB" sz="2000" dirty="0" smtClean="0">
                <a:solidFill>
                  <a:schemeClr val="tx1"/>
                </a:solidFill>
                <a:latin typeface="Calibri" pitchFamily="34" charset="0"/>
              </a:rPr>
              <a:t>Normalised parameter value</a:t>
            </a:r>
            <a:endParaRPr lang="en-GB" sz="2000" dirty="0">
              <a:solidFill>
                <a:schemeClr val="tx1"/>
              </a:solidFill>
              <a:latin typeface="Calibri" pitchFamily="34" charset="0"/>
            </a:endParaRPr>
          </a:p>
        </p:txBody>
      </p:sp>
      <p:cxnSp>
        <p:nvCxnSpPr>
          <p:cNvPr id="11" name="Straight Connector 10"/>
          <p:cNvCxnSpPr/>
          <p:nvPr/>
        </p:nvCxnSpPr>
        <p:spPr bwMode="auto">
          <a:xfrm>
            <a:off x="929488" y="4653136"/>
            <a:ext cx="8136904" cy="0"/>
          </a:xfrm>
          <a:prstGeom prst="line">
            <a:avLst/>
          </a:prstGeom>
          <a:ln w="381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0079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Emulation </a:t>
            </a:r>
            <a:br>
              <a:rPr lang="en-GB" dirty="0" smtClean="0"/>
            </a:br>
            <a:r>
              <a:rPr lang="en-GB" dirty="0" smtClean="0"/>
              <a:t>		</a:t>
            </a:r>
            <a:endParaRPr lang="en-GB" dirty="0"/>
          </a:p>
        </p:txBody>
      </p:sp>
      <p:sp>
        <p:nvSpPr>
          <p:cNvPr id="3" name="Content Placeholder 2"/>
          <p:cNvSpPr>
            <a:spLocks noGrp="1"/>
          </p:cNvSpPr>
          <p:nvPr>
            <p:ph idx="1"/>
          </p:nvPr>
        </p:nvSpPr>
        <p:spPr/>
        <p:txBody>
          <a:bodyPr/>
          <a:lstStyle/>
          <a:p>
            <a:r>
              <a:rPr lang="en-GB" dirty="0" smtClean="0"/>
              <a:t>This is part of the process is being performed at Durham</a:t>
            </a:r>
          </a:p>
          <a:p>
            <a:r>
              <a:rPr lang="en-GB" dirty="0" smtClean="0"/>
              <a:t>The 100 training runs are being used to build the emulator </a:t>
            </a:r>
          </a:p>
          <a:p>
            <a:r>
              <a:rPr lang="en-GB" dirty="0" smtClean="0"/>
              <a:t>A further 200 runs are being completed as I speak! </a:t>
            </a:r>
          </a:p>
          <a:p>
            <a:r>
              <a:rPr lang="en-GB" dirty="0" smtClean="0"/>
              <a:t>Initial findings:</a:t>
            </a:r>
          </a:p>
          <a:p>
            <a:pPr lvl="1"/>
            <a:r>
              <a:rPr lang="en-GB" dirty="0" smtClean="0"/>
              <a:t>It is relatively easy to emulate simple summaries (e.g. total ash predicted in a particular region at a particular time). </a:t>
            </a:r>
          </a:p>
          <a:p>
            <a:pPr lvl="1"/>
            <a:r>
              <a:rPr lang="en-GB" dirty="0" smtClean="0"/>
              <a:t>The parameters that have the most influence are: </a:t>
            </a:r>
          </a:p>
          <a:p>
            <a:pPr lvl="2"/>
            <a:r>
              <a:rPr lang="en-GB" dirty="0" smtClean="0"/>
              <a:t>plume height</a:t>
            </a:r>
          </a:p>
          <a:p>
            <a:pPr lvl="2"/>
            <a:r>
              <a:rPr lang="en-GB" dirty="0" smtClean="0"/>
              <a:t>emission rate </a:t>
            </a:r>
          </a:p>
          <a:p>
            <a:pPr lvl="2"/>
            <a:r>
              <a:rPr lang="en-GB" dirty="0"/>
              <a:t>f</a:t>
            </a:r>
            <a:r>
              <a:rPr lang="en-GB" dirty="0" smtClean="0"/>
              <a:t>raction of large particles</a:t>
            </a:r>
          </a:p>
          <a:p>
            <a:pPr lvl="2"/>
            <a:r>
              <a:rPr lang="en-GB" dirty="0" err="1" smtClean="0">
                <a:solidFill>
                  <a:srgbClr val="FF0000"/>
                </a:solidFill>
              </a:rPr>
              <a:t>Ppt_crit</a:t>
            </a:r>
            <a:r>
              <a:rPr lang="en-GB" dirty="0" smtClean="0">
                <a:solidFill>
                  <a:srgbClr val="FF0000"/>
                </a:solidFill>
              </a:rPr>
              <a:t> - parameter </a:t>
            </a:r>
            <a:r>
              <a:rPr lang="en-GB" dirty="0">
                <a:solidFill>
                  <a:srgbClr val="FF0000"/>
                </a:solidFill>
              </a:rPr>
              <a:t>governing when </a:t>
            </a:r>
            <a:r>
              <a:rPr lang="en-GB" dirty="0" smtClean="0">
                <a:solidFill>
                  <a:srgbClr val="FF0000"/>
                </a:solidFill>
              </a:rPr>
              <a:t>the precipitation rate is large enough to contribute to wet deposition </a:t>
            </a:r>
          </a:p>
          <a:p>
            <a:pPr lvl="2"/>
            <a:endParaRPr lang="en-GB" dirty="0">
              <a:solidFill>
                <a:srgbClr val="FF0000"/>
              </a:solidFill>
            </a:endParaRPr>
          </a:p>
          <a:p>
            <a:pPr lvl="2"/>
            <a:endParaRPr lang="en-GB" dirty="0" smtClean="0">
              <a:solidFill>
                <a:srgbClr val="FF0000"/>
              </a:solidFill>
            </a:endParaRPr>
          </a:p>
          <a:p>
            <a:pPr lvl="1"/>
            <a:endParaRPr lang="en-GB" dirty="0" smtClean="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11</a:t>
            </a:fld>
            <a:endParaRPr lang="en-GB"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12722"/>
            <a:ext cx="1523372" cy="663115"/>
          </a:xfrm>
          <a:prstGeom prst="rect">
            <a:avLst/>
          </a:prstGeom>
        </p:spPr>
      </p:pic>
    </p:spTree>
    <p:extLst>
      <p:ext uri="{BB962C8B-B14F-4D97-AF65-F5344CB8AC3E}">
        <p14:creationId xmlns:p14="http://schemas.microsoft.com/office/powerpoint/2010/main" val="987754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860" y="3279032"/>
            <a:ext cx="4197337" cy="314800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9551" b="17450"/>
          <a:stretch/>
        </p:blipFill>
        <p:spPr>
          <a:xfrm>
            <a:off x="275590" y="3647291"/>
            <a:ext cx="3827808" cy="241148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18500" b="17450"/>
          <a:stretch/>
        </p:blipFill>
        <p:spPr>
          <a:xfrm>
            <a:off x="4207085" y="1052735"/>
            <a:ext cx="3735721" cy="2392696"/>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19551" b="17450"/>
          <a:stretch/>
        </p:blipFill>
        <p:spPr>
          <a:xfrm>
            <a:off x="275590" y="1036168"/>
            <a:ext cx="3912283" cy="2464704"/>
          </a:xfrm>
          <a:prstGeom prst="rect">
            <a:avLst/>
          </a:prstGeom>
        </p:spPr>
      </p:pic>
      <p:sp>
        <p:nvSpPr>
          <p:cNvPr id="2" name="Title 1"/>
          <p:cNvSpPr>
            <a:spLocks noGrp="1"/>
          </p:cNvSpPr>
          <p:nvPr>
            <p:ph type="title"/>
          </p:nvPr>
        </p:nvSpPr>
        <p:spPr/>
        <p:txBody>
          <a:bodyPr/>
          <a:lstStyle/>
          <a:p>
            <a:r>
              <a:rPr lang="en-GB" dirty="0" smtClean="0"/>
              <a:t>Case study: 14 May 2010</a:t>
            </a:r>
            <a:br>
              <a:rPr lang="en-GB" dirty="0" smtClean="0"/>
            </a:b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12</a:t>
            </a:fld>
            <a:endParaRPr lang="en-GB" altLang="en-US"/>
          </a:p>
        </p:txBody>
      </p:sp>
      <p:sp>
        <p:nvSpPr>
          <p:cNvPr id="12" name="Oval 11"/>
          <p:cNvSpPr/>
          <p:nvPr/>
        </p:nvSpPr>
        <p:spPr bwMode="auto">
          <a:xfrm>
            <a:off x="683568" y="1196752"/>
            <a:ext cx="936104" cy="648072"/>
          </a:xfrm>
          <a:prstGeom prst="ellipse">
            <a:avLst/>
          </a:prstGeom>
          <a:noFill/>
          <a:ln w="57150">
            <a:solidFill>
              <a:schemeClr val="accent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3" name="Oval 12"/>
          <p:cNvSpPr/>
          <p:nvPr/>
        </p:nvSpPr>
        <p:spPr bwMode="auto">
          <a:xfrm>
            <a:off x="4427984" y="1196752"/>
            <a:ext cx="936104" cy="648072"/>
          </a:xfrm>
          <a:prstGeom prst="ellipse">
            <a:avLst/>
          </a:prstGeom>
          <a:noFill/>
          <a:ln w="57150">
            <a:solidFill>
              <a:schemeClr val="accent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4" name="Oval 13"/>
          <p:cNvSpPr/>
          <p:nvPr/>
        </p:nvSpPr>
        <p:spPr bwMode="auto">
          <a:xfrm rot="2924492">
            <a:off x="1682930" y="1418944"/>
            <a:ext cx="1430972" cy="1008112"/>
          </a:xfrm>
          <a:prstGeom prst="ellipse">
            <a:avLst/>
          </a:prstGeom>
          <a:noFill/>
          <a:ln w="57150">
            <a:solidFill>
              <a:srgbClr val="00B0F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5" name="Oval 14"/>
          <p:cNvSpPr/>
          <p:nvPr/>
        </p:nvSpPr>
        <p:spPr bwMode="auto">
          <a:xfrm rot="2924492">
            <a:off x="5546834" y="1314135"/>
            <a:ext cx="1152128" cy="1008112"/>
          </a:xfrm>
          <a:prstGeom prst="ellipse">
            <a:avLst/>
          </a:prstGeom>
          <a:noFill/>
          <a:ln w="57150">
            <a:solidFill>
              <a:srgbClr val="00B0F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6" name="Oval 15"/>
          <p:cNvSpPr/>
          <p:nvPr/>
        </p:nvSpPr>
        <p:spPr bwMode="auto">
          <a:xfrm rot="2924492">
            <a:off x="1466907" y="3939224"/>
            <a:ext cx="1430972" cy="1008112"/>
          </a:xfrm>
          <a:prstGeom prst="ellipse">
            <a:avLst/>
          </a:prstGeom>
          <a:noFill/>
          <a:ln w="57150">
            <a:solidFill>
              <a:srgbClr val="00B0F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7" name="TextBox 16"/>
          <p:cNvSpPr txBox="1"/>
          <p:nvPr/>
        </p:nvSpPr>
        <p:spPr>
          <a:xfrm>
            <a:off x="1259632" y="1484784"/>
            <a:ext cx="576064" cy="523220"/>
          </a:xfrm>
          <a:prstGeom prst="rect">
            <a:avLst/>
          </a:prstGeom>
          <a:noFill/>
        </p:spPr>
        <p:txBody>
          <a:bodyPr wrap="square" rtlCol="0">
            <a:spAutoFit/>
          </a:bodyPr>
          <a:lstStyle/>
          <a:p>
            <a:r>
              <a:rPr lang="en-GB" sz="2800" b="1" dirty="0" smtClean="0">
                <a:solidFill>
                  <a:srgbClr val="00B050"/>
                </a:solidFill>
              </a:rPr>
              <a:t>L</a:t>
            </a:r>
            <a:endParaRPr lang="en-GB" sz="2800" b="1" dirty="0">
              <a:solidFill>
                <a:srgbClr val="00B050"/>
              </a:solidFill>
            </a:endParaRPr>
          </a:p>
        </p:txBody>
      </p:sp>
      <p:sp>
        <p:nvSpPr>
          <p:cNvPr id="18" name="Curved Right Arrow 17"/>
          <p:cNvSpPr/>
          <p:nvPr/>
        </p:nvSpPr>
        <p:spPr bwMode="auto">
          <a:xfrm>
            <a:off x="611560" y="1196752"/>
            <a:ext cx="792088" cy="1152128"/>
          </a:xfrm>
          <a:prstGeom prst="curvedRightArrow">
            <a:avLst/>
          </a:prstGeom>
          <a:solidFill>
            <a:srgbClr val="00B05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9" name="TextBox 18"/>
          <p:cNvSpPr txBox="1"/>
          <p:nvPr/>
        </p:nvSpPr>
        <p:spPr>
          <a:xfrm>
            <a:off x="4716016" y="3429000"/>
            <a:ext cx="2717860" cy="400110"/>
          </a:xfrm>
          <a:prstGeom prst="rect">
            <a:avLst/>
          </a:prstGeom>
          <a:solidFill>
            <a:schemeClr val="accent3"/>
          </a:solidFill>
        </p:spPr>
        <p:txBody>
          <a:bodyPr wrap="none" rtlCol="0">
            <a:spAutoFit/>
          </a:bodyPr>
          <a:lstStyle/>
          <a:p>
            <a:r>
              <a:rPr lang="en-GB" sz="2000" dirty="0" smtClean="0">
                <a:solidFill>
                  <a:schemeClr val="tx1"/>
                </a:solidFill>
                <a:latin typeface="Calibri" pitchFamily="34" charset="0"/>
              </a:rPr>
              <a:t>SEVIRI Satellite Retrieval</a:t>
            </a:r>
            <a:endParaRPr lang="en-GB" sz="2000" dirty="0">
              <a:solidFill>
                <a:schemeClr val="tx1"/>
              </a:solidFill>
              <a:latin typeface="Calibri" pitchFamily="34" charset="0"/>
            </a:endParaRPr>
          </a:p>
        </p:txBody>
      </p:sp>
      <p:sp>
        <p:nvSpPr>
          <p:cNvPr id="20" name="TextBox 19"/>
          <p:cNvSpPr txBox="1"/>
          <p:nvPr/>
        </p:nvSpPr>
        <p:spPr>
          <a:xfrm>
            <a:off x="1259632" y="2420888"/>
            <a:ext cx="576064" cy="523220"/>
          </a:xfrm>
          <a:prstGeom prst="rect">
            <a:avLst/>
          </a:prstGeom>
          <a:noFill/>
        </p:spPr>
        <p:txBody>
          <a:bodyPr wrap="square" rtlCol="0">
            <a:spAutoFit/>
          </a:bodyPr>
          <a:lstStyle/>
          <a:p>
            <a:r>
              <a:rPr lang="en-GB" sz="2800" b="1" dirty="0" smtClean="0">
                <a:solidFill>
                  <a:srgbClr val="FF0000"/>
                </a:solidFill>
              </a:rPr>
              <a:t>H</a:t>
            </a:r>
            <a:endParaRPr lang="en-GB" sz="2800" b="1" dirty="0">
              <a:solidFill>
                <a:srgbClr val="FF0000"/>
              </a:solidFill>
            </a:endParaRPr>
          </a:p>
        </p:txBody>
      </p:sp>
      <p:sp>
        <p:nvSpPr>
          <p:cNvPr id="21" name="Curved Right Arrow 20"/>
          <p:cNvSpPr/>
          <p:nvPr/>
        </p:nvSpPr>
        <p:spPr bwMode="auto">
          <a:xfrm flipH="1">
            <a:off x="1763688" y="1412776"/>
            <a:ext cx="648072" cy="1728192"/>
          </a:xfrm>
          <a:prstGeom prst="curvedRight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2" name="TextBox 21"/>
          <p:cNvSpPr txBox="1"/>
          <p:nvPr/>
        </p:nvSpPr>
        <p:spPr>
          <a:xfrm>
            <a:off x="7704856" y="1484784"/>
            <a:ext cx="1907704" cy="400110"/>
          </a:xfrm>
          <a:prstGeom prst="rect">
            <a:avLst/>
          </a:prstGeom>
          <a:noFill/>
        </p:spPr>
        <p:txBody>
          <a:bodyPr wrap="square" rtlCol="0">
            <a:spAutoFit/>
          </a:bodyPr>
          <a:lstStyle/>
          <a:p>
            <a:r>
              <a:rPr lang="en-GB" sz="2000" dirty="0" smtClean="0">
                <a:solidFill>
                  <a:schemeClr val="tx2"/>
                </a:solidFill>
                <a:latin typeface="Calibri" pitchFamily="34" charset="0"/>
              </a:rPr>
              <a:t>“New” ash</a:t>
            </a:r>
            <a:endParaRPr lang="en-GB" sz="2000" dirty="0">
              <a:solidFill>
                <a:schemeClr val="tx2"/>
              </a:solidFill>
              <a:latin typeface="Calibri" pitchFamily="34" charset="0"/>
            </a:endParaRPr>
          </a:p>
        </p:txBody>
      </p:sp>
      <p:sp>
        <p:nvSpPr>
          <p:cNvPr id="23" name="TextBox 22"/>
          <p:cNvSpPr txBox="1"/>
          <p:nvPr/>
        </p:nvSpPr>
        <p:spPr>
          <a:xfrm>
            <a:off x="7740352" y="1988840"/>
            <a:ext cx="1907704" cy="400110"/>
          </a:xfrm>
          <a:prstGeom prst="rect">
            <a:avLst/>
          </a:prstGeom>
          <a:noFill/>
        </p:spPr>
        <p:txBody>
          <a:bodyPr wrap="square" rtlCol="0">
            <a:spAutoFit/>
          </a:bodyPr>
          <a:lstStyle/>
          <a:p>
            <a:r>
              <a:rPr lang="en-GB" sz="2000" dirty="0" smtClean="0">
                <a:solidFill>
                  <a:srgbClr val="00B0F0"/>
                </a:solidFill>
                <a:latin typeface="Calibri" pitchFamily="34" charset="0"/>
              </a:rPr>
              <a:t>“Older” ash</a:t>
            </a:r>
            <a:endParaRPr lang="en-GB" sz="2000" dirty="0">
              <a:solidFill>
                <a:srgbClr val="00B0F0"/>
              </a:solidFill>
              <a:latin typeface="Calibri" pitchFamily="34" charset="0"/>
            </a:endParaRPr>
          </a:p>
        </p:txBody>
      </p:sp>
      <p:sp>
        <p:nvSpPr>
          <p:cNvPr id="24" name="Oval 23"/>
          <p:cNvSpPr/>
          <p:nvPr/>
        </p:nvSpPr>
        <p:spPr bwMode="auto">
          <a:xfrm rot="2924492">
            <a:off x="4446647" y="4670799"/>
            <a:ext cx="1546849" cy="1133536"/>
          </a:xfrm>
          <a:prstGeom prst="ellipse">
            <a:avLst/>
          </a:prstGeom>
          <a:noFill/>
          <a:ln w="57150">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5" name="Oval 24"/>
          <p:cNvSpPr/>
          <p:nvPr/>
        </p:nvSpPr>
        <p:spPr bwMode="auto">
          <a:xfrm>
            <a:off x="508734" y="3829110"/>
            <a:ext cx="936104" cy="648072"/>
          </a:xfrm>
          <a:prstGeom prst="ellipse">
            <a:avLst/>
          </a:prstGeom>
          <a:noFill/>
          <a:ln w="57150">
            <a:solidFill>
              <a:schemeClr val="accent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Tree>
    <p:extLst>
      <p:ext uri="{BB962C8B-B14F-4D97-AF65-F5344CB8AC3E}">
        <p14:creationId xmlns:p14="http://schemas.microsoft.com/office/powerpoint/2010/main" val="1673164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8" grpId="0" animBg="1"/>
      <p:bldP spid="19" grpId="0" animBg="1"/>
      <p:bldP spid="20" grpId="0"/>
      <p:bldP spid="21" grpId="0" animBg="1"/>
      <p:bldP spid="22" grpId="0"/>
      <p:bldP spid="23" grpId="0"/>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Probabilistic Forecast?</a:t>
            </a:r>
            <a:br>
              <a:rPr lang="en-GB" dirty="0" smtClean="0"/>
            </a:b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13</a:t>
            </a:fld>
            <a:endParaRPr lang="en-GB" altLang="en-US"/>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433" t="13218" r="50121" b="52920"/>
          <a:stretch/>
        </p:blipFill>
        <p:spPr>
          <a:xfrm>
            <a:off x="1187624" y="1124744"/>
            <a:ext cx="6257838" cy="5112568"/>
          </a:xfrm>
        </p:spPr>
      </p:pic>
    </p:spTree>
    <p:extLst>
      <p:ext uri="{BB962C8B-B14F-4D97-AF65-F5344CB8AC3E}">
        <p14:creationId xmlns:p14="http://schemas.microsoft.com/office/powerpoint/2010/main" val="61150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Probabilistic Forecast?</a:t>
            </a:r>
            <a:br>
              <a:rPr lang="en-GB" dirty="0" smtClean="0"/>
            </a:b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14</a:t>
            </a:fld>
            <a:endParaRPr lang="en-GB" altLang="en-US"/>
          </a:p>
        </p:txBody>
      </p:sp>
      <p:sp>
        <p:nvSpPr>
          <p:cNvPr id="11" name="TextBox 10"/>
          <p:cNvSpPr txBox="1"/>
          <p:nvPr/>
        </p:nvSpPr>
        <p:spPr>
          <a:xfrm>
            <a:off x="827584" y="980728"/>
            <a:ext cx="2880320" cy="707886"/>
          </a:xfrm>
          <a:prstGeom prst="rect">
            <a:avLst/>
          </a:prstGeom>
          <a:noFill/>
        </p:spPr>
        <p:txBody>
          <a:bodyPr wrap="square" rtlCol="0">
            <a:spAutoFit/>
          </a:bodyPr>
          <a:lstStyle/>
          <a:p>
            <a:pPr algn="ctr"/>
            <a:r>
              <a:rPr lang="en-US" sz="2000" dirty="0" smtClean="0">
                <a:solidFill>
                  <a:schemeClr val="tx1"/>
                </a:solidFill>
                <a:latin typeface="Calibri" pitchFamily="34" charset="0"/>
              </a:rPr>
              <a:t>Threshold: 2mg/m</a:t>
            </a:r>
            <a:r>
              <a:rPr lang="en-US" sz="2000" baseline="30000" dirty="0" smtClean="0">
                <a:solidFill>
                  <a:schemeClr val="tx1"/>
                </a:solidFill>
                <a:latin typeface="Calibri" pitchFamily="34" charset="0"/>
              </a:rPr>
              <a:t>3</a:t>
            </a:r>
          </a:p>
          <a:p>
            <a:pPr algn="ctr"/>
            <a:r>
              <a:rPr lang="en-US" sz="2000" dirty="0" smtClean="0">
                <a:solidFill>
                  <a:schemeClr val="tx1"/>
                </a:solidFill>
                <a:latin typeface="Calibri" pitchFamily="34" charset="0"/>
              </a:rPr>
              <a:t>Ash layer depth: 100m</a:t>
            </a:r>
            <a:r>
              <a:rPr lang="en-US" sz="2000" baseline="30000" dirty="0" smtClean="0">
                <a:solidFill>
                  <a:schemeClr val="tx1"/>
                </a:solidFill>
                <a:latin typeface="Calibri" pitchFamily="34" charset="0"/>
              </a:rPr>
              <a:t> </a:t>
            </a:r>
            <a:r>
              <a:rPr lang="en-GB" sz="2000" dirty="0" smtClean="0">
                <a:solidFill>
                  <a:schemeClr val="tx1"/>
                </a:solidFill>
                <a:latin typeface="Calibri" pitchFamily="34" charset="0"/>
              </a:rPr>
              <a:t> </a:t>
            </a:r>
            <a:endParaRPr lang="en-GB" sz="2000" dirty="0">
              <a:solidFill>
                <a:schemeClr val="tx1"/>
              </a:solidFill>
              <a:latin typeface="Calibri" pitchFamily="34" charset="0"/>
            </a:endParaRPr>
          </a:p>
        </p:txBody>
      </p:sp>
      <p:sp>
        <p:nvSpPr>
          <p:cNvPr id="12" name="TextBox 11"/>
          <p:cNvSpPr txBox="1"/>
          <p:nvPr/>
        </p:nvSpPr>
        <p:spPr>
          <a:xfrm>
            <a:off x="5364088" y="980728"/>
            <a:ext cx="2880320" cy="707886"/>
          </a:xfrm>
          <a:prstGeom prst="rect">
            <a:avLst/>
          </a:prstGeom>
          <a:noFill/>
        </p:spPr>
        <p:txBody>
          <a:bodyPr wrap="square" rtlCol="0">
            <a:spAutoFit/>
          </a:bodyPr>
          <a:lstStyle/>
          <a:p>
            <a:pPr algn="ctr"/>
            <a:r>
              <a:rPr lang="en-US" sz="2000" dirty="0" smtClean="0">
                <a:solidFill>
                  <a:schemeClr val="tx1"/>
                </a:solidFill>
                <a:latin typeface="Calibri" pitchFamily="34" charset="0"/>
              </a:rPr>
              <a:t>Threshold: 2mg/m</a:t>
            </a:r>
            <a:r>
              <a:rPr lang="en-US" sz="2000" baseline="30000" dirty="0" smtClean="0">
                <a:solidFill>
                  <a:schemeClr val="tx1"/>
                </a:solidFill>
                <a:latin typeface="Calibri" pitchFamily="34" charset="0"/>
              </a:rPr>
              <a:t>3</a:t>
            </a:r>
          </a:p>
          <a:p>
            <a:pPr algn="ctr"/>
            <a:r>
              <a:rPr lang="en-US" sz="2000" dirty="0" smtClean="0">
                <a:solidFill>
                  <a:schemeClr val="tx1"/>
                </a:solidFill>
                <a:latin typeface="Calibri" pitchFamily="34" charset="0"/>
              </a:rPr>
              <a:t>Ash layer depth: 1000m</a:t>
            </a:r>
            <a:r>
              <a:rPr lang="en-US" sz="2000" baseline="30000" dirty="0" smtClean="0">
                <a:solidFill>
                  <a:schemeClr val="tx1"/>
                </a:solidFill>
                <a:latin typeface="Calibri" pitchFamily="34" charset="0"/>
              </a:rPr>
              <a:t> </a:t>
            </a:r>
            <a:r>
              <a:rPr lang="en-GB" sz="2000" dirty="0" smtClean="0">
                <a:solidFill>
                  <a:schemeClr val="tx1"/>
                </a:solidFill>
                <a:latin typeface="Calibri" pitchFamily="34" charset="0"/>
              </a:rPr>
              <a:t> </a:t>
            </a:r>
            <a:endParaRPr lang="en-GB" sz="2000" dirty="0">
              <a:solidFill>
                <a:schemeClr val="tx1"/>
              </a:solidFill>
              <a:latin typeface="Calibri" pitchFamily="34" charset="0"/>
            </a:endParaRPr>
          </a:p>
        </p:txBody>
      </p:sp>
      <p:sp>
        <p:nvSpPr>
          <p:cNvPr id="15" name="TextBox 14"/>
          <p:cNvSpPr txBox="1"/>
          <p:nvPr/>
        </p:nvSpPr>
        <p:spPr>
          <a:xfrm>
            <a:off x="1012737" y="5006331"/>
            <a:ext cx="7056784" cy="1077218"/>
          </a:xfrm>
          <a:prstGeom prst="rect">
            <a:avLst/>
          </a:prstGeom>
          <a:solidFill>
            <a:schemeClr val="accent3"/>
          </a:solidFill>
        </p:spPr>
        <p:txBody>
          <a:bodyPr wrap="square" rtlCol="0">
            <a:spAutoFit/>
          </a:bodyPr>
          <a:lstStyle/>
          <a:p>
            <a:pPr algn="ctr"/>
            <a:r>
              <a:rPr lang="en-US" sz="3200" b="1" dirty="0" smtClean="0">
                <a:solidFill>
                  <a:schemeClr val="tx2"/>
                </a:solidFill>
                <a:latin typeface="Calibri" pitchFamily="34" charset="0"/>
              </a:rPr>
              <a:t>Is there a way to evaluate these probabilistic forecasts?</a:t>
            </a:r>
            <a:endParaRPr lang="en-US" sz="3200" b="1" baseline="30000" dirty="0" smtClean="0">
              <a:solidFill>
                <a:schemeClr val="tx2"/>
              </a:solidFill>
              <a:latin typeface="Calibri"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9349" t="12982" b="54469"/>
          <a:stretch/>
        </p:blipFill>
        <p:spPr>
          <a:xfrm>
            <a:off x="179512" y="1777678"/>
            <a:ext cx="4725175" cy="303653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001" t="56887" r="48950" b="7022"/>
          <a:stretch/>
        </p:blipFill>
        <p:spPr>
          <a:xfrm>
            <a:off x="4673060" y="1772816"/>
            <a:ext cx="4075653" cy="3416946"/>
          </a:xfrm>
          <a:prstGeom prst="rect">
            <a:avLst/>
          </a:prstGeom>
        </p:spPr>
      </p:pic>
    </p:spTree>
    <p:extLst>
      <p:ext uri="{BB962C8B-B14F-4D97-AF65-F5344CB8AC3E}">
        <p14:creationId xmlns:p14="http://schemas.microsoft.com/office/powerpoint/2010/main" val="3830425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37247" t="80239" r="34927" b="3566"/>
          <a:stretch/>
        </p:blipFill>
        <p:spPr>
          <a:xfrm>
            <a:off x="0" y="2761746"/>
            <a:ext cx="3064679" cy="1114769"/>
          </a:xfrm>
          <a:prstGeom prst="rect">
            <a:avLst/>
          </a:prstGeom>
        </p:spPr>
      </p:pic>
      <p:sp>
        <p:nvSpPr>
          <p:cNvPr id="2" name="Title 1"/>
          <p:cNvSpPr>
            <a:spLocks noGrp="1"/>
          </p:cNvSpPr>
          <p:nvPr>
            <p:ph type="title"/>
          </p:nvPr>
        </p:nvSpPr>
        <p:spPr/>
        <p:txBody>
          <a:bodyPr/>
          <a:lstStyle/>
          <a:p>
            <a:r>
              <a:rPr lang="en-GB" dirty="0" smtClean="0"/>
              <a:t>Does the ensemble perform better</a:t>
            </a:r>
            <a:br>
              <a:rPr lang="en-GB" dirty="0" smtClean="0"/>
            </a:br>
            <a:r>
              <a:rPr lang="en-GB" dirty="0" smtClean="0"/>
              <a:t>than the best guess simulation?</a:t>
            </a: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15</a:t>
            </a:fld>
            <a:endParaRPr lang="en-GB" altLang="en-US"/>
          </a:p>
        </p:txBody>
      </p:sp>
      <p:pic>
        <p:nvPicPr>
          <p:cNvPr id="8" name="Content Placeholder 7"/>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9218" t="50742" r="48677" b="4069"/>
          <a:stretch/>
        </p:blipFill>
        <p:spPr>
          <a:xfrm>
            <a:off x="2915816" y="1340768"/>
            <a:ext cx="6369007" cy="4968552"/>
          </a:xfr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1656" t="30371" r="53753" b="55290"/>
          <a:stretch/>
        </p:blipFill>
        <p:spPr>
          <a:xfrm>
            <a:off x="6925796" y="4414248"/>
            <a:ext cx="1512168" cy="1080120"/>
          </a:xfrm>
          <a:prstGeom prst="rect">
            <a:avLst/>
          </a:prstGeom>
        </p:spPr>
      </p:pic>
      <p:cxnSp>
        <p:nvCxnSpPr>
          <p:cNvPr id="11" name="Straight Connector 10"/>
          <p:cNvCxnSpPr/>
          <p:nvPr/>
        </p:nvCxnSpPr>
        <p:spPr bwMode="auto">
          <a:xfrm>
            <a:off x="3346513" y="3645024"/>
            <a:ext cx="5507611" cy="0"/>
          </a:xfrm>
          <a:prstGeom prst="line">
            <a:avLst/>
          </a:prstGeom>
          <a:ln w="60325">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35496" y="2420888"/>
            <a:ext cx="3167002" cy="400110"/>
          </a:xfrm>
          <a:prstGeom prst="rect">
            <a:avLst/>
          </a:prstGeom>
          <a:noFill/>
        </p:spPr>
        <p:txBody>
          <a:bodyPr wrap="square" rtlCol="0">
            <a:spAutoFit/>
          </a:bodyPr>
          <a:lstStyle/>
          <a:p>
            <a:r>
              <a:rPr lang="en-GB" sz="2000" dirty="0" smtClean="0">
                <a:solidFill>
                  <a:schemeClr val="tx1"/>
                </a:solidFill>
              </a:rPr>
              <a:t>Fractions Skill Score (FSS)</a:t>
            </a:r>
            <a:endParaRPr lang="en-GB" sz="2000" dirty="0">
              <a:solidFill>
                <a:schemeClr val="tx1"/>
              </a:solidFill>
            </a:endParaRPr>
          </a:p>
        </p:txBody>
      </p:sp>
      <p:sp>
        <p:nvSpPr>
          <p:cNvPr id="16" name="TextBox 15"/>
          <p:cNvSpPr txBox="1"/>
          <p:nvPr/>
        </p:nvSpPr>
        <p:spPr>
          <a:xfrm>
            <a:off x="195383" y="4005064"/>
            <a:ext cx="2880320" cy="1938992"/>
          </a:xfrm>
          <a:prstGeom prst="rect">
            <a:avLst/>
          </a:prstGeom>
          <a:noFill/>
        </p:spPr>
        <p:txBody>
          <a:bodyPr wrap="square" rtlCol="0">
            <a:spAutoFit/>
          </a:bodyPr>
          <a:lstStyle/>
          <a:p>
            <a:r>
              <a:rPr lang="en-GB" sz="2000" dirty="0">
                <a:solidFill>
                  <a:schemeClr val="tx1"/>
                </a:solidFill>
              </a:rPr>
              <a:t>Compares fractional coverage in forecast with fractional coverage in </a:t>
            </a:r>
            <a:r>
              <a:rPr lang="en-GB" sz="2000" dirty="0" smtClean="0">
                <a:solidFill>
                  <a:schemeClr val="tx1"/>
                </a:solidFill>
              </a:rPr>
              <a:t>observations over different neighbourhoods</a:t>
            </a:r>
            <a:endParaRPr lang="en-GB" sz="2000" dirty="0">
              <a:solidFill>
                <a:schemeClr val="tx1"/>
              </a:solidFill>
            </a:endParaRPr>
          </a:p>
        </p:txBody>
      </p:sp>
      <p:cxnSp>
        <p:nvCxnSpPr>
          <p:cNvPr id="5" name="Straight Connector 4"/>
          <p:cNvCxnSpPr/>
          <p:nvPr/>
        </p:nvCxnSpPr>
        <p:spPr bwMode="auto">
          <a:xfrm>
            <a:off x="4283968" y="1417638"/>
            <a:ext cx="0" cy="4891682"/>
          </a:xfrm>
          <a:prstGeom prst="line">
            <a:avLst/>
          </a:prstGeom>
          <a:ln w="53975">
            <a:solidFill>
              <a:srgbClr val="7030A0"/>
            </a:solidFill>
            <a:prstDash val="sysDash"/>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56772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the ensemble perform better </a:t>
            </a:r>
            <a:br>
              <a:rPr lang="en-GB" dirty="0" smtClean="0"/>
            </a:br>
            <a:r>
              <a:rPr lang="en-GB" dirty="0" smtClean="0"/>
              <a:t>than</a:t>
            </a:r>
            <a:r>
              <a:rPr lang="en-GB" dirty="0"/>
              <a:t> </a:t>
            </a:r>
            <a:r>
              <a:rPr lang="en-GB" dirty="0" smtClean="0"/>
              <a:t>the best guess simulation?</a:t>
            </a: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16</a:t>
            </a:fld>
            <a:endParaRPr lang="en-GB"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546670"/>
            <a:ext cx="6948488" cy="5050682"/>
          </a:xfrm>
          <a:prstGeom prst="rect">
            <a:avLst/>
          </a:prstGeom>
        </p:spPr>
      </p:pic>
      <p:cxnSp>
        <p:nvCxnSpPr>
          <p:cNvPr id="10" name="Straight Connector 9"/>
          <p:cNvCxnSpPr/>
          <p:nvPr/>
        </p:nvCxnSpPr>
        <p:spPr bwMode="auto">
          <a:xfrm>
            <a:off x="1686562" y="4077072"/>
            <a:ext cx="5544616" cy="0"/>
          </a:xfrm>
          <a:prstGeom prst="line">
            <a:avLst/>
          </a:prstGeom>
          <a:ln w="60325">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
        <p:nvSpPr>
          <p:cNvPr id="12" name="Right Arrow 11"/>
          <p:cNvSpPr/>
          <p:nvPr/>
        </p:nvSpPr>
        <p:spPr bwMode="auto">
          <a:xfrm>
            <a:off x="2987824" y="2276872"/>
            <a:ext cx="2448272" cy="72008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3" name="Right Arrow 12"/>
          <p:cNvSpPr/>
          <p:nvPr/>
        </p:nvSpPr>
        <p:spPr bwMode="auto">
          <a:xfrm rot="989193">
            <a:off x="3315686" y="2612040"/>
            <a:ext cx="2232472" cy="268644"/>
          </a:xfrm>
          <a:prstGeom prst="rightArrow">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4" name="TextBox 13"/>
          <p:cNvSpPr txBox="1"/>
          <p:nvPr/>
        </p:nvSpPr>
        <p:spPr>
          <a:xfrm rot="16200000">
            <a:off x="693150" y="3563434"/>
            <a:ext cx="936105" cy="523220"/>
          </a:xfrm>
          <a:prstGeom prst="rect">
            <a:avLst/>
          </a:prstGeom>
          <a:solidFill>
            <a:schemeClr val="bg1"/>
          </a:solidFill>
        </p:spPr>
        <p:txBody>
          <a:bodyPr wrap="square" rtlCol="0">
            <a:spAutoFit/>
          </a:bodyPr>
          <a:lstStyle/>
          <a:p>
            <a:pPr algn="ctr"/>
            <a:r>
              <a:rPr lang="en-GB" sz="2800" dirty="0" smtClean="0">
                <a:solidFill>
                  <a:schemeClr val="tx1"/>
                </a:solidFill>
              </a:rPr>
              <a:t>FSS</a:t>
            </a:r>
            <a:endParaRPr lang="en-GB" sz="2800" dirty="0">
              <a:solidFill>
                <a:schemeClr val="tx1"/>
              </a:solidFill>
            </a:endParaRPr>
          </a:p>
        </p:txBody>
      </p:sp>
      <p:sp>
        <p:nvSpPr>
          <p:cNvPr id="15" name="TextBox 14"/>
          <p:cNvSpPr txBox="1"/>
          <p:nvPr/>
        </p:nvSpPr>
        <p:spPr>
          <a:xfrm>
            <a:off x="3443673" y="6279703"/>
            <a:ext cx="1976497" cy="461665"/>
          </a:xfrm>
          <a:prstGeom prst="rect">
            <a:avLst/>
          </a:prstGeom>
          <a:solidFill>
            <a:schemeClr val="bg1"/>
          </a:solidFill>
        </p:spPr>
        <p:txBody>
          <a:bodyPr wrap="square" rtlCol="0">
            <a:spAutoFit/>
          </a:bodyPr>
          <a:lstStyle/>
          <a:p>
            <a:pPr algn="ctr"/>
            <a:r>
              <a:rPr lang="en-GB" sz="2400" dirty="0" smtClean="0">
                <a:solidFill>
                  <a:schemeClr val="tx1"/>
                </a:solidFill>
              </a:rPr>
              <a:t>Time</a:t>
            </a:r>
            <a:endParaRPr lang="en-GB" sz="2400" dirty="0">
              <a:solidFill>
                <a:schemeClr val="tx1"/>
              </a:solidFill>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72421" t="9814" r="9962" b="73078"/>
          <a:stretch/>
        </p:blipFill>
        <p:spPr>
          <a:xfrm>
            <a:off x="5701008" y="2028579"/>
            <a:ext cx="1530170" cy="1080120"/>
          </a:xfrm>
          <a:prstGeom prst="rect">
            <a:avLst/>
          </a:prstGeom>
        </p:spPr>
      </p:pic>
      <p:sp>
        <p:nvSpPr>
          <p:cNvPr id="17" name="TextBox 16"/>
          <p:cNvSpPr txBox="1"/>
          <p:nvPr/>
        </p:nvSpPr>
        <p:spPr>
          <a:xfrm>
            <a:off x="2483769" y="1556792"/>
            <a:ext cx="3960440" cy="461665"/>
          </a:xfrm>
          <a:prstGeom prst="rect">
            <a:avLst/>
          </a:prstGeom>
          <a:solidFill>
            <a:schemeClr val="bg1"/>
          </a:solidFill>
        </p:spPr>
        <p:txBody>
          <a:bodyPr wrap="square" rtlCol="0">
            <a:spAutoFit/>
          </a:bodyPr>
          <a:lstStyle/>
          <a:p>
            <a:pPr algn="ctr"/>
            <a:r>
              <a:rPr lang="en-GB" sz="2400" dirty="0" smtClean="0">
                <a:solidFill>
                  <a:schemeClr val="tx1"/>
                </a:solidFill>
              </a:rPr>
              <a:t>200km Neighbourhood</a:t>
            </a:r>
            <a:endParaRPr lang="en-GB" sz="2400" dirty="0">
              <a:solidFill>
                <a:schemeClr val="tx1"/>
              </a:solidFill>
            </a:endParaRPr>
          </a:p>
        </p:txBody>
      </p:sp>
    </p:spTree>
    <p:extLst>
      <p:ext uri="{BB962C8B-B14F-4D97-AF65-F5344CB8AC3E}">
        <p14:creationId xmlns:p14="http://schemas.microsoft.com/office/powerpoint/2010/main" val="1845837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6192838" cy="1143000"/>
          </a:xfrm>
        </p:spPr>
        <p:txBody>
          <a:bodyPr/>
          <a:lstStyle/>
          <a:p>
            <a:r>
              <a:rPr lang="en-GB" dirty="0" smtClean="0"/>
              <a:t>Future Work </a:t>
            </a:r>
            <a:br>
              <a:rPr lang="en-GB" dirty="0" smtClean="0"/>
            </a:b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17</a:t>
            </a:fld>
            <a:endParaRPr lang="en-GB" altLang="en-US"/>
          </a:p>
        </p:txBody>
      </p:sp>
      <p:sp>
        <p:nvSpPr>
          <p:cNvPr id="22" name="Content Placeholder 2"/>
          <p:cNvSpPr>
            <a:spLocks noGrp="1"/>
          </p:cNvSpPr>
          <p:nvPr>
            <p:ph idx="1"/>
          </p:nvPr>
        </p:nvSpPr>
        <p:spPr>
          <a:xfrm>
            <a:off x="683568" y="1124744"/>
            <a:ext cx="7931150" cy="4343400"/>
          </a:xfrm>
        </p:spPr>
        <p:txBody>
          <a:bodyPr/>
          <a:lstStyle/>
          <a:p>
            <a:r>
              <a:rPr lang="en-GB" dirty="0" smtClean="0"/>
              <a:t>Further develop emulator</a:t>
            </a:r>
            <a:r>
              <a:rPr lang="en-GB" dirty="0"/>
              <a:t> </a:t>
            </a:r>
            <a:r>
              <a:rPr lang="en-GB" dirty="0" smtClean="0"/>
              <a:t> to enable the quantification of relative importance of different sources of uncertainty within the model</a:t>
            </a:r>
          </a:p>
          <a:p>
            <a:r>
              <a:rPr lang="en-GB" dirty="0" smtClean="0"/>
              <a:t>Develop a framework to assess the structural uncertainty in the NAME model</a:t>
            </a:r>
          </a:p>
          <a:p>
            <a:r>
              <a:rPr lang="en-GB" dirty="0" smtClean="0"/>
              <a:t>Quantify the uncertainty associated with the meteorological forecasts </a:t>
            </a:r>
          </a:p>
          <a:p>
            <a:r>
              <a:rPr lang="en-GB" dirty="0" smtClean="0"/>
              <a:t>Develop methods of evaluating probabilistic forecasts</a:t>
            </a:r>
          </a:p>
          <a:p>
            <a:r>
              <a:rPr lang="en-GB" dirty="0" smtClean="0"/>
              <a:t>Design of ensembles for emergency response?</a:t>
            </a:r>
          </a:p>
          <a:p>
            <a:endParaRPr lang="en-GB" b="1" dirty="0" smtClean="0"/>
          </a:p>
          <a:p>
            <a:pPr>
              <a:buNone/>
            </a:pPr>
            <a:endParaRPr lang="en-GB" b="1" dirty="0" smtClean="0"/>
          </a:p>
          <a:p>
            <a:pPr>
              <a:buNone/>
            </a:pPr>
            <a:endParaRPr lang="en-GB" dirty="0" smtClean="0"/>
          </a:p>
          <a:p>
            <a:endParaRPr lang="en-GB" dirty="0" smtClean="0"/>
          </a:p>
          <a:p>
            <a:pPr>
              <a:buNone/>
            </a:pPr>
            <a:endParaRPr lang="en-GB" dirty="0" smtClean="0"/>
          </a:p>
          <a:p>
            <a:pPr>
              <a:buNone/>
            </a:pPr>
            <a:endParaRPr lang="en-GB"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192838" cy="1143000"/>
          </a:xfrm>
        </p:spPr>
        <p:txBody>
          <a:bodyPr/>
          <a:lstStyle/>
          <a:p>
            <a:r>
              <a:rPr lang="en-GB" dirty="0" smtClean="0"/>
              <a:t>Impact on aircraft</a:t>
            </a:r>
            <a:br>
              <a:rPr lang="en-GB" dirty="0" smtClean="0"/>
            </a:b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2</a:t>
            </a:fld>
            <a:endParaRPr lang="en-GB" altLang="en-US"/>
          </a:p>
        </p:txBody>
      </p:sp>
      <p:sp>
        <p:nvSpPr>
          <p:cNvPr id="6" name="Content Placeholder 4"/>
          <p:cNvSpPr txBox="1">
            <a:spLocks/>
          </p:cNvSpPr>
          <p:nvPr/>
        </p:nvSpPr>
        <p:spPr bwMode="auto">
          <a:xfrm>
            <a:off x="385441" y="1196752"/>
            <a:ext cx="8363272" cy="453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har char="–"/>
              <a:defRPr sz="2000" kern="1200">
                <a:solidFill>
                  <a:schemeClr val="tx1"/>
                </a:solidFill>
                <a:latin typeface="+mn-lt"/>
                <a:ea typeface="+mn-ea"/>
                <a:cs typeface="+mn-cs"/>
              </a:defRPr>
            </a:lvl2pPr>
            <a:lvl3pPr marL="1143000" indent="-228600" algn="l" rtl="0" eaLnBrk="1" fontAlgn="base" hangingPunct="1">
              <a:lnSpc>
                <a:spcPct val="110000"/>
              </a:lnSpc>
              <a:spcBef>
                <a:spcPct val="10000"/>
              </a:spcBef>
              <a:spcAft>
                <a:spcPct val="0"/>
              </a:spcAft>
              <a:buChar char="•"/>
              <a:defRPr sz="2000" kern="1200">
                <a:solidFill>
                  <a:schemeClr val="tx1"/>
                </a:solidFill>
                <a:latin typeface="+mn-lt"/>
                <a:ea typeface="+mn-ea"/>
                <a:cs typeface="+mn-cs"/>
              </a:defRPr>
            </a:lvl3pPr>
            <a:lvl4pPr marL="1600200" indent="-228600" algn="l" rtl="0" eaLnBrk="1" fontAlgn="base" hangingPunct="1">
              <a:lnSpc>
                <a:spcPct val="110000"/>
              </a:lnSpc>
              <a:spcBef>
                <a:spcPct val="10000"/>
              </a:spcBef>
              <a:spcAft>
                <a:spcPct val="0"/>
              </a:spcAft>
              <a:buChar char="–"/>
              <a:defRPr sz="2000" kern="1200">
                <a:solidFill>
                  <a:schemeClr val="tx1"/>
                </a:solidFill>
                <a:latin typeface="+mn-lt"/>
                <a:ea typeface="+mn-ea"/>
                <a:cs typeface="+mn-cs"/>
              </a:defRPr>
            </a:lvl4pPr>
            <a:lvl5pPr marL="2057400" indent="-228600" algn="l" rtl="0" eaLnBrk="1" fontAlgn="base" hangingPunct="1">
              <a:lnSpc>
                <a:spcPct val="110000"/>
              </a:lnSpc>
              <a:spcBef>
                <a:spcPct val="1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976"/>
              </a:spcBef>
            </a:pPr>
            <a:r>
              <a:rPr lang="en-US" dirty="0" smtClean="0">
                <a:latin typeface="Calibri" pitchFamily="34" charset="0"/>
              </a:rPr>
              <a:t>Volcanic ash is hard and abrasive</a:t>
            </a:r>
          </a:p>
          <a:p>
            <a:pPr>
              <a:lnSpc>
                <a:spcPct val="100000"/>
              </a:lnSpc>
              <a:spcBef>
                <a:spcPts val="2976"/>
              </a:spcBef>
            </a:pPr>
            <a:r>
              <a:rPr lang="en-US" dirty="0" smtClean="0">
                <a:latin typeface="Calibri" pitchFamily="34" charset="0"/>
              </a:rPr>
              <a:t>Volcanic ash can cause engine failure</a:t>
            </a:r>
          </a:p>
          <a:p>
            <a:pPr>
              <a:lnSpc>
                <a:spcPct val="100000"/>
              </a:lnSpc>
              <a:spcBef>
                <a:spcPts val="2976"/>
              </a:spcBef>
            </a:pPr>
            <a:r>
              <a:rPr lang="en-US" dirty="0" smtClean="0">
                <a:latin typeface="Calibri" pitchFamily="34" charset="0"/>
              </a:rPr>
              <a:t>&gt; 126 incidents of encounters with ash clouds since 1935 </a:t>
            </a:r>
          </a:p>
          <a:p>
            <a:pPr>
              <a:lnSpc>
                <a:spcPct val="100000"/>
              </a:lnSpc>
              <a:spcBef>
                <a:spcPts val="2976"/>
              </a:spcBef>
            </a:pPr>
            <a:r>
              <a:rPr lang="en-US" dirty="0" smtClean="0">
                <a:latin typeface="Calibri" pitchFamily="34" charset="0"/>
              </a:rPr>
              <a:t>Ash-encounter (AE) severity index ranging from 0 (no notable damage) to 5 (engine failure leading to crash)</a:t>
            </a:r>
          </a:p>
          <a:p>
            <a:pPr>
              <a:lnSpc>
                <a:spcPct val="100000"/>
              </a:lnSpc>
              <a:spcBef>
                <a:spcPts val="2976"/>
              </a:spcBef>
            </a:pPr>
            <a:r>
              <a:rPr lang="en-US" dirty="0" smtClean="0">
                <a:latin typeface="Calibri" pitchFamily="34" charset="0"/>
              </a:rPr>
              <a:t>Difficult to predict what a safe level of ash concentration is for aircraft to fly through</a:t>
            </a:r>
          </a:p>
          <a:p>
            <a:endParaRPr lang="en-US" dirty="0" smtClean="0">
              <a:latin typeface="Calibri" pitchFamily="34" charset="0"/>
            </a:endParaRPr>
          </a:p>
          <a:p>
            <a:endParaRPr lang="en-US" dirty="0">
              <a:latin typeface="Calibri" pitchFamily="34" charset="0"/>
            </a:endParaRPr>
          </a:p>
        </p:txBody>
      </p:sp>
      <p:pic>
        <p:nvPicPr>
          <p:cNvPr id="30722" name="Picture 2" descr="http://en.rian.ru/images/15867/26/158672670.jpg"/>
          <p:cNvPicPr>
            <a:picLocks noChangeAspect="1" noChangeArrowheads="1"/>
          </p:cNvPicPr>
          <p:nvPr/>
        </p:nvPicPr>
        <p:blipFill>
          <a:blip r:embed="rId3" cstate="print"/>
          <a:srcRect/>
          <a:stretch>
            <a:fillRect/>
          </a:stretch>
        </p:blipFill>
        <p:spPr bwMode="auto">
          <a:xfrm>
            <a:off x="827584" y="559642"/>
            <a:ext cx="7419975" cy="6181726"/>
          </a:xfrm>
          <a:prstGeom prst="rect">
            <a:avLst/>
          </a:prstGeom>
          <a:noFill/>
        </p:spPr>
      </p:pic>
    </p:spTree>
    <p:extLst>
      <p:ext uri="{BB962C8B-B14F-4D97-AF65-F5344CB8AC3E}">
        <p14:creationId xmlns:p14="http://schemas.microsoft.com/office/powerpoint/2010/main" val="3691702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192838" cy="1143000"/>
          </a:xfrm>
        </p:spPr>
        <p:txBody>
          <a:bodyPr/>
          <a:lstStyle/>
          <a:p>
            <a:r>
              <a:rPr lang="en-GB" dirty="0" smtClean="0"/>
              <a:t>Impact on aircraft</a:t>
            </a:r>
            <a:br>
              <a:rPr lang="en-GB" dirty="0" smtClean="0"/>
            </a:b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3</a:t>
            </a:fld>
            <a:endParaRPr lang="en-GB" altLang="en-US"/>
          </a:p>
        </p:txBody>
      </p:sp>
      <p:sp>
        <p:nvSpPr>
          <p:cNvPr id="6" name="Content Placeholder 4"/>
          <p:cNvSpPr txBox="1">
            <a:spLocks/>
          </p:cNvSpPr>
          <p:nvPr/>
        </p:nvSpPr>
        <p:spPr bwMode="auto">
          <a:xfrm>
            <a:off x="385441" y="1196752"/>
            <a:ext cx="8363272" cy="453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lnSpc>
                <a:spcPct val="110000"/>
              </a:lnSpc>
              <a:spcBef>
                <a:spcPct val="10000"/>
              </a:spcBef>
              <a:spcAft>
                <a:spcPct val="0"/>
              </a:spcAft>
              <a:buChar char="–"/>
              <a:defRPr sz="2000" kern="1200">
                <a:solidFill>
                  <a:schemeClr val="tx1"/>
                </a:solidFill>
                <a:latin typeface="+mn-lt"/>
                <a:ea typeface="+mn-ea"/>
                <a:cs typeface="+mn-cs"/>
              </a:defRPr>
            </a:lvl2pPr>
            <a:lvl3pPr marL="1143000" indent="-228600" algn="l" rtl="0" eaLnBrk="1" fontAlgn="base" hangingPunct="1">
              <a:lnSpc>
                <a:spcPct val="110000"/>
              </a:lnSpc>
              <a:spcBef>
                <a:spcPct val="10000"/>
              </a:spcBef>
              <a:spcAft>
                <a:spcPct val="0"/>
              </a:spcAft>
              <a:buChar char="•"/>
              <a:defRPr sz="2000" kern="1200">
                <a:solidFill>
                  <a:schemeClr val="tx1"/>
                </a:solidFill>
                <a:latin typeface="+mn-lt"/>
                <a:ea typeface="+mn-ea"/>
                <a:cs typeface="+mn-cs"/>
              </a:defRPr>
            </a:lvl3pPr>
            <a:lvl4pPr marL="1600200" indent="-228600" algn="l" rtl="0" eaLnBrk="1" fontAlgn="base" hangingPunct="1">
              <a:lnSpc>
                <a:spcPct val="110000"/>
              </a:lnSpc>
              <a:spcBef>
                <a:spcPct val="10000"/>
              </a:spcBef>
              <a:spcAft>
                <a:spcPct val="0"/>
              </a:spcAft>
              <a:buChar char="–"/>
              <a:defRPr sz="2000" kern="1200">
                <a:solidFill>
                  <a:schemeClr val="tx1"/>
                </a:solidFill>
                <a:latin typeface="+mn-lt"/>
                <a:ea typeface="+mn-ea"/>
                <a:cs typeface="+mn-cs"/>
              </a:defRPr>
            </a:lvl4pPr>
            <a:lvl5pPr marL="2057400" indent="-228600" algn="l" rtl="0" eaLnBrk="1" fontAlgn="base" hangingPunct="1">
              <a:lnSpc>
                <a:spcPct val="110000"/>
              </a:lnSpc>
              <a:spcBef>
                <a:spcPct val="1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976"/>
              </a:spcBef>
            </a:pPr>
            <a:r>
              <a:rPr lang="en-US" dirty="0" smtClean="0">
                <a:latin typeface="Calibri" pitchFamily="34" charset="0"/>
              </a:rPr>
              <a:t>Volcanic ash is hard and abrasive</a:t>
            </a:r>
          </a:p>
          <a:p>
            <a:pPr>
              <a:lnSpc>
                <a:spcPct val="100000"/>
              </a:lnSpc>
              <a:spcBef>
                <a:spcPts val="2976"/>
              </a:spcBef>
            </a:pPr>
            <a:r>
              <a:rPr lang="en-US" dirty="0" smtClean="0">
                <a:latin typeface="Calibri" pitchFamily="34" charset="0"/>
              </a:rPr>
              <a:t>Volcanic ash can cause engine failure</a:t>
            </a:r>
          </a:p>
          <a:p>
            <a:pPr>
              <a:lnSpc>
                <a:spcPct val="100000"/>
              </a:lnSpc>
              <a:spcBef>
                <a:spcPts val="2976"/>
              </a:spcBef>
            </a:pPr>
            <a:r>
              <a:rPr lang="en-US" dirty="0" smtClean="0">
                <a:latin typeface="Calibri" pitchFamily="34" charset="0"/>
              </a:rPr>
              <a:t>&gt; 126 incidents of encounters with ash clouds since 1935 </a:t>
            </a:r>
          </a:p>
          <a:p>
            <a:pPr>
              <a:lnSpc>
                <a:spcPct val="100000"/>
              </a:lnSpc>
              <a:spcBef>
                <a:spcPts val="2976"/>
              </a:spcBef>
            </a:pPr>
            <a:r>
              <a:rPr lang="en-US" dirty="0" smtClean="0">
                <a:latin typeface="Calibri" pitchFamily="34" charset="0"/>
              </a:rPr>
              <a:t>Ash-encounter (AE) severity index ranging from 0 (no notable damage) to 5 (engine failure leading to crash)</a:t>
            </a:r>
          </a:p>
          <a:p>
            <a:pPr>
              <a:lnSpc>
                <a:spcPct val="100000"/>
              </a:lnSpc>
              <a:spcBef>
                <a:spcPts val="2976"/>
              </a:spcBef>
            </a:pPr>
            <a:r>
              <a:rPr lang="en-US" dirty="0" smtClean="0">
                <a:latin typeface="Calibri" pitchFamily="34" charset="0"/>
              </a:rPr>
              <a:t>Difficult to predict what a safe level of ash concentration is for aircraft to fly through</a:t>
            </a:r>
          </a:p>
          <a:p>
            <a:endParaRPr lang="en-US" dirty="0" smtClean="0">
              <a:latin typeface="Calibri" pitchFamily="34" charset="0"/>
            </a:endParaRPr>
          </a:p>
          <a:p>
            <a:endParaRPr lang="en-US" dirty="0">
              <a:latin typeface="Calibri" pitchFamily="34" charset="0"/>
            </a:endParaRPr>
          </a:p>
        </p:txBody>
      </p:sp>
    </p:spTree>
    <p:extLst>
      <p:ext uri="{BB962C8B-B14F-4D97-AF65-F5344CB8AC3E}">
        <p14:creationId xmlns:p14="http://schemas.microsoft.com/office/powerpoint/2010/main" val="36917024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192838" cy="1143000"/>
          </a:xfrm>
        </p:spPr>
        <p:txBody>
          <a:bodyPr/>
          <a:lstStyle/>
          <a:p>
            <a:r>
              <a:rPr lang="en-US" dirty="0" smtClean="0"/>
              <a:t>Volcanic Ash Advisory </a:t>
            </a:r>
            <a:r>
              <a:rPr lang="en-US" dirty="0" err="1" smtClean="0"/>
              <a:t>Centres</a:t>
            </a:r>
            <a:r>
              <a:rPr lang="en-US" dirty="0" smtClean="0"/>
              <a:t> </a:t>
            </a:r>
            <a:br>
              <a:rPr lang="en-US" dirty="0" smtClean="0"/>
            </a:br>
            <a:r>
              <a:rPr lang="en-US" dirty="0" smtClean="0"/>
              <a:t>(VAACs)           </a:t>
            </a: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4</a:t>
            </a:fld>
            <a:endParaRPr lang="en-GB" altLang="en-US"/>
          </a:p>
        </p:txBody>
      </p:sp>
      <p:pic>
        <p:nvPicPr>
          <p:cNvPr id="534530" name="Picture 2" descr="http://upload.wikimedia.org/wikipedia/commons/thumb/5/53/VAAC_Coverage.jpg/1024px-VAAC_Coverage.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 t="9705" r="3" b="2779"/>
          <a:stretch/>
        </p:blipFill>
        <p:spPr bwMode="auto">
          <a:xfrm>
            <a:off x="323529" y="1412776"/>
            <a:ext cx="849694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74118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Volcanic ash graphics</a:t>
            </a:r>
            <a:br>
              <a:rPr lang="en-GB" dirty="0" smtClean="0"/>
            </a:b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5</a:t>
            </a:fld>
            <a:endParaRPr lang="en-GB" altLang="en-US"/>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0863" t="39987" b="20651"/>
          <a:stretch/>
        </p:blipFill>
        <p:spPr>
          <a:xfrm>
            <a:off x="843187" y="1844824"/>
            <a:ext cx="6991534" cy="3960440"/>
          </a:xfrm>
          <a:prstGeom prst="rect">
            <a:avLst/>
          </a:prstGeom>
        </p:spPr>
      </p:pic>
    </p:spTree>
    <p:extLst>
      <p:ext uri="{BB962C8B-B14F-4D97-AF65-F5344CB8AC3E}">
        <p14:creationId xmlns:p14="http://schemas.microsoft.com/office/powerpoint/2010/main" val="5242394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2705"/>
            <a:ext cx="7056784" cy="1200329"/>
          </a:xfrm>
        </p:spPr>
        <p:txBody>
          <a:bodyPr wrap="square">
            <a:spAutoFit/>
          </a:bodyPr>
          <a:lstStyle/>
          <a:p>
            <a:r>
              <a:rPr lang="en-US" dirty="0" smtClean="0"/>
              <a:t>Volcanic Ash Transport and Dispersion (VATD) Models</a:t>
            </a:r>
            <a:endParaRPr lang="en-US" dirty="0"/>
          </a:p>
        </p:txBody>
      </p:sp>
      <p:pic>
        <p:nvPicPr>
          <p:cNvPr id="5" name="Content Placeholder 3" descr="2013_fig13.png"/>
          <p:cNvPicPr>
            <a:picLocks noChangeAspect="1"/>
          </p:cNvPicPr>
          <p:nvPr/>
        </p:nvPicPr>
        <p:blipFill rotWithShape="1">
          <a:blip r:embed="rId3" cstate="print">
            <a:extLst>
              <a:ext uri="{28A0092B-C50C-407E-A947-70E740481C1C}">
                <a14:useLocalDpi xmlns:a14="http://schemas.microsoft.com/office/drawing/2010/main" val="0"/>
              </a:ext>
            </a:extLst>
          </a:blip>
          <a:srcRect l="-29068" r="-29068" b="33515"/>
          <a:stretch/>
        </p:blipFill>
        <p:spPr bwMode="auto">
          <a:xfrm>
            <a:off x="-2124744" y="1268760"/>
            <a:ext cx="13355972" cy="5043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1619671" y="2021966"/>
            <a:ext cx="612073" cy="3780203"/>
          </a:xfrm>
          <a:prstGeom prst="rect">
            <a:avLst/>
          </a:prstGeom>
          <a:solidFill>
            <a:srgbClr val="FF00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Rdg Vesta" pitchFamily="2" charset="0"/>
            </a:endParaRPr>
          </a:p>
        </p:txBody>
      </p:sp>
      <p:sp>
        <p:nvSpPr>
          <p:cNvPr id="8" name="Rectangle 7"/>
          <p:cNvSpPr/>
          <p:nvPr/>
        </p:nvSpPr>
        <p:spPr bwMode="auto">
          <a:xfrm>
            <a:off x="3779912" y="2021966"/>
            <a:ext cx="4860536" cy="3780203"/>
          </a:xfrm>
          <a:prstGeom prst="rect">
            <a:avLst/>
          </a:prstGeom>
          <a:solidFill>
            <a:srgbClr val="257216">
              <a:alpha val="29000"/>
            </a:srgbClr>
          </a:solidFill>
          <a:ln w="25400" cap="flat" cmpd="sng" algn="ctr">
            <a:solidFill>
              <a:srgbClr val="25721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Rdg Vesta" pitchFamily="2" charset="0"/>
            </a:endParaRPr>
          </a:p>
        </p:txBody>
      </p:sp>
      <p:sp>
        <p:nvSpPr>
          <p:cNvPr id="9" name="Rectangle 8"/>
          <p:cNvSpPr/>
          <p:nvPr/>
        </p:nvSpPr>
        <p:spPr bwMode="auto">
          <a:xfrm>
            <a:off x="683568" y="2025061"/>
            <a:ext cx="864096" cy="3780203"/>
          </a:xfrm>
          <a:prstGeom prst="rect">
            <a:avLst/>
          </a:prstGeom>
          <a:solidFill>
            <a:srgbClr val="FFFF00">
              <a:alpha val="29000"/>
            </a:srgbClr>
          </a:solidFill>
          <a:ln w="2540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Rdg Vesta" pitchFamily="2" charset="0"/>
            </a:endParaRPr>
          </a:p>
        </p:txBody>
      </p:sp>
    </p:spTree>
    <p:extLst>
      <p:ext uri="{BB962C8B-B14F-4D97-AF65-F5344CB8AC3E}">
        <p14:creationId xmlns:p14="http://schemas.microsoft.com/office/powerpoint/2010/main" val="397217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7931150" cy="1143000"/>
          </a:xfrm>
        </p:spPr>
        <p:txBody>
          <a:bodyPr/>
          <a:lstStyle/>
          <a:p>
            <a:r>
              <a:rPr lang="en-GB" b="1" dirty="0" smtClean="0"/>
              <a:t>RACER</a:t>
            </a:r>
            <a:r>
              <a:rPr lang="en-GB" dirty="0" smtClean="0"/>
              <a:t>: Robust </a:t>
            </a:r>
            <a:r>
              <a:rPr lang="en-GB" dirty="0"/>
              <a:t>Assessment and </a:t>
            </a:r>
            <a:r>
              <a:rPr lang="en-GB" dirty="0" smtClean="0"/>
              <a:t/>
            </a:r>
            <a:br>
              <a:rPr lang="en-GB" dirty="0" smtClean="0"/>
            </a:br>
            <a:r>
              <a:rPr lang="en-GB" dirty="0" smtClean="0"/>
              <a:t>Communication </a:t>
            </a:r>
            <a:r>
              <a:rPr lang="en-GB" dirty="0"/>
              <a:t>of Environmental </a:t>
            </a:r>
            <a:r>
              <a:rPr lang="en-GB" dirty="0" smtClean="0"/>
              <a:t>Risk </a:t>
            </a:r>
            <a:endParaRPr lang="en-GB" dirty="0"/>
          </a:p>
        </p:txBody>
      </p:sp>
      <p:sp>
        <p:nvSpPr>
          <p:cNvPr id="3" name="Content Placeholder 2"/>
          <p:cNvSpPr>
            <a:spLocks noGrp="1"/>
          </p:cNvSpPr>
          <p:nvPr>
            <p:ph idx="1"/>
          </p:nvPr>
        </p:nvSpPr>
        <p:spPr/>
        <p:txBody>
          <a:bodyPr/>
          <a:lstStyle/>
          <a:p>
            <a:pPr>
              <a:buNone/>
            </a:pPr>
            <a:r>
              <a:rPr lang="en-GB" dirty="0" smtClean="0"/>
              <a:t>Volcanic ash strand aims:</a:t>
            </a:r>
          </a:p>
          <a:p>
            <a:pPr>
              <a:buNone/>
            </a:pPr>
            <a:r>
              <a:rPr lang="en-GB" dirty="0" smtClean="0"/>
              <a:t>1. Develop a </a:t>
            </a:r>
            <a:r>
              <a:rPr lang="en-GB" dirty="0"/>
              <a:t>methodology for assessing source, parameter </a:t>
            </a:r>
            <a:r>
              <a:rPr lang="en-GB" dirty="0" smtClean="0"/>
              <a:t>and structural </a:t>
            </a:r>
            <a:r>
              <a:rPr lang="en-GB" dirty="0"/>
              <a:t>uncertainty in dispersion </a:t>
            </a:r>
            <a:r>
              <a:rPr lang="en-GB" dirty="0" smtClean="0"/>
              <a:t>models</a:t>
            </a:r>
          </a:p>
          <a:p>
            <a:pPr>
              <a:buNone/>
            </a:pPr>
            <a:r>
              <a:rPr lang="en-GB" dirty="0" smtClean="0"/>
              <a:t>2. Quantify </a:t>
            </a:r>
            <a:r>
              <a:rPr lang="en-GB" dirty="0"/>
              <a:t>the relative importance of different sources of uncertainty and hence identification of measurements needed to constrain uncertainty.</a:t>
            </a:r>
          </a:p>
          <a:p>
            <a:pPr>
              <a:buNone/>
            </a:pPr>
            <a:r>
              <a:rPr lang="en-GB" dirty="0" smtClean="0"/>
              <a:t>3. Combine </a:t>
            </a:r>
            <a:r>
              <a:rPr lang="en-GB" dirty="0"/>
              <a:t>multiple uncertainties into a single probabilistic volcanic ash forecast.</a:t>
            </a: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7</a:t>
            </a:fld>
            <a:endParaRPr lang="en-GB" altLang="en-US"/>
          </a:p>
        </p:txBody>
      </p:sp>
    </p:spTree>
    <p:extLst>
      <p:ext uri="{BB962C8B-B14F-4D97-AF65-F5344CB8AC3E}">
        <p14:creationId xmlns:p14="http://schemas.microsoft.com/office/powerpoint/2010/main" val="14243043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192838" cy="1143000"/>
          </a:xfrm>
        </p:spPr>
        <p:txBody>
          <a:bodyPr/>
          <a:lstStyle/>
          <a:p>
            <a:r>
              <a:rPr lang="en-GB" dirty="0" smtClean="0"/>
              <a:t>Framework for quantifying </a:t>
            </a:r>
            <a:br>
              <a:rPr lang="en-GB" dirty="0" smtClean="0"/>
            </a:br>
            <a:r>
              <a:rPr lang="en-GB" dirty="0" smtClean="0"/>
              <a:t>uncertainty</a:t>
            </a: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8</a:t>
            </a:fld>
            <a:endParaRPr lang="en-GB" altLang="en-US"/>
          </a:p>
        </p:txBody>
      </p:sp>
      <p:sp>
        <p:nvSpPr>
          <p:cNvPr id="7" name="Rounded Rectangle 6"/>
          <p:cNvSpPr/>
          <p:nvPr/>
        </p:nvSpPr>
        <p:spPr bwMode="auto">
          <a:xfrm>
            <a:off x="35496" y="1772816"/>
            <a:ext cx="2160240" cy="1008112"/>
          </a:xfrm>
          <a:prstGeom prst="roundRect">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dirty="0" smtClean="0">
                <a:ln>
                  <a:noFill/>
                </a:ln>
                <a:solidFill>
                  <a:schemeClr val="bg1"/>
                </a:solidFill>
                <a:effectLst/>
                <a:latin typeface="Calibri" pitchFamily="34" charset="0"/>
              </a:rPr>
              <a:t>Expert Elicitation: </a:t>
            </a:r>
          </a:p>
          <a:p>
            <a:pPr marL="0" marR="0" indent="0" algn="ctr" defTabSz="914400" rtl="0" eaLnBrk="1" fontAlgn="base" latinLnBrk="0" hangingPunct="1">
              <a:lnSpc>
                <a:spcPct val="100000"/>
              </a:lnSpc>
              <a:spcBef>
                <a:spcPct val="0"/>
              </a:spcBef>
              <a:spcAft>
                <a:spcPct val="0"/>
              </a:spcAft>
              <a:buClrTx/>
              <a:buSzTx/>
              <a:buFontTx/>
              <a:buNone/>
              <a:tabLst/>
            </a:pPr>
            <a:r>
              <a:rPr lang="en-GB" sz="1700" dirty="0">
                <a:solidFill>
                  <a:schemeClr val="bg1"/>
                </a:solidFill>
                <a:latin typeface="Calibri" pitchFamily="34" charset="0"/>
              </a:rPr>
              <a:t>c</a:t>
            </a:r>
            <a:r>
              <a:rPr lang="en-GB" sz="1700" dirty="0" smtClean="0">
                <a:solidFill>
                  <a:schemeClr val="bg1"/>
                </a:solidFill>
                <a:latin typeface="Calibri" pitchFamily="34" charset="0"/>
              </a:rPr>
              <a:t>hoose parameters and their ranges </a:t>
            </a:r>
            <a:endParaRPr kumimoji="0" lang="en-GB" sz="1700" b="0" i="0" u="none" strike="noStrike" cap="none" normalizeH="0" baseline="0" dirty="0" smtClean="0">
              <a:ln>
                <a:noFill/>
              </a:ln>
              <a:solidFill>
                <a:schemeClr val="bg1"/>
              </a:solidFill>
              <a:effectLst/>
              <a:latin typeface="Calibri" pitchFamily="34" charset="0"/>
            </a:endParaRPr>
          </a:p>
        </p:txBody>
      </p:sp>
      <p:sp>
        <p:nvSpPr>
          <p:cNvPr id="8" name="Rounded Rectangle 7"/>
          <p:cNvSpPr/>
          <p:nvPr/>
        </p:nvSpPr>
        <p:spPr bwMode="auto">
          <a:xfrm>
            <a:off x="128490" y="3140967"/>
            <a:ext cx="1929901" cy="1437713"/>
          </a:xfrm>
          <a:prstGeom prst="roundRect">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700" b="1" i="0" u="none" strike="noStrike" cap="none" normalizeH="0" baseline="0" dirty="0" smtClean="0">
                <a:ln>
                  <a:noFill/>
                </a:ln>
                <a:solidFill>
                  <a:schemeClr val="bg1"/>
                </a:solidFill>
                <a:effectLst/>
                <a:latin typeface="Calibri" pitchFamily="34" charset="0"/>
              </a:rPr>
              <a:t>Experimental</a:t>
            </a:r>
            <a:r>
              <a:rPr kumimoji="0" lang="en-GB" sz="1700" b="1" i="0" u="none" strike="noStrike" cap="none" normalizeH="0" dirty="0" smtClean="0">
                <a:ln>
                  <a:noFill/>
                </a:ln>
                <a:solidFill>
                  <a:schemeClr val="bg1"/>
                </a:solidFill>
                <a:effectLst/>
                <a:latin typeface="Calibri" pitchFamily="34" charset="0"/>
              </a:rPr>
              <a:t> Design:</a:t>
            </a:r>
            <a:endParaRPr kumimoji="0" lang="en-GB" sz="1700" b="1" i="0" u="none" strike="noStrike" cap="none" normalizeH="0" baseline="0" dirty="0" smtClean="0">
              <a:ln>
                <a:noFill/>
              </a:ln>
              <a:solidFill>
                <a:schemeClr val="bg1"/>
              </a:solidFill>
              <a:effectLst/>
              <a:latin typeface="Calibr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GB" sz="1700" dirty="0">
                <a:solidFill>
                  <a:schemeClr val="bg1"/>
                </a:solidFill>
                <a:latin typeface="Calibri" pitchFamily="34" charset="0"/>
              </a:rPr>
              <a:t>c</a:t>
            </a:r>
            <a:r>
              <a:rPr lang="en-GB" sz="1700" dirty="0" smtClean="0">
                <a:solidFill>
                  <a:schemeClr val="bg1"/>
                </a:solidFill>
                <a:latin typeface="Calibri" pitchFamily="34" charset="0"/>
              </a:rPr>
              <a:t>hoose parameters and their ranges </a:t>
            </a:r>
            <a:endParaRPr kumimoji="0" lang="en-GB" sz="1700" b="0" i="0" u="none" strike="noStrike" cap="none" normalizeH="0" baseline="0" dirty="0" smtClean="0">
              <a:ln>
                <a:noFill/>
              </a:ln>
              <a:solidFill>
                <a:schemeClr val="bg1"/>
              </a:solidFill>
              <a:effectLst/>
              <a:latin typeface="Calibri" pitchFamily="34" charset="0"/>
            </a:endParaRPr>
          </a:p>
        </p:txBody>
      </p:sp>
      <p:sp>
        <p:nvSpPr>
          <p:cNvPr id="9" name="Rounded Rectangle 8"/>
          <p:cNvSpPr/>
          <p:nvPr/>
        </p:nvSpPr>
        <p:spPr bwMode="auto">
          <a:xfrm>
            <a:off x="2483768" y="3140967"/>
            <a:ext cx="1929901" cy="1437713"/>
          </a:xfrm>
          <a:prstGeom prst="roundRect">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700" b="1" dirty="0" smtClean="0">
                <a:solidFill>
                  <a:schemeClr val="bg1"/>
                </a:solidFill>
                <a:latin typeface="Calibri" pitchFamily="34" charset="0"/>
              </a:rPr>
              <a:t>Run</a:t>
            </a:r>
            <a:r>
              <a:rPr lang="en-GB" sz="1700" dirty="0" smtClean="0">
                <a:solidFill>
                  <a:schemeClr val="bg1"/>
                </a:solidFill>
                <a:latin typeface="Calibri" pitchFamily="34" charset="0"/>
              </a:rPr>
              <a:t> perturbed parameter ensemble</a:t>
            </a:r>
            <a:endParaRPr kumimoji="0" lang="en-GB" sz="1700" b="0" i="0" u="none" strike="noStrike" cap="none" normalizeH="0" baseline="0" dirty="0" smtClean="0">
              <a:ln>
                <a:noFill/>
              </a:ln>
              <a:solidFill>
                <a:schemeClr val="bg1"/>
              </a:solidFill>
              <a:effectLst/>
              <a:latin typeface="Calibri" pitchFamily="34" charset="0"/>
            </a:endParaRPr>
          </a:p>
        </p:txBody>
      </p:sp>
      <p:sp>
        <p:nvSpPr>
          <p:cNvPr id="10" name="Rounded Rectangle 9"/>
          <p:cNvSpPr/>
          <p:nvPr/>
        </p:nvSpPr>
        <p:spPr bwMode="auto">
          <a:xfrm>
            <a:off x="4839046" y="3140967"/>
            <a:ext cx="1929901" cy="1437713"/>
          </a:xfrm>
          <a:prstGeom prst="roundRect">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700" b="1" dirty="0" smtClean="0">
                <a:solidFill>
                  <a:schemeClr val="bg1"/>
                </a:solidFill>
                <a:latin typeface="Calibri" pitchFamily="34" charset="0"/>
              </a:rPr>
              <a:t>Build</a:t>
            </a:r>
            <a:r>
              <a:rPr lang="en-GB" sz="1700" dirty="0" smtClean="0">
                <a:solidFill>
                  <a:schemeClr val="bg1"/>
                </a:solidFill>
                <a:latin typeface="Calibri" pitchFamily="34" charset="0"/>
              </a:rPr>
              <a:t> emulator for each grid box and output variable</a:t>
            </a:r>
            <a:endParaRPr kumimoji="0" lang="en-GB" sz="1700" b="0" i="0" u="none" strike="noStrike" cap="none" normalizeH="0" baseline="0" dirty="0" smtClean="0">
              <a:ln>
                <a:noFill/>
              </a:ln>
              <a:solidFill>
                <a:schemeClr val="bg1"/>
              </a:solidFill>
              <a:effectLst/>
              <a:latin typeface="Calibri" pitchFamily="34" charset="0"/>
            </a:endParaRPr>
          </a:p>
        </p:txBody>
      </p:sp>
      <p:sp>
        <p:nvSpPr>
          <p:cNvPr id="11" name="Rounded Rectangle 10"/>
          <p:cNvSpPr/>
          <p:nvPr/>
        </p:nvSpPr>
        <p:spPr bwMode="auto">
          <a:xfrm>
            <a:off x="7178603" y="3100772"/>
            <a:ext cx="1929901" cy="1552364"/>
          </a:xfrm>
          <a:prstGeom prst="roundRect">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700" b="1" dirty="0" smtClean="0">
                <a:solidFill>
                  <a:schemeClr val="bg1"/>
                </a:solidFill>
                <a:latin typeface="Calibri" pitchFamily="34" charset="0"/>
              </a:rPr>
              <a:t>Test</a:t>
            </a:r>
            <a:r>
              <a:rPr lang="en-GB" sz="1700" dirty="0" smtClean="0">
                <a:solidFill>
                  <a:schemeClr val="bg1"/>
                </a:solidFill>
                <a:latin typeface="Calibri" pitchFamily="34" charset="0"/>
              </a:rPr>
              <a:t> emulator against simulator</a:t>
            </a:r>
            <a:endParaRPr kumimoji="0" lang="en-GB" sz="1700" b="0" i="0" u="none" strike="noStrike" cap="none" normalizeH="0" baseline="0" dirty="0" smtClean="0">
              <a:ln>
                <a:noFill/>
              </a:ln>
              <a:solidFill>
                <a:schemeClr val="bg1"/>
              </a:solidFill>
              <a:effectLst/>
              <a:latin typeface="Calibri" pitchFamily="34" charset="0"/>
            </a:endParaRPr>
          </a:p>
        </p:txBody>
      </p:sp>
      <p:sp>
        <p:nvSpPr>
          <p:cNvPr id="13" name="Rounded Rectangle 12"/>
          <p:cNvSpPr/>
          <p:nvPr/>
        </p:nvSpPr>
        <p:spPr bwMode="auto">
          <a:xfrm>
            <a:off x="6948264" y="5117254"/>
            <a:ext cx="2160240" cy="1008112"/>
          </a:xfrm>
          <a:prstGeom prst="roundRect">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700" i="0" u="none" strike="noStrike" cap="none" normalizeH="0" baseline="0" dirty="0" smtClean="0">
                <a:ln>
                  <a:noFill/>
                </a:ln>
                <a:solidFill>
                  <a:schemeClr val="bg1"/>
                </a:solidFill>
                <a:effectLst/>
                <a:latin typeface="Calibri" pitchFamily="34" charset="0"/>
              </a:rPr>
              <a:t>Full variance</a:t>
            </a:r>
            <a:r>
              <a:rPr kumimoji="0" lang="en-GB" sz="1700" i="0" u="none" strike="noStrike" cap="none" normalizeH="0" dirty="0" smtClean="0">
                <a:ln>
                  <a:noFill/>
                </a:ln>
                <a:solidFill>
                  <a:schemeClr val="bg1"/>
                </a:solidFill>
                <a:effectLst/>
                <a:latin typeface="Calibri" pitchFamily="34" charset="0"/>
              </a:rPr>
              <a:t> based sensitivity analysis using emulator</a:t>
            </a:r>
            <a:endParaRPr kumimoji="0" lang="en-GB" sz="1700" i="0" u="none" strike="noStrike" cap="none" normalizeH="0" baseline="0" dirty="0" smtClean="0">
              <a:ln>
                <a:noFill/>
              </a:ln>
              <a:solidFill>
                <a:schemeClr val="bg1"/>
              </a:solidFill>
              <a:effectLst/>
              <a:latin typeface="Calibri" pitchFamily="34" charset="0"/>
            </a:endParaRPr>
          </a:p>
        </p:txBody>
      </p:sp>
      <p:cxnSp>
        <p:nvCxnSpPr>
          <p:cNvPr id="20" name="Straight Arrow Connector 19"/>
          <p:cNvCxnSpPr/>
          <p:nvPr/>
        </p:nvCxnSpPr>
        <p:spPr bwMode="auto">
          <a:xfrm>
            <a:off x="1086246" y="2780928"/>
            <a:ext cx="0" cy="396000"/>
          </a:xfrm>
          <a:prstGeom prst="straightConnector1">
            <a:avLst/>
          </a:prstGeom>
          <a:ln w="38100">
            <a:tailEnd type="triangle"/>
          </a:ln>
          <a:extLst/>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a:off x="2051720" y="3859824"/>
            <a:ext cx="425377" cy="0"/>
          </a:xfrm>
          <a:prstGeom prst="straightConnector1">
            <a:avLst/>
          </a:prstGeom>
          <a:ln w="38100">
            <a:tailEnd type="triangle"/>
          </a:ln>
          <a:extLst/>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bwMode="auto">
          <a:xfrm>
            <a:off x="4434655" y="3859824"/>
            <a:ext cx="425377" cy="0"/>
          </a:xfrm>
          <a:prstGeom prst="straightConnector1">
            <a:avLst/>
          </a:prstGeom>
          <a:ln w="38100">
            <a:tailEnd type="triangle"/>
          </a:ln>
          <a:extLst/>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bwMode="auto">
          <a:xfrm>
            <a:off x="6732239" y="3859824"/>
            <a:ext cx="468000" cy="0"/>
          </a:xfrm>
          <a:prstGeom prst="straightConnector1">
            <a:avLst/>
          </a:prstGeom>
          <a:ln w="38100">
            <a:tailEnd type="triangle"/>
          </a:ln>
          <a:extLst/>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bwMode="auto">
          <a:xfrm>
            <a:off x="8072438" y="4653136"/>
            <a:ext cx="0" cy="468000"/>
          </a:xfrm>
          <a:prstGeom prst="straightConnector1">
            <a:avLst/>
          </a:prstGeom>
          <a:ln w="38100">
            <a:tailEnd type="triangle"/>
          </a:ln>
          <a:extLst/>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bwMode="auto">
          <a:xfrm flipH="1" flipV="1">
            <a:off x="3347864" y="2060848"/>
            <a:ext cx="4176464" cy="72008"/>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Straight Arrow Connector 36"/>
          <p:cNvCxnSpPr>
            <a:endCxn id="7" idx="3"/>
          </p:cNvCxnSpPr>
          <p:nvPr/>
        </p:nvCxnSpPr>
        <p:spPr bwMode="auto">
          <a:xfrm flipH="1">
            <a:off x="2195736" y="2269871"/>
            <a:ext cx="5947817" cy="7001"/>
          </a:xfrm>
          <a:prstGeom prst="straightConnector1">
            <a:avLst/>
          </a:prstGeom>
          <a:ln w="38100">
            <a:solidFill>
              <a:schemeClr val="bg1">
                <a:lumMod val="75000"/>
              </a:schemeClr>
            </a:solidFill>
            <a:prstDash val="sysDash"/>
            <a:tailEnd type="triangle"/>
          </a:ln>
          <a:extLst/>
        </p:spPr>
        <p:style>
          <a:lnRef idx="1">
            <a:schemeClr val="dk1"/>
          </a:lnRef>
          <a:fillRef idx="0">
            <a:schemeClr val="dk1"/>
          </a:fillRef>
          <a:effectRef idx="0">
            <a:schemeClr val="dk1"/>
          </a:effectRef>
          <a:fontRef idx="minor">
            <a:schemeClr val="tx1"/>
          </a:fontRef>
        </p:style>
      </p:cxnSp>
      <p:cxnSp>
        <p:nvCxnSpPr>
          <p:cNvPr id="41" name="Straight Connector 40"/>
          <p:cNvCxnSpPr>
            <a:endCxn id="11" idx="0"/>
          </p:cNvCxnSpPr>
          <p:nvPr/>
        </p:nvCxnSpPr>
        <p:spPr bwMode="auto">
          <a:xfrm>
            <a:off x="8143553" y="2273983"/>
            <a:ext cx="1" cy="826789"/>
          </a:xfrm>
          <a:prstGeom prst="line">
            <a:avLst/>
          </a:prstGeom>
          <a:ln w="38100">
            <a:solidFill>
              <a:schemeClr val="bg1">
                <a:lumMod val="85000"/>
              </a:schemeClr>
            </a:solidFill>
            <a:prstDash val="sysDash"/>
          </a:ln>
          <a:extLst/>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bwMode="auto">
          <a:xfrm>
            <a:off x="5868144" y="2269871"/>
            <a:ext cx="0" cy="900000"/>
          </a:xfrm>
          <a:prstGeom prst="straightConnector1">
            <a:avLst/>
          </a:prstGeom>
          <a:ln w="38100">
            <a:solidFill>
              <a:schemeClr val="bg1">
                <a:lumMod val="75000"/>
              </a:schemeClr>
            </a:solidFill>
            <a:prstDash val="sysDash"/>
            <a:tailEnd type="triangle"/>
          </a:ln>
          <a:extLst/>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bwMode="auto">
          <a:xfrm>
            <a:off x="3491880" y="2276872"/>
            <a:ext cx="0" cy="900000"/>
          </a:xfrm>
          <a:prstGeom prst="straightConnector1">
            <a:avLst/>
          </a:prstGeom>
          <a:ln w="38100">
            <a:solidFill>
              <a:schemeClr val="bg1">
                <a:lumMod val="75000"/>
              </a:schemeClr>
            </a:solidFill>
            <a:prstDash val="sysDash"/>
            <a:tailEnd type="triangle"/>
          </a:ln>
          <a:extLst/>
        </p:spPr>
        <p:style>
          <a:lnRef idx="1">
            <a:schemeClr val="dk1"/>
          </a:lnRef>
          <a:fillRef idx="0">
            <a:schemeClr val="dk1"/>
          </a:fillRef>
          <a:effectRef idx="0">
            <a:schemeClr val="dk1"/>
          </a:effectRef>
          <a:fontRef idx="minor">
            <a:schemeClr val="tx1"/>
          </a:fontRef>
        </p:style>
      </p:cxnSp>
      <p:cxnSp>
        <p:nvCxnSpPr>
          <p:cNvPr id="46" name="Elbow Connector 45"/>
          <p:cNvCxnSpPr/>
          <p:nvPr/>
        </p:nvCxnSpPr>
        <p:spPr bwMode="auto">
          <a:xfrm rot="5400000">
            <a:off x="1850026" y="2363209"/>
            <a:ext cx="871096" cy="684420"/>
          </a:xfrm>
          <a:prstGeom prst="bentConnector3">
            <a:avLst>
              <a:gd name="adj1" fmla="val 72177"/>
            </a:avLst>
          </a:prstGeom>
          <a:ln w="38100">
            <a:solidFill>
              <a:schemeClr val="bg1">
                <a:lumMod val="75000"/>
              </a:schemeClr>
            </a:solidFill>
            <a:prstDash val="sysDash"/>
            <a:tailEnd type="triangle"/>
          </a:ln>
          <a:extLst/>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251176" y="6237312"/>
            <a:ext cx="3384376" cy="400110"/>
          </a:xfrm>
          <a:prstGeom prst="rect">
            <a:avLst/>
          </a:prstGeom>
          <a:noFill/>
        </p:spPr>
        <p:txBody>
          <a:bodyPr wrap="square" rtlCol="0">
            <a:spAutoFit/>
          </a:bodyPr>
          <a:lstStyle/>
          <a:p>
            <a:r>
              <a:rPr lang="en-GB" sz="2000" dirty="0" smtClean="0">
                <a:solidFill>
                  <a:schemeClr val="tx1"/>
                </a:solidFill>
              </a:rPr>
              <a:t>Following Lee et al. (2011)</a:t>
            </a:r>
            <a:endParaRPr lang="en-GB" sz="2000" dirty="0">
              <a:solidFill>
                <a:schemeClr val="tx1"/>
              </a:solidFill>
            </a:endParaRPr>
          </a:p>
        </p:txBody>
      </p:sp>
    </p:spTree>
    <p:extLst>
      <p:ext uri="{BB962C8B-B14F-4D97-AF65-F5344CB8AC3E}">
        <p14:creationId xmlns:p14="http://schemas.microsoft.com/office/powerpoint/2010/main" val="327528918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Expert Elicitation</a:t>
            </a:r>
            <a:br>
              <a:rPr lang="en-GB" dirty="0" smtClean="0"/>
            </a:br>
            <a:endParaRPr lang="en-GB" dirty="0"/>
          </a:p>
        </p:txBody>
      </p:sp>
      <p:sp>
        <p:nvSpPr>
          <p:cNvPr id="3" name="Content Placeholder 2"/>
          <p:cNvSpPr>
            <a:spLocks noGrp="1"/>
          </p:cNvSpPr>
          <p:nvPr>
            <p:ph idx="1"/>
          </p:nvPr>
        </p:nvSpPr>
        <p:spPr/>
        <p:txBody>
          <a:bodyPr/>
          <a:lstStyle/>
          <a:p>
            <a:r>
              <a:rPr lang="en-GB" dirty="0" smtClean="0"/>
              <a:t>Spread over 3 sessions </a:t>
            </a:r>
          </a:p>
          <a:p>
            <a:r>
              <a:rPr lang="en-GB" dirty="0" smtClean="0"/>
              <a:t>2 experts from Met Office (plus input from other members of the dispersion group), Nathan Huntley (Durham) </a:t>
            </a:r>
          </a:p>
          <a:p>
            <a:r>
              <a:rPr lang="en-GB" dirty="0" smtClean="0"/>
              <a:t>Facilitator : Andy Hart</a:t>
            </a:r>
          </a:p>
          <a:p>
            <a:r>
              <a:rPr lang="en-GB" dirty="0" smtClean="0"/>
              <a:t>Target output: column integrated mass loading </a:t>
            </a:r>
          </a:p>
          <a:p>
            <a:r>
              <a:rPr lang="en-GB" dirty="0" smtClean="0"/>
              <a:t>Considered over 20 different parameters </a:t>
            </a: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9</a:t>
            </a:fld>
            <a:endParaRPr lang="en-GB"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221088"/>
            <a:ext cx="1936922" cy="18799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725144"/>
            <a:ext cx="1456184" cy="150819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32656"/>
            <a:ext cx="2536853" cy="1716424"/>
          </a:xfrm>
          <a:prstGeom prst="rect">
            <a:avLst/>
          </a:prstGeom>
        </p:spPr>
      </p:pic>
    </p:spTree>
    <p:extLst>
      <p:ext uri="{BB962C8B-B14F-4D97-AF65-F5344CB8AC3E}">
        <p14:creationId xmlns:p14="http://schemas.microsoft.com/office/powerpoint/2010/main" val="4829745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BF0071"/>
      </a:dk2>
      <a:lt2>
        <a:srgbClr val="1C1C1C"/>
      </a:lt2>
      <a:accent1>
        <a:srgbClr val="BF0071"/>
      </a:accent1>
      <a:accent2>
        <a:srgbClr val="808080"/>
      </a:accent2>
      <a:accent3>
        <a:srgbClr val="FFFFFF"/>
      </a:accent3>
      <a:accent4>
        <a:srgbClr val="000000"/>
      </a:accent4>
      <a:accent5>
        <a:srgbClr val="DCAABB"/>
      </a:accent5>
      <a:accent6>
        <a:srgbClr val="737373"/>
      </a:accent6>
      <a:hlink>
        <a:srgbClr val="B2B2B2"/>
      </a:hlink>
      <a:folHlink>
        <a:srgbClr val="DDDDDD"/>
      </a:folHlink>
    </a:clrScheme>
    <a:fontScheme name="Office Theme">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lnDef>
  </a:objectDefaults>
  <a:extraClrSchemeLst>
    <a:extraClrScheme>
      <a:clrScheme name="Office Theme 1">
        <a:dk1>
          <a:srgbClr val="000000"/>
        </a:dk1>
        <a:lt1>
          <a:srgbClr val="FFFFFF"/>
        </a:lt1>
        <a:dk2>
          <a:srgbClr val="BF0071"/>
        </a:dk2>
        <a:lt2>
          <a:srgbClr val="1C1C1C"/>
        </a:lt2>
        <a:accent1>
          <a:srgbClr val="BF0071"/>
        </a:accent1>
        <a:accent2>
          <a:srgbClr val="808080"/>
        </a:accent2>
        <a:accent3>
          <a:srgbClr val="FFFFFF"/>
        </a:accent3>
        <a:accent4>
          <a:srgbClr val="000000"/>
        </a:accent4>
        <a:accent5>
          <a:srgbClr val="DCAABB"/>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BF0071"/>
      </a:dk2>
      <a:lt2>
        <a:srgbClr val="1C1C1C"/>
      </a:lt2>
      <a:accent1>
        <a:srgbClr val="BF0071"/>
      </a:accent1>
      <a:accent2>
        <a:srgbClr val="808080"/>
      </a:accent2>
      <a:accent3>
        <a:srgbClr val="FFFFFF"/>
      </a:accent3>
      <a:accent4>
        <a:srgbClr val="000000"/>
      </a:accent4>
      <a:accent5>
        <a:srgbClr val="DCAABB"/>
      </a:accent5>
      <a:accent6>
        <a:srgbClr val="737373"/>
      </a:accent6>
      <a:hlink>
        <a:srgbClr val="B2B2B2"/>
      </a:hlink>
      <a:folHlink>
        <a:srgbClr val="DDDDDD"/>
      </a:folHlink>
    </a:clrScheme>
    <a:fontScheme name="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lnDef>
  </a:objectDefaults>
  <a:extraClrSchemeLst>
    <a:extraClrScheme>
      <a:clrScheme name="Custom Design 1">
        <a:dk1>
          <a:srgbClr val="000000"/>
        </a:dk1>
        <a:lt1>
          <a:srgbClr val="FFFFFF"/>
        </a:lt1>
        <a:dk2>
          <a:srgbClr val="BF0071"/>
        </a:dk2>
        <a:lt2>
          <a:srgbClr val="1C1C1C"/>
        </a:lt2>
        <a:accent1>
          <a:srgbClr val="BF0071"/>
        </a:accent1>
        <a:accent2>
          <a:srgbClr val="808080"/>
        </a:accent2>
        <a:accent3>
          <a:srgbClr val="FFFFFF"/>
        </a:accent3>
        <a:accent4>
          <a:srgbClr val="000000"/>
        </a:accent4>
        <a:accent5>
          <a:srgbClr val="DCAABB"/>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
      <a:dk1>
        <a:srgbClr val="000000"/>
      </a:dk1>
      <a:lt1>
        <a:srgbClr val="FFFFFF"/>
      </a:lt1>
      <a:dk2>
        <a:srgbClr val="1B4C8F"/>
      </a:dk2>
      <a:lt2>
        <a:srgbClr val="1C1C1C"/>
      </a:lt2>
      <a:accent1>
        <a:srgbClr val="333333"/>
      </a:accent1>
      <a:accent2>
        <a:srgbClr val="808080"/>
      </a:accent2>
      <a:accent3>
        <a:srgbClr val="FFFFFF"/>
      </a:accent3>
      <a:accent4>
        <a:srgbClr val="000000"/>
      </a:accent4>
      <a:accent5>
        <a:srgbClr val="ADADAD"/>
      </a:accent5>
      <a:accent6>
        <a:srgbClr val="737373"/>
      </a:accent6>
      <a:hlink>
        <a:srgbClr val="B2B2B2"/>
      </a:hlink>
      <a:folHlink>
        <a:srgbClr val="DDDDDD"/>
      </a:folHlink>
    </a:clrScheme>
    <a:fontScheme name="1_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1C1C1C"/>
        </a:dk1>
        <a:lt1>
          <a:srgbClr val="FFFFFF"/>
        </a:lt1>
        <a:dk2>
          <a:srgbClr val="1A4B8E"/>
        </a:dk2>
        <a:lt2>
          <a:srgbClr val="FFFFFF"/>
        </a:lt2>
        <a:accent1>
          <a:srgbClr val="333333"/>
        </a:accent1>
        <a:accent2>
          <a:srgbClr val="808080"/>
        </a:accent2>
        <a:accent3>
          <a:srgbClr val="ABB1C6"/>
        </a:accent3>
        <a:accent4>
          <a:srgbClr val="DADADA"/>
        </a:accent4>
        <a:accent5>
          <a:srgbClr val="ADADAD"/>
        </a:accent5>
        <a:accent6>
          <a:srgbClr val="737373"/>
        </a:accent6>
        <a:hlink>
          <a:srgbClr val="B2B2B2"/>
        </a:hlink>
        <a:folHlink>
          <a:srgbClr val="DDDDDD"/>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FFFFFF"/>
        </a:dk2>
        <a:lt2>
          <a:srgbClr val="1C1C1C"/>
        </a:lt2>
        <a:accent1>
          <a:srgbClr val="333333"/>
        </a:accent1>
        <a:accent2>
          <a:srgbClr val="808080"/>
        </a:accent2>
        <a:accent3>
          <a:srgbClr val="FFFFFF"/>
        </a:accent3>
        <a:accent4>
          <a:srgbClr val="DADADA"/>
        </a:accent4>
        <a:accent5>
          <a:srgbClr val="ADADAD"/>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FFFFFF"/>
        </a:dk2>
        <a:lt2>
          <a:srgbClr val="1C1C1C"/>
        </a:lt2>
        <a:accent1>
          <a:srgbClr val="9C0113"/>
        </a:accent1>
        <a:accent2>
          <a:srgbClr val="808080"/>
        </a:accent2>
        <a:accent3>
          <a:srgbClr val="FFFFFF"/>
        </a:accent3>
        <a:accent4>
          <a:srgbClr val="DADADA"/>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1C1C1C"/>
        </a:lt2>
        <a:accent1>
          <a:srgbClr val="9C0113"/>
        </a:accent1>
        <a:accent2>
          <a:srgbClr val="808080"/>
        </a:accent2>
        <a:accent3>
          <a:srgbClr val="FFFFFF"/>
        </a:accent3>
        <a:accent4>
          <a:srgbClr val="000000"/>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Rdg Rubine</Template>
  <TotalTime>1187</TotalTime>
  <Words>896</Words>
  <Application>Microsoft Office PowerPoint</Application>
  <PresentationFormat>On-screen Show (4:3)</PresentationFormat>
  <Paragraphs>140</Paragraphs>
  <Slides>17</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Rdg Vesta</vt:lpstr>
      <vt:lpstr>Office Theme</vt:lpstr>
      <vt:lpstr>Custom Design</vt:lpstr>
      <vt:lpstr>1_Custom Design</vt:lpstr>
      <vt:lpstr>Reducing the risk of volcanic ash to aviation</vt:lpstr>
      <vt:lpstr>Impact on aircraft </vt:lpstr>
      <vt:lpstr>Impact on aircraft </vt:lpstr>
      <vt:lpstr>Volcanic Ash Advisory Centres  (VAACs)           </vt:lpstr>
      <vt:lpstr>Volcanic ash graphics </vt:lpstr>
      <vt:lpstr>Volcanic Ash Transport and Dispersion (VATD) Models</vt:lpstr>
      <vt:lpstr>RACER: Robust Assessment and  Communication of Environmental Risk </vt:lpstr>
      <vt:lpstr>Framework for quantifying  uncertainty</vt:lpstr>
      <vt:lpstr>Expert Elicitation </vt:lpstr>
      <vt:lpstr>Experimental design </vt:lpstr>
      <vt:lpstr>Emulation    </vt:lpstr>
      <vt:lpstr>Case study: 14 May 2010 </vt:lpstr>
      <vt:lpstr>Probabilistic Forecast? </vt:lpstr>
      <vt:lpstr>Probabilistic Forecast? </vt:lpstr>
      <vt:lpstr>Does the ensemble perform better than the best guess simulation?</vt:lpstr>
      <vt:lpstr>Does the ensemble perform better  than the best guess simulation?</vt:lpstr>
      <vt:lpstr>Future Work  </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Volcanic ash modelling</dc:title>
  <dc:creator>Natalie Jane Harvey</dc:creator>
  <cp:lastModifiedBy>Natalie Jane Harvey</cp:lastModifiedBy>
  <cp:revision>162</cp:revision>
  <cp:lastPrinted>2015-05-28T14:56:06Z</cp:lastPrinted>
  <dcterms:created xsi:type="dcterms:W3CDTF">2015-01-14T13:46:46Z</dcterms:created>
  <dcterms:modified xsi:type="dcterms:W3CDTF">2015-06-01T09:27:22Z</dcterms:modified>
</cp:coreProperties>
</file>