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8" r:id="rId4"/>
    <p:sldId id="278" r:id="rId5"/>
    <p:sldId id="260" r:id="rId6"/>
    <p:sldId id="261" r:id="rId7"/>
    <p:sldId id="262" r:id="rId8"/>
    <p:sldId id="265" r:id="rId9"/>
    <p:sldId id="271" r:id="rId10"/>
    <p:sldId id="266" r:id="rId11"/>
    <p:sldId id="277" r:id="rId12"/>
    <p:sldId id="272" r:id="rId13"/>
    <p:sldId id="263" r:id="rId14"/>
    <p:sldId id="274" r:id="rId15"/>
    <p:sldId id="276" r:id="rId16"/>
    <p:sldId id="275" r:id="rId17"/>
    <p:sldId id="273" r:id="rId18"/>
    <p:sldId id="267" r:id="rId19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ms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5FF"/>
    <a:srgbClr val="FF7D7D"/>
    <a:srgbClr val="FFB7B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43" autoAdjust="0"/>
  </p:normalViewPr>
  <p:slideViewPr>
    <p:cSldViewPr>
      <p:cViewPr varScale="1">
        <p:scale>
          <a:sx n="87" d="100"/>
          <a:sy n="87" d="100"/>
        </p:scale>
        <p:origin x="658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86486431-8577-4101-BC0A-0BA85BA2D9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E4C3ACC-6C04-4A11-8F2B-64A24FFAA3DA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en-US" sz="140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3BEE1B1-FDD0-428D-BA81-287DB387C4EC}" type="slidenum">
              <a:rPr lang="en-GB" altLang="en-US" sz="1400">
                <a:ea typeface="msgothic" charset="0"/>
                <a:cs typeface="Bitstream Vera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>
              <a:ea typeface="msgothic" charset="0"/>
              <a:cs typeface="Bitstream Vera Sans" charset="0"/>
            </a:endParaRPr>
          </a:p>
        </p:txBody>
      </p:sp>
      <p:sp>
        <p:nvSpPr>
          <p:cNvPr id="51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4D56C5F-D252-4EDA-A8CF-50A2143571A2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en-US" sz="140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2682ACE-3777-495D-8F18-41F01F67D2FC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en-US" sz="140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0E81B2F-DAF1-403F-B41B-46CC20B33A3C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en-US" sz="140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66FBD5C-8CB5-465C-8C90-B0E16109C024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en-US" sz="140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13C2870-0A14-4D8F-A82F-707A943688FD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en-US" sz="140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A9CCFF0-A2E3-4CF6-82A3-9D8E1B24D25C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en-US" sz="140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8F3FA-597C-4C42-9CE6-DCCC4BC69951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en-US" sz="140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B9CC0C-3334-4748-8D8C-A36538934A28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en-US" sz="140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7614F3A-AE63-42BD-A06D-ADE6656CB48E}" type="slidenum">
              <a:rPr lang="en-GB" altLang="en-US" sz="1400">
                <a:ea typeface="msgothic" charset="0"/>
                <a:cs typeface="Bitstream Vera Sans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>
              <a:ea typeface="msgothic" charset="0"/>
              <a:cs typeface="Bitstream Vera Sans" charset="0"/>
            </a:endParaRPr>
          </a:p>
        </p:txBody>
      </p:sp>
      <p:sp>
        <p:nvSpPr>
          <p:cNvPr id="92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D208CED-32E8-4880-83D3-81CB63756C59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40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71EEC79-F99E-4507-B981-CCFB48903F87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en-US" sz="140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41616BF-B303-4073-88EC-33F5E085B98B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en-US" sz="140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D1CA72C-E285-4456-81B7-3D24B249C4DE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en-US" sz="140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6A465EA-F948-468C-B585-C3649F29AF42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en-US" sz="140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7D72AF8-93D4-4AA8-9D95-2A989569E172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 sz="140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104775"/>
            <a:ext cx="2138362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175" y="104775"/>
            <a:ext cx="6262688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2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104775"/>
            <a:ext cx="8226425" cy="41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0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494E-AD26-4217-9890-86D3662E4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55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524FB-BEF5-41F2-9582-8FB4D8FA58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66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6E04-6670-45F2-932D-65C7F5FEB3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44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52463"/>
            <a:ext cx="4037013" cy="5475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52463"/>
            <a:ext cx="4037012" cy="5475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92D5-C1F1-44DC-BBA7-23B8152648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07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4016-06ED-4C3C-B9F9-C936BDA3B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834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16839-E3BD-4813-A337-25EF9BF5F3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106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5516-8423-4484-8443-FB1CA826C7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506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73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C6C-C5D6-4BA0-8DF4-B962F6B01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043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E49B-4302-431E-8063-80D50A5B53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5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E3D8-0F5F-47CA-AE2E-D80533B0B7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4645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104775"/>
            <a:ext cx="2138362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175" y="104775"/>
            <a:ext cx="6262688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56F8-78EF-49A2-A4AB-CC890D898F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75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6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52463"/>
            <a:ext cx="4037013" cy="5475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52463"/>
            <a:ext cx="4037012" cy="5475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2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5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90550"/>
            <a:ext cx="58578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52463"/>
            <a:ext cx="822642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104775"/>
            <a:ext cx="8226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484688" y="6370638"/>
            <a:ext cx="28971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2pPr>
      <a:lvl3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3pPr>
      <a:lvl4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4pPr>
      <a:lvl5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5pPr>
      <a:lvl6pPr marL="25146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6pPr>
      <a:lvl7pPr marL="29718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7pPr>
      <a:lvl8pPr marL="34290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8pPr>
      <a:lvl9pPr marL="38862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90550"/>
            <a:ext cx="58578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52463"/>
            <a:ext cx="822642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104775"/>
            <a:ext cx="8226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271463" y="6394450"/>
            <a:ext cx="2860675" cy="39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400" b="1">
                <a:solidFill>
                  <a:srgbClr val="004C1F"/>
                </a:solidFill>
                <a:latin typeface="Gill Sans MT" panose="020B0502020104020203" pitchFamily="34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8F46DA93-75DC-43D2-840B-45E0844E4E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816600" y="6370638"/>
            <a:ext cx="28971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2pPr>
      <a:lvl3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3pPr>
      <a:lvl4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4pPr>
      <a:lvl5pPr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chemeClr val="accent1"/>
          </a:solidFill>
          <a:latin typeface="Gill Sans MT" pitchFamily="32" charset="0"/>
          <a:ea typeface="msgothic" charset="0"/>
          <a:cs typeface="msgothic" charset="0"/>
        </a:defRPr>
      </a:lvl5pPr>
      <a:lvl6pPr marL="25146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6pPr>
      <a:lvl7pPr marL="29718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7pPr>
      <a:lvl8pPr marL="34290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8pPr>
      <a:lvl9pPr marL="3886200" indent="-228600" algn="l" defTabSz="449263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704A"/>
          </a:solidFill>
          <a:latin typeface="Gill Sans MT" pitchFamily="32" charset="0"/>
          <a:ea typeface="msgothic" charset="0"/>
          <a:cs typeface="ms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160588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19250" y="2873375"/>
            <a:ext cx="5616575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Natalie Harvey, Steve </a:t>
            </a:r>
            <a:r>
              <a:rPr lang="en-GB" sz="2800" dirty="0" err="1">
                <a:solidFill>
                  <a:schemeClr val="tx1"/>
                </a:solidFill>
                <a:latin typeface="+mj-lt"/>
                <a:cs typeface="+mn-cs"/>
              </a:rPr>
              <a:t>Woolnough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+mj-lt"/>
                <a:cs typeface="+mn-cs"/>
              </a:rPr>
              <a:t>Alision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 Stirling</a:t>
            </a:r>
          </a:p>
        </p:txBody>
      </p:sp>
      <p:sp>
        <p:nvSpPr>
          <p:cNvPr id="4100" name="Text Box 1"/>
          <p:cNvSpPr txBox="1">
            <a:spLocks noChangeArrowheads="1"/>
          </p:cNvSpPr>
          <p:nvPr/>
        </p:nvSpPr>
        <p:spPr bwMode="auto">
          <a:xfrm>
            <a:off x="509588" y="836613"/>
            <a:ext cx="8229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algn="ctr" eaLnBrk="1">
              <a:lnSpc>
                <a:spcPct val="115000"/>
              </a:lnSpc>
              <a:spcAft>
                <a:spcPct val="0"/>
              </a:spcAft>
              <a:buClrTx/>
            </a:pPr>
            <a:r>
              <a:rPr lang="en-GB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WP2.1a,b High Resolution Simulations of Convection</a:t>
            </a:r>
            <a:endParaRPr lang="en-US" altLang="en-US" sz="4000" b="1">
              <a:solidFill>
                <a:srgbClr val="00704A"/>
              </a:solidFill>
              <a:latin typeface="Gill Sans MT" panose="020B0502020104020203" pitchFamily="34" charset="0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95288" y="40767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800" b="1">
                <a:solidFill>
                  <a:srgbClr val="FF0000"/>
                </a:solidFill>
              </a:rPr>
              <a:t>GOAL: To inform parametrization development and in particular improve the temporal evolution of convection (“convective memory”)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2"/>
          <a:stretch>
            <a:fillRect/>
          </a:stretch>
        </p:blipFill>
        <p:spPr bwMode="auto">
          <a:xfrm>
            <a:off x="1046163" y="1916113"/>
            <a:ext cx="771525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terms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3603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82F5A9A7-0109-4296-9865-4ABD22D6A939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9842" r="24811" b="56300"/>
          <a:stretch>
            <a:fillRect/>
          </a:stretch>
        </p:blipFill>
        <p:spPr bwMode="auto">
          <a:xfrm>
            <a:off x="2124075" y="1052513"/>
            <a:ext cx="532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311400" y="1052513"/>
            <a:ext cx="576263" cy="944562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028950" y="1052513"/>
            <a:ext cx="866775" cy="944562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037013" y="1062038"/>
            <a:ext cx="866775" cy="944562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045075" y="1060450"/>
            <a:ext cx="595313" cy="969963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764213" y="1084263"/>
            <a:ext cx="939800" cy="946150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827838" y="1084263"/>
            <a:ext cx="523875" cy="946150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581275" y="2335213"/>
            <a:ext cx="1250950" cy="2159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562225" y="3648075"/>
            <a:ext cx="1252538" cy="215900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43188" y="4960938"/>
            <a:ext cx="1252537" cy="215900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792788" y="2354263"/>
            <a:ext cx="1250950" cy="215900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670550" y="3659188"/>
            <a:ext cx="1495425" cy="204787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5749925" y="4965700"/>
            <a:ext cx="1495425" cy="204788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22546" name="TextBox 6"/>
          <p:cNvSpPr txBox="1">
            <a:spLocks noChangeArrowheads="1"/>
          </p:cNvSpPr>
          <p:nvPr/>
        </p:nvSpPr>
        <p:spPr bwMode="auto">
          <a:xfrm>
            <a:off x="2124075" y="6308725"/>
            <a:ext cx="1944688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  <p:sp>
        <p:nvSpPr>
          <p:cNvPr id="22547" name="TextBox 6"/>
          <p:cNvSpPr txBox="1">
            <a:spLocks noChangeArrowheads="1"/>
          </p:cNvSpPr>
          <p:nvPr/>
        </p:nvSpPr>
        <p:spPr bwMode="auto">
          <a:xfrm>
            <a:off x="5441950" y="6292850"/>
            <a:ext cx="1944688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terms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3603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5DA53EB0-49F0-4BC1-8123-3261C284ED2F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3606" r="9390" b="29066"/>
          <a:stretch>
            <a:fillRect/>
          </a:stretch>
        </p:blipFill>
        <p:spPr bwMode="auto">
          <a:xfrm>
            <a:off x="1619250" y="2205038"/>
            <a:ext cx="68405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9842" r="24811" b="56300"/>
          <a:stretch>
            <a:fillRect/>
          </a:stretch>
        </p:blipFill>
        <p:spPr bwMode="auto">
          <a:xfrm>
            <a:off x="2124075" y="1052513"/>
            <a:ext cx="532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11400" y="1052513"/>
            <a:ext cx="576263" cy="944562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028950" y="1052513"/>
            <a:ext cx="866775" cy="944562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37013" y="1062038"/>
            <a:ext cx="866775" cy="944562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045075" y="1060450"/>
            <a:ext cx="595313" cy="969963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764213" y="1084263"/>
            <a:ext cx="939800" cy="946150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827838" y="1084263"/>
            <a:ext cx="523875" cy="946150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581275" y="2420938"/>
            <a:ext cx="1250950" cy="21590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581275" y="3706813"/>
            <a:ext cx="1250950" cy="215900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667000" y="4972050"/>
            <a:ext cx="1252538" cy="215900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065838" y="2424113"/>
            <a:ext cx="1250950" cy="215900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908675" y="3657600"/>
            <a:ext cx="1497013" cy="203200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6051550" y="4965700"/>
            <a:ext cx="1495425" cy="204788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63" y="1990725"/>
            <a:ext cx="1944687" cy="9239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Composite of 18 diurnal cycles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3603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87C10F66-DD8A-4859-A7E2-FB3A6DEF7627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2662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9842" r="24811" b="56300"/>
          <a:stretch>
            <a:fillRect/>
          </a:stretch>
        </p:blipFill>
        <p:spPr bwMode="auto">
          <a:xfrm>
            <a:off x="2124075" y="1339850"/>
            <a:ext cx="532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311400" y="1339850"/>
            <a:ext cx="576263" cy="9445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028950" y="1339850"/>
            <a:ext cx="866775" cy="944563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037013" y="1349375"/>
            <a:ext cx="866775" cy="944563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045075" y="1347788"/>
            <a:ext cx="595313" cy="969962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5764213" y="1371600"/>
            <a:ext cx="939800" cy="946150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827838" y="1371600"/>
            <a:ext cx="523875" cy="946150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pic>
        <p:nvPicPr>
          <p:cNvPr id="2663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5891" r="6186" b="4626"/>
          <a:stretch>
            <a:fillRect/>
          </a:stretch>
        </p:blipFill>
        <p:spPr bwMode="auto">
          <a:xfrm>
            <a:off x="1403350" y="2468563"/>
            <a:ext cx="64452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22"/>
          <p:cNvSpPr>
            <a:spLocks noChangeArrowheads="1"/>
          </p:cNvSpPr>
          <p:nvPr/>
        </p:nvSpPr>
        <p:spPr bwMode="auto">
          <a:xfrm>
            <a:off x="2741613" y="2511425"/>
            <a:ext cx="938212" cy="19685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6" name="Rectangle 23"/>
          <p:cNvSpPr>
            <a:spLocks noChangeArrowheads="1"/>
          </p:cNvSpPr>
          <p:nvPr/>
        </p:nvSpPr>
        <p:spPr bwMode="auto">
          <a:xfrm>
            <a:off x="2776538" y="3529013"/>
            <a:ext cx="938212" cy="196850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2555875" y="4581525"/>
            <a:ext cx="1223963" cy="161925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8" name="Rectangle 25"/>
          <p:cNvSpPr>
            <a:spLocks noChangeArrowheads="1"/>
          </p:cNvSpPr>
          <p:nvPr/>
        </p:nvSpPr>
        <p:spPr bwMode="auto">
          <a:xfrm>
            <a:off x="5603875" y="2546350"/>
            <a:ext cx="1223963" cy="161925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39" name="Rectangle 26"/>
          <p:cNvSpPr>
            <a:spLocks noChangeArrowheads="1"/>
          </p:cNvSpPr>
          <p:nvPr/>
        </p:nvSpPr>
        <p:spPr bwMode="auto">
          <a:xfrm>
            <a:off x="5764213" y="3563938"/>
            <a:ext cx="1223962" cy="161925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764213" y="4594225"/>
            <a:ext cx="1223962" cy="161925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2660650" y="3644900"/>
            <a:ext cx="1068388" cy="982663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5813425" y="3633788"/>
            <a:ext cx="1069975" cy="98107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935413" y="1323975"/>
            <a:ext cx="1068387" cy="982663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4787900" y="1298575"/>
            <a:ext cx="1068388" cy="98107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4" name="Multiply 33"/>
          <p:cNvSpPr/>
          <p:nvPr/>
        </p:nvSpPr>
        <p:spPr bwMode="auto">
          <a:xfrm>
            <a:off x="2660650" y="4710113"/>
            <a:ext cx="1068388" cy="98266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35" name="Multiply 34"/>
          <p:cNvSpPr/>
          <p:nvPr/>
        </p:nvSpPr>
        <p:spPr bwMode="auto">
          <a:xfrm>
            <a:off x="5681663" y="1306513"/>
            <a:ext cx="1068387" cy="98266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26647" name="Text Box 1"/>
          <p:cNvSpPr txBox="1">
            <a:spLocks noChangeArrowheads="1"/>
          </p:cNvSpPr>
          <p:nvPr/>
        </p:nvSpPr>
        <p:spPr bwMode="auto">
          <a:xfrm>
            <a:off x="287338" y="130175"/>
            <a:ext cx="85328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terms: </a:t>
            </a:r>
            <a:r>
              <a:rPr lang="en-US" altLang="en-US" sz="4000">
                <a:solidFill>
                  <a:srgbClr val="7030A0"/>
                </a:solidFill>
                <a:latin typeface="Gill Sans MT" panose="020B0502020104020203" pitchFamily="34" charset="0"/>
              </a:rPr>
              <a:t>vertical integrals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4000" b="1">
              <a:solidFill>
                <a:srgbClr val="00704A"/>
              </a:solidFill>
              <a:latin typeface="Gill Sans MT" panose="020B0502020104020203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3603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2884FF20-477A-4AA1-90D8-22F869BEF638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287338" y="130175"/>
            <a:ext cx="85328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terms: </a:t>
            </a:r>
            <a:r>
              <a:rPr lang="en-US" altLang="en-US" sz="4000">
                <a:solidFill>
                  <a:srgbClr val="7030A0"/>
                </a:solidFill>
                <a:latin typeface="Gill Sans MT" panose="020B0502020104020203" pitchFamily="34" charset="0"/>
              </a:rPr>
              <a:t>vertical integrals</a:t>
            </a:r>
          </a:p>
        </p:txBody>
      </p:sp>
      <p:pic>
        <p:nvPicPr>
          <p:cNvPr id="286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6085" r="6026" b="5174"/>
          <a:stretch>
            <a:fillRect/>
          </a:stretch>
        </p:blipFill>
        <p:spPr bwMode="auto">
          <a:xfrm>
            <a:off x="1547813" y="1493838"/>
            <a:ext cx="629285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3863975" y="5867400"/>
            <a:ext cx="19431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397" y="3190717"/>
            <a:ext cx="1015663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Vertically integrated  TKE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747" y="1790590"/>
            <a:ext cx="1015663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Vertically integrated  budget term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4606672"/>
            <a:ext cx="430887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Wm</a:t>
            </a:r>
            <a:r>
              <a:rPr lang="en-GB" sz="1600" baseline="30000" dirty="0">
                <a:solidFill>
                  <a:schemeClr val="tx1"/>
                </a:solidFill>
              </a:rPr>
              <a:t>-2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933825" y="1679575"/>
            <a:ext cx="0" cy="1246188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4784725" y="3079750"/>
            <a:ext cx="0" cy="1246188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6011863" y="3479800"/>
            <a:ext cx="1662112" cy="1008063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62896F10-29B9-417D-B0CF-2C9FC22658B8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03213" y="415925"/>
            <a:ext cx="8534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terms: </a:t>
            </a:r>
            <a:r>
              <a:rPr lang="en-US" altLang="en-US" sz="4000">
                <a:solidFill>
                  <a:srgbClr val="7030A0"/>
                </a:solidFill>
                <a:latin typeface="Gill Sans MT" panose="020B0502020104020203" pitchFamily="34" charset="0"/>
              </a:rPr>
              <a:t>regression on to vertically integrated TKE 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5956" r="9543" b="5956"/>
          <a:stretch>
            <a:fillRect/>
          </a:stretch>
        </p:blipFill>
        <p:spPr bwMode="auto">
          <a:xfrm>
            <a:off x="1701800" y="1736725"/>
            <a:ext cx="56880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219700" y="2924175"/>
            <a:ext cx="1441450" cy="1444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292725" y="4029075"/>
            <a:ext cx="1439863" cy="179388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292725" y="1790700"/>
            <a:ext cx="1439863" cy="227013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11413" y="5084763"/>
            <a:ext cx="1441450" cy="215900"/>
          </a:xfrm>
          <a:prstGeom prst="rect">
            <a:avLst/>
          </a:prstGeom>
          <a:noFill/>
          <a:ln w="41275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2339975" y="4006850"/>
            <a:ext cx="1439863" cy="215900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30" name="Rectangle 6"/>
          <p:cNvSpPr>
            <a:spLocks noChangeArrowheads="1"/>
          </p:cNvSpPr>
          <p:nvPr/>
        </p:nvSpPr>
        <p:spPr bwMode="auto">
          <a:xfrm>
            <a:off x="2354263" y="2889250"/>
            <a:ext cx="1439862" cy="215900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" name="Oval 16"/>
          <p:cNvSpPr/>
          <p:nvPr/>
        </p:nvSpPr>
        <p:spPr bwMode="auto">
          <a:xfrm>
            <a:off x="6867525" y="4029075"/>
            <a:ext cx="576263" cy="116363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19700" y="4724400"/>
            <a:ext cx="865188" cy="53498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293938" y="5859463"/>
            <a:ext cx="865187" cy="53498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725738" y="1774825"/>
            <a:ext cx="865187" cy="53498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81600" y="1863725"/>
            <a:ext cx="863600" cy="53498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133A157-01CE-4682-AEB2-1F89FDDB2B9A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03213" y="415925"/>
            <a:ext cx="8534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B0F0"/>
                </a:solidFill>
                <a:latin typeface="Gill Sans MT" panose="020B0502020104020203" pitchFamily="34" charset="0"/>
              </a:rPr>
              <a:t>Conditionally sampled diagnostics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98625"/>
            <a:ext cx="59658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7019925" y="2781300"/>
            <a:ext cx="1944688" cy="147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chemeClr val="accent1"/>
                </a:solidFill>
              </a:rPr>
              <a:t>How does TKE relate to conditionally averaged diagnostics? </a:t>
            </a: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89100" y="1573213"/>
            <a:ext cx="43910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400" b="1">
                <a:solidFill>
                  <a:schemeClr val="accent1"/>
                </a:solidFill>
              </a:rPr>
              <a:t>Time of vertically integrated TKE maximum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1" t="91656" r="22893" b="3426"/>
          <a:stretch>
            <a:fillRect/>
          </a:stretch>
        </p:blipFill>
        <p:spPr bwMode="auto">
          <a:xfrm>
            <a:off x="4427538" y="5726113"/>
            <a:ext cx="1379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92493" r="68758" b="3426"/>
          <a:stretch>
            <a:fillRect/>
          </a:stretch>
        </p:blipFill>
        <p:spPr bwMode="auto">
          <a:xfrm>
            <a:off x="1370013" y="5746750"/>
            <a:ext cx="1762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5A685A7-B1E4-4D43-8A26-0559727B5699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03213" y="415925"/>
            <a:ext cx="8534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Gill Sans MT" panose="020B0502020104020203" pitchFamily="34" charset="0"/>
              </a:rPr>
              <a:t>Spectral diagnostics</a:t>
            </a:r>
          </a:p>
        </p:txBody>
      </p: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573088" y="1423988"/>
            <a:ext cx="6553200" cy="92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chemeClr val="accent1"/>
                </a:solidFill>
              </a:rPr>
              <a:t>Spatial spectra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chemeClr val="accent1"/>
                </a:solidFill>
              </a:rPr>
              <a:t>2D vertical velocity - instantaneous every 10 mins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1">
                <a:solidFill>
                  <a:schemeClr val="accent1"/>
                </a:solidFill>
              </a:rPr>
              <a:t>Transports? 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98713"/>
            <a:ext cx="4027487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98713"/>
            <a:ext cx="4027487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1042988" y="4581525"/>
            <a:ext cx="1417637" cy="331788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063625" y="4249738"/>
            <a:ext cx="1417638" cy="331787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035050" y="3762375"/>
            <a:ext cx="1417638" cy="331788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065213" y="3424238"/>
            <a:ext cx="1417637" cy="331787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219700" y="4652963"/>
            <a:ext cx="1417638" cy="331787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226050" y="4295775"/>
            <a:ext cx="1416050" cy="331788"/>
          </a:xfrm>
          <a:custGeom>
            <a:avLst/>
            <a:gdLst>
              <a:gd name="connsiteX0" fmla="*/ 1416818 w 1416818"/>
              <a:gd name="connsiteY0" fmla="*/ 331595 h 331595"/>
              <a:gd name="connsiteX1" fmla="*/ 150725 w 1416818"/>
              <a:gd name="connsiteY1" fmla="*/ 311499 h 331595"/>
              <a:gd name="connsiteX2" fmla="*/ 150725 w 1416818"/>
              <a:gd name="connsiteY2" fmla="*/ 311499 h 331595"/>
              <a:gd name="connsiteX3" fmla="*/ 0 w 1416818"/>
              <a:gd name="connsiteY3" fmla="*/ 0 h 331595"/>
              <a:gd name="connsiteX4" fmla="*/ 0 w 1416818"/>
              <a:gd name="connsiteY4" fmla="*/ 0 h 3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18" h="331595">
                <a:moveTo>
                  <a:pt x="1416818" y="331595"/>
                </a:moveTo>
                <a:lnTo>
                  <a:pt x="150725" y="311499"/>
                </a:lnTo>
                <a:lnTo>
                  <a:pt x="150725" y="3114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Next steps?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15913" y="1196975"/>
            <a:ext cx="853440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342900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cs typeface="+mn-cs"/>
              </a:rPr>
              <a:t>Continue the development of tools to analyse the diurnal cycle</a:t>
            </a:r>
          </a:p>
          <a:p>
            <a:pPr marL="1085850" lvl="1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rgbClr val="7030A0"/>
                </a:solidFill>
                <a:latin typeface="Arial" charset="0"/>
                <a:cs typeface="+mn-cs"/>
              </a:rPr>
              <a:t>Reynolds averaged budgets</a:t>
            </a:r>
          </a:p>
          <a:p>
            <a:pPr marL="1485900" lvl="2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rgbClr val="7030A0"/>
                </a:solidFill>
                <a:latin typeface="Arial" charset="0"/>
                <a:cs typeface="+mn-cs"/>
              </a:rPr>
              <a:t>Extend to: </a:t>
            </a:r>
          </a:p>
          <a:p>
            <a:pPr marL="1943100" lvl="3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7030A0"/>
              </a:solidFill>
              <a:latin typeface="Arial" charset="0"/>
              <a:cs typeface="+mn-cs"/>
            </a:endParaRPr>
          </a:p>
          <a:p>
            <a:pPr marL="1943100" lvl="3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7030A0"/>
              </a:solidFill>
              <a:latin typeface="Arial" charset="0"/>
              <a:cs typeface="+mn-cs"/>
            </a:endParaRPr>
          </a:p>
          <a:p>
            <a:pPr marL="1085850" lvl="1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00B0F0"/>
              </a:solidFill>
              <a:latin typeface="Arial" charset="0"/>
              <a:cs typeface="+mn-cs"/>
            </a:endParaRPr>
          </a:p>
          <a:p>
            <a:pPr marL="1085850" lvl="1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00B0F0"/>
              </a:solidFill>
              <a:latin typeface="Arial" charset="0"/>
              <a:cs typeface="+mn-cs"/>
            </a:endParaRPr>
          </a:p>
          <a:p>
            <a:pPr marL="1085850" lvl="1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rgbClr val="00B0F0"/>
                </a:solidFill>
                <a:latin typeface="Arial" charset="0"/>
                <a:cs typeface="+mn-cs"/>
              </a:rPr>
              <a:t>Conditional sampling</a:t>
            </a:r>
          </a:p>
          <a:p>
            <a:pPr marL="1085850" lvl="1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rgbClr val="FF0000"/>
                </a:solidFill>
                <a:latin typeface="Arial" charset="0"/>
                <a:cs typeface="+mn-cs"/>
              </a:rPr>
              <a:t>Spectral diagnostics  </a:t>
            </a:r>
          </a:p>
          <a:p>
            <a:pPr marL="342900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342900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  <a:cs typeface="+mn-cs"/>
              </a:rPr>
              <a:t>Design and perform the high resolution simulations (MONC or idealised UM?)</a:t>
            </a:r>
          </a:p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dirty="0">
                <a:solidFill>
                  <a:schemeClr val="tx1"/>
                </a:solidFill>
                <a:latin typeface="Arial" charset="0"/>
                <a:cs typeface="+mn-cs"/>
              </a:rPr>
              <a:t>			</a:t>
            </a:r>
          </a:p>
          <a:p>
            <a:pPr marL="342900" indent="-342900" eaLnBrk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4333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221D58DE-BB88-4B3D-B29A-8FA83B03D146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4800" r="9052" b="51260"/>
          <a:stretch>
            <a:fillRect/>
          </a:stretch>
        </p:blipFill>
        <p:spPr bwMode="auto">
          <a:xfrm>
            <a:off x="1476375" y="2960688"/>
            <a:ext cx="6696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25425" y="292100"/>
            <a:ext cx="885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Idealised cloud-resolving simulations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144C56FB-E7E9-4FD5-969D-8B2D765086B1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5576" y="1407235"/>
            <a:ext cx="252028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“Radiative” Equilibrium Convection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7475" y="3182938"/>
            <a:ext cx="1717675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Imposed</a:t>
            </a:r>
            <a:r>
              <a:rPr lang="en-GB" sz="2400" dirty="0">
                <a:solidFill>
                  <a:schemeClr val="tx1"/>
                </a:solidFill>
              </a:rPr>
              <a:t> “</a:t>
            </a:r>
            <a:r>
              <a:rPr lang="en-GB" sz="2000" b="1" dirty="0">
                <a:solidFill>
                  <a:schemeClr val="tx1"/>
                </a:solidFill>
              </a:rPr>
              <a:t>radiation</a:t>
            </a:r>
            <a:r>
              <a:rPr lang="en-GB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90763" y="3182938"/>
            <a:ext cx="1765300" cy="792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Interactive</a:t>
            </a:r>
            <a:r>
              <a:rPr lang="en-GB" sz="2400" dirty="0">
                <a:solidFill>
                  <a:schemeClr val="tx1"/>
                </a:solidFill>
              </a:rPr>
              <a:t> “</a:t>
            </a:r>
            <a:r>
              <a:rPr lang="en-GB" sz="2000" b="1" dirty="0">
                <a:solidFill>
                  <a:schemeClr val="tx1"/>
                </a:solidFill>
              </a:rPr>
              <a:t>radiation</a:t>
            </a:r>
            <a:r>
              <a:rPr lang="en-GB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290763" y="4500563"/>
            <a:ext cx="1760537" cy="1304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b="1" dirty="0">
                <a:solidFill>
                  <a:schemeClr val="tx1"/>
                </a:solidFill>
              </a:rPr>
              <a:t>500km x 500km </a:t>
            </a:r>
            <a:r>
              <a:rPr lang="en-GB" sz="1600" dirty="0">
                <a:solidFill>
                  <a:schemeClr val="tx1"/>
                </a:solidFill>
              </a:rPr>
              <a:t>at ~</a:t>
            </a:r>
            <a:r>
              <a:rPr lang="en-GB" b="1" dirty="0">
                <a:solidFill>
                  <a:schemeClr val="tx1"/>
                </a:solidFill>
              </a:rPr>
              <a:t>100m</a:t>
            </a:r>
            <a:r>
              <a:rPr lang="en-GB" sz="1600" dirty="0">
                <a:solidFill>
                  <a:schemeClr val="tx1"/>
                </a:solidFill>
              </a:rPr>
              <a:t> resolution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17475" y="4500563"/>
            <a:ext cx="1717675" cy="1304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b="1" dirty="0">
                <a:solidFill>
                  <a:schemeClr val="tx1"/>
                </a:solidFill>
              </a:rPr>
              <a:t>500km x 500km </a:t>
            </a:r>
            <a:r>
              <a:rPr lang="en-GB" sz="1600" dirty="0">
                <a:solidFill>
                  <a:schemeClr val="tx1"/>
                </a:solidFill>
              </a:rPr>
              <a:t>at ~</a:t>
            </a:r>
            <a:r>
              <a:rPr lang="en-GB" b="1" dirty="0">
                <a:solidFill>
                  <a:schemeClr val="tx1"/>
                </a:solidFill>
              </a:rPr>
              <a:t>100m</a:t>
            </a:r>
            <a:r>
              <a:rPr lang="en-GB" sz="1600" dirty="0">
                <a:solidFill>
                  <a:schemeClr val="tx1"/>
                </a:solidFill>
              </a:rPr>
              <a:t> resolution</a:t>
            </a:r>
          </a:p>
        </p:txBody>
      </p:sp>
      <p:cxnSp>
        <p:nvCxnSpPr>
          <p:cNvPr id="6155" name="Straight Arrow Connector 37"/>
          <p:cNvCxnSpPr>
            <a:cxnSpLocks noChangeShapeType="1"/>
            <a:endCxn id="8" idx="0"/>
          </p:cNvCxnSpPr>
          <p:nvPr/>
        </p:nvCxnSpPr>
        <p:spPr bwMode="auto">
          <a:xfrm flipH="1">
            <a:off x="976313" y="2559050"/>
            <a:ext cx="1039812" cy="623888"/>
          </a:xfrm>
          <a:prstGeom prst="straightConnector1">
            <a:avLst/>
          </a:pr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44"/>
          <p:cNvCxnSpPr>
            <a:cxnSpLocks noChangeShapeType="1"/>
            <a:endCxn id="9" idx="0"/>
          </p:cNvCxnSpPr>
          <p:nvPr/>
        </p:nvCxnSpPr>
        <p:spPr bwMode="auto">
          <a:xfrm>
            <a:off x="2016125" y="2571750"/>
            <a:ext cx="1157288" cy="611188"/>
          </a:xfrm>
          <a:prstGeom prst="straightConnector1">
            <a:avLst/>
          </a:pr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Straight Arrow Connector 43"/>
          <p:cNvCxnSpPr>
            <a:cxnSpLocks noChangeShapeType="1"/>
          </p:cNvCxnSpPr>
          <p:nvPr/>
        </p:nvCxnSpPr>
        <p:spPr bwMode="auto">
          <a:xfrm flipH="1">
            <a:off x="3173413" y="3975100"/>
            <a:ext cx="0" cy="525463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49"/>
          <p:cNvCxnSpPr>
            <a:cxnSpLocks noChangeShapeType="1"/>
          </p:cNvCxnSpPr>
          <p:nvPr/>
        </p:nvCxnSpPr>
        <p:spPr bwMode="auto">
          <a:xfrm flipH="1">
            <a:off x="941388" y="3975100"/>
            <a:ext cx="0" cy="525463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50"/>
          <p:cNvSpPr/>
          <p:nvPr/>
        </p:nvSpPr>
        <p:spPr bwMode="auto">
          <a:xfrm>
            <a:off x="5465763" y="1406525"/>
            <a:ext cx="2520950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Diurnal cycle over land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643438" y="3182938"/>
            <a:ext cx="2082800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000" b="1" dirty="0">
                <a:solidFill>
                  <a:schemeClr val="tx1"/>
                </a:solidFill>
              </a:rPr>
              <a:t>Homogeneous surface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42125" y="3182938"/>
            <a:ext cx="2051050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Heterogenous</a:t>
            </a:r>
            <a:r>
              <a:rPr lang="en-GB" sz="2000" b="1" dirty="0">
                <a:solidFill>
                  <a:schemeClr val="tx1"/>
                </a:solidFill>
              </a:rPr>
              <a:t> surface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859588" y="4500563"/>
            <a:ext cx="2033587" cy="130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b="1" dirty="0">
                <a:solidFill>
                  <a:schemeClr val="tx1"/>
                </a:solidFill>
              </a:rPr>
              <a:t>500km x 500km </a:t>
            </a:r>
            <a:r>
              <a:rPr lang="en-GB" sz="1600" dirty="0">
                <a:solidFill>
                  <a:schemeClr val="tx1"/>
                </a:solidFill>
              </a:rPr>
              <a:t>at ~</a:t>
            </a:r>
            <a:r>
              <a:rPr lang="en-GB" b="1" dirty="0">
                <a:solidFill>
                  <a:schemeClr val="tx1"/>
                </a:solidFill>
              </a:rPr>
              <a:t>100m</a:t>
            </a:r>
            <a:r>
              <a:rPr lang="en-GB" sz="1600" dirty="0">
                <a:solidFill>
                  <a:schemeClr val="tx1"/>
                </a:solidFill>
              </a:rPr>
              <a:t> resolution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643438" y="4500563"/>
            <a:ext cx="2082800" cy="130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b="1" dirty="0">
                <a:solidFill>
                  <a:schemeClr val="tx1"/>
                </a:solidFill>
              </a:rPr>
              <a:t>500km x 500km </a:t>
            </a:r>
            <a:r>
              <a:rPr lang="en-GB" sz="1600" dirty="0">
                <a:solidFill>
                  <a:schemeClr val="tx1"/>
                </a:solidFill>
              </a:rPr>
              <a:t>at ~</a:t>
            </a:r>
            <a:r>
              <a:rPr lang="en-GB" b="1" dirty="0">
                <a:solidFill>
                  <a:schemeClr val="tx1"/>
                </a:solidFill>
              </a:rPr>
              <a:t>100m</a:t>
            </a:r>
            <a:r>
              <a:rPr lang="en-GB" sz="1600" dirty="0">
                <a:solidFill>
                  <a:schemeClr val="tx1"/>
                </a:solidFill>
              </a:rPr>
              <a:t> resolution</a:t>
            </a:r>
          </a:p>
        </p:txBody>
      </p:sp>
      <p:cxnSp>
        <p:nvCxnSpPr>
          <p:cNvPr id="6164" name="Straight Arrow Connector 55"/>
          <p:cNvCxnSpPr>
            <a:cxnSpLocks noChangeShapeType="1"/>
            <a:stCxn id="51" idx="2"/>
            <a:endCxn id="52" idx="0"/>
          </p:cNvCxnSpPr>
          <p:nvPr/>
        </p:nvCxnSpPr>
        <p:spPr bwMode="auto">
          <a:xfrm flipH="1">
            <a:off x="5684838" y="2559050"/>
            <a:ext cx="1041400" cy="623888"/>
          </a:xfrm>
          <a:prstGeom prst="straightConnector1">
            <a:avLst/>
          </a:pr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Arrow Connector 56"/>
          <p:cNvCxnSpPr>
            <a:cxnSpLocks noChangeShapeType="1"/>
            <a:endCxn id="53" idx="0"/>
          </p:cNvCxnSpPr>
          <p:nvPr/>
        </p:nvCxnSpPr>
        <p:spPr bwMode="auto">
          <a:xfrm>
            <a:off x="6726238" y="2571750"/>
            <a:ext cx="1141412" cy="611188"/>
          </a:xfrm>
          <a:prstGeom prst="straightConnector1">
            <a:avLst/>
          </a:pr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Straight Arrow Connector 57"/>
          <p:cNvCxnSpPr>
            <a:cxnSpLocks noChangeShapeType="1"/>
          </p:cNvCxnSpPr>
          <p:nvPr/>
        </p:nvCxnSpPr>
        <p:spPr bwMode="auto">
          <a:xfrm flipH="1">
            <a:off x="7883525" y="3975100"/>
            <a:ext cx="0" cy="525463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Straight Arrow Connector 58"/>
          <p:cNvCxnSpPr>
            <a:cxnSpLocks noChangeShapeType="1"/>
          </p:cNvCxnSpPr>
          <p:nvPr/>
        </p:nvCxnSpPr>
        <p:spPr bwMode="auto">
          <a:xfrm flipH="1">
            <a:off x="5653088" y="3975100"/>
            <a:ext cx="0" cy="525463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2290763" y="6080125"/>
            <a:ext cx="4476750" cy="6540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Also companion simulations at 4km, 12km and  ~40km resolution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160588"/>
            <a:ext cx="91440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19250" y="2873375"/>
            <a:ext cx="5616575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Natalie Harvey, Steve </a:t>
            </a:r>
            <a:r>
              <a:rPr lang="en-GB" sz="2800" dirty="0" err="1">
                <a:solidFill>
                  <a:schemeClr val="tx1"/>
                </a:solidFill>
                <a:latin typeface="+mj-lt"/>
                <a:cs typeface="+mn-cs"/>
              </a:rPr>
              <a:t>Woolnough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+mj-lt"/>
                <a:cs typeface="+mn-cs"/>
              </a:rPr>
              <a:t>Alision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+mn-cs"/>
              </a:rPr>
              <a:t> Stirling</a:t>
            </a:r>
          </a:p>
        </p:txBody>
      </p:sp>
      <p:sp>
        <p:nvSpPr>
          <p:cNvPr id="8196" name="Text Box 1"/>
          <p:cNvSpPr txBox="1">
            <a:spLocks noChangeArrowheads="1"/>
          </p:cNvSpPr>
          <p:nvPr/>
        </p:nvSpPr>
        <p:spPr bwMode="auto">
          <a:xfrm>
            <a:off x="509588" y="836613"/>
            <a:ext cx="8229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algn="ctr" eaLnBrk="1">
              <a:lnSpc>
                <a:spcPct val="115000"/>
              </a:lnSpc>
              <a:spcAft>
                <a:spcPct val="0"/>
              </a:spcAft>
              <a:buClrTx/>
            </a:pPr>
            <a:r>
              <a:rPr lang="en-GB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WP2.1a,b High Resolution Simulations of Convection</a:t>
            </a:r>
            <a:endParaRPr lang="en-US" altLang="en-US" sz="4000" b="1">
              <a:solidFill>
                <a:srgbClr val="00704A"/>
              </a:solidFill>
              <a:latin typeface="Gill Sans MT" panose="020B0502020104020203" pitchFamily="34" charset="0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95288" y="40767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800" b="1">
                <a:solidFill>
                  <a:srgbClr val="FF0000"/>
                </a:solidFill>
              </a:rPr>
              <a:t>TODAY: Development of tools to analyse the TKE budget of an idealised diurnal cycle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95288" y="120650"/>
            <a:ext cx="8229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algn="ctr"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4000" b="1">
              <a:solidFill>
                <a:srgbClr val="00704A"/>
              </a:solidFill>
              <a:latin typeface="Gill Sans MT" panose="020B0502020104020203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FAA1BCC8-BA38-405D-B925-A04F875E65F8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468313" y="307975"/>
            <a:ext cx="822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Analysis methods and tools</a:t>
            </a:r>
          </a:p>
        </p:txBody>
      </p:sp>
      <p:sp>
        <p:nvSpPr>
          <p:cNvPr id="10245" name="Rounded Rectangle 1"/>
          <p:cNvSpPr>
            <a:spLocks noChangeArrowheads="1"/>
          </p:cNvSpPr>
          <p:nvPr/>
        </p:nvSpPr>
        <p:spPr bwMode="auto">
          <a:xfrm>
            <a:off x="501650" y="1417638"/>
            <a:ext cx="8196263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b="1"/>
              <a:t>Reynolds averaged budgets: TKE, w’</a:t>
            </a:r>
            <a:r>
              <a:rPr lang="en-GB" altLang="en-US" b="1" baseline="30000"/>
              <a:t>2</a:t>
            </a:r>
            <a:r>
              <a:rPr lang="en-GB" altLang="en-US" b="1"/>
              <a:t>, w’</a:t>
            </a:r>
            <a:r>
              <a:rPr lang="el-GR" altLang="en-US" b="1"/>
              <a:t>θ</a:t>
            </a:r>
            <a:r>
              <a:rPr lang="en-GB" altLang="en-US" b="1"/>
              <a:t>’</a:t>
            </a:r>
          </a:p>
        </p:txBody>
      </p:sp>
      <p:sp>
        <p:nvSpPr>
          <p:cNvPr id="10246" name="Rounded Rectangle 9"/>
          <p:cNvSpPr>
            <a:spLocks noChangeArrowheads="1"/>
          </p:cNvSpPr>
          <p:nvPr/>
        </p:nvSpPr>
        <p:spPr bwMode="auto">
          <a:xfrm>
            <a:off x="5526088" y="2224088"/>
            <a:ext cx="3127375" cy="401637"/>
          </a:xfrm>
          <a:prstGeom prst="roundRect">
            <a:avLst>
              <a:gd name="adj" fmla="val 16667"/>
            </a:avLst>
          </a:prstGeom>
          <a:solidFill>
            <a:srgbClr val="B686D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Whole domain, steady state flow</a:t>
            </a:r>
          </a:p>
        </p:txBody>
      </p:sp>
      <p:sp>
        <p:nvSpPr>
          <p:cNvPr id="10247" name="Rounded Rectangle 10"/>
          <p:cNvSpPr>
            <a:spLocks noChangeArrowheads="1"/>
          </p:cNvSpPr>
          <p:nvPr/>
        </p:nvSpPr>
        <p:spPr bwMode="auto">
          <a:xfrm>
            <a:off x="5532438" y="2767013"/>
            <a:ext cx="3121025" cy="404812"/>
          </a:xfrm>
          <a:prstGeom prst="roundRect">
            <a:avLst>
              <a:gd name="adj" fmla="val 16667"/>
            </a:avLst>
          </a:prstGeom>
          <a:solidFill>
            <a:srgbClr val="B686D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Sub-domains – extra terms</a:t>
            </a:r>
          </a:p>
        </p:txBody>
      </p:sp>
      <p:sp>
        <p:nvSpPr>
          <p:cNvPr id="10248" name="Rounded Rectangle 11"/>
          <p:cNvSpPr>
            <a:spLocks noChangeArrowheads="1"/>
          </p:cNvSpPr>
          <p:nvPr/>
        </p:nvSpPr>
        <p:spPr bwMode="auto">
          <a:xfrm>
            <a:off x="501650" y="2452688"/>
            <a:ext cx="4746625" cy="600075"/>
          </a:xfrm>
          <a:prstGeom prst="roundRect">
            <a:avLst>
              <a:gd name="adj" fmla="val 16667"/>
            </a:avLst>
          </a:prstGeom>
          <a:solidFill>
            <a:srgbClr val="B686D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b="1"/>
              <a:t>Which terms control departures from local steady state?</a:t>
            </a:r>
          </a:p>
        </p:txBody>
      </p:sp>
      <p:sp>
        <p:nvSpPr>
          <p:cNvPr id="10249" name="Rounded Rectangle 13"/>
          <p:cNvSpPr>
            <a:spLocks noChangeArrowheads="1"/>
          </p:cNvSpPr>
          <p:nvPr/>
        </p:nvSpPr>
        <p:spPr bwMode="auto">
          <a:xfrm>
            <a:off x="395288" y="3716338"/>
            <a:ext cx="4797425" cy="600075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b="1"/>
              <a:t>Conditionally-sampled diagnostics </a:t>
            </a:r>
          </a:p>
        </p:txBody>
      </p:sp>
      <p:sp>
        <p:nvSpPr>
          <p:cNvPr id="10250" name="Rounded Rectangle 14"/>
          <p:cNvSpPr>
            <a:spLocks noChangeArrowheads="1"/>
          </p:cNvSpPr>
          <p:nvPr/>
        </p:nvSpPr>
        <p:spPr bwMode="auto">
          <a:xfrm>
            <a:off x="425450" y="4916488"/>
            <a:ext cx="4767263" cy="6000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b="1"/>
              <a:t>Spectral diagnostics</a:t>
            </a:r>
          </a:p>
        </p:txBody>
      </p:sp>
      <p:cxnSp>
        <p:nvCxnSpPr>
          <p:cNvPr id="10251" name="Straight Arrow Connector 43"/>
          <p:cNvCxnSpPr>
            <a:cxnSpLocks noChangeShapeType="1"/>
            <a:stCxn id="10248" idx="3"/>
            <a:endCxn id="10246" idx="1"/>
          </p:cNvCxnSpPr>
          <p:nvPr/>
        </p:nvCxnSpPr>
        <p:spPr bwMode="auto">
          <a:xfrm flipV="1">
            <a:off x="5248275" y="2424113"/>
            <a:ext cx="277813" cy="328612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43"/>
          <p:cNvCxnSpPr>
            <a:cxnSpLocks noChangeShapeType="1"/>
            <a:stCxn id="10248" idx="3"/>
          </p:cNvCxnSpPr>
          <p:nvPr/>
        </p:nvCxnSpPr>
        <p:spPr bwMode="auto">
          <a:xfrm>
            <a:off x="5248275" y="2752725"/>
            <a:ext cx="309563" cy="282575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3" name="Rounded Rectangle 9"/>
          <p:cNvSpPr>
            <a:spLocks noChangeArrowheads="1"/>
          </p:cNvSpPr>
          <p:nvPr/>
        </p:nvSpPr>
        <p:spPr bwMode="auto">
          <a:xfrm>
            <a:off x="5649913" y="3781425"/>
            <a:ext cx="3127375" cy="461963"/>
          </a:xfrm>
          <a:prstGeom prst="roundRect">
            <a:avLst>
              <a:gd name="adj" fmla="val 16667"/>
            </a:avLst>
          </a:prstGeom>
          <a:solidFill>
            <a:srgbClr val="9BE5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>
                <a:solidFill>
                  <a:srgbClr val="00B0F0"/>
                </a:solidFill>
              </a:rPr>
              <a:t>e.g. look at buoyant cloudy updrafts only</a:t>
            </a:r>
          </a:p>
        </p:txBody>
      </p:sp>
      <p:cxnSp>
        <p:nvCxnSpPr>
          <p:cNvPr id="10254" name="Straight Arrow Connector 43"/>
          <p:cNvCxnSpPr>
            <a:cxnSpLocks noChangeShapeType="1"/>
            <a:stCxn id="10249" idx="3"/>
            <a:endCxn id="10253" idx="1"/>
          </p:cNvCxnSpPr>
          <p:nvPr/>
        </p:nvCxnSpPr>
        <p:spPr bwMode="auto">
          <a:xfrm flipV="1">
            <a:off x="5192713" y="4013200"/>
            <a:ext cx="457200" cy="3175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Rounded Rectangle 9"/>
          <p:cNvSpPr>
            <a:spLocks noChangeArrowheads="1"/>
          </p:cNvSpPr>
          <p:nvPr/>
        </p:nvSpPr>
        <p:spPr bwMode="auto">
          <a:xfrm>
            <a:off x="5734050" y="4637088"/>
            <a:ext cx="3097213" cy="531812"/>
          </a:xfrm>
          <a:prstGeom prst="roundRect">
            <a:avLst>
              <a:gd name="adj" fmla="val 16667"/>
            </a:avLst>
          </a:prstGeom>
          <a:solidFill>
            <a:srgbClr val="FF7D7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Scales for dissipation and production</a:t>
            </a:r>
          </a:p>
        </p:txBody>
      </p:sp>
      <p:sp>
        <p:nvSpPr>
          <p:cNvPr id="10256" name="Rounded Rectangle 9"/>
          <p:cNvSpPr>
            <a:spLocks noChangeArrowheads="1"/>
          </p:cNvSpPr>
          <p:nvPr/>
        </p:nvSpPr>
        <p:spPr bwMode="auto">
          <a:xfrm>
            <a:off x="5734050" y="5297488"/>
            <a:ext cx="3097213" cy="531812"/>
          </a:xfrm>
          <a:prstGeom prst="roundRect">
            <a:avLst>
              <a:gd name="adj" fmla="val 16667"/>
            </a:avLst>
          </a:prstGeom>
          <a:solidFill>
            <a:srgbClr val="FF7D7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b="1"/>
              <a:t>Upscale and down scale transports</a:t>
            </a:r>
          </a:p>
        </p:txBody>
      </p:sp>
      <p:cxnSp>
        <p:nvCxnSpPr>
          <p:cNvPr id="10257" name="Straight Arrow Connector 43"/>
          <p:cNvCxnSpPr>
            <a:cxnSpLocks noChangeShapeType="1"/>
            <a:endCxn id="10255" idx="1"/>
          </p:cNvCxnSpPr>
          <p:nvPr/>
        </p:nvCxnSpPr>
        <p:spPr bwMode="auto">
          <a:xfrm flipV="1">
            <a:off x="5187950" y="4903788"/>
            <a:ext cx="546100" cy="312737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Straight Arrow Connector 43"/>
          <p:cNvCxnSpPr>
            <a:cxnSpLocks noChangeShapeType="1"/>
            <a:stCxn id="10250" idx="3"/>
            <a:endCxn id="10256" idx="1"/>
          </p:cNvCxnSpPr>
          <p:nvPr/>
        </p:nvCxnSpPr>
        <p:spPr bwMode="auto">
          <a:xfrm>
            <a:off x="5192713" y="5216525"/>
            <a:ext cx="541337" cy="347663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Gill Sans MT" panose="020B0502020104020203" pitchFamily="34" charset="0"/>
              </a:rPr>
              <a:t>TKE budget equation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85065894-2F7A-45A2-8BB8-F7A08DCD6510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6140" r="21651" b="50000"/>
          <a:stretch>
            <a:fillRect/>
          </a:stretch>
        </p:blipFill>
        <p:spPr bwMode="auto">
          <a:xfrm>
            <a:off x="1657350" y="1811338"/>
            <a:ext cx="62658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9842" r="24811" b="56300"/>
          <a:stretch>
            <a:fillRect/>
          </a:stretch>
        </p:blipFill>
        <p:spPr bwMode="auto">
          <a:xfrm>
            <a:off x="3263900" y="3095625"/>
            <a:ext cx="5327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363" y="2108200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TKE: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7000" y="3238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Horizontal homogeneity and neglect subsidence 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2703513" y="3413125"/>
            <a:ext cx="647700" cy="298450"/>
          </a:xfrm>
          <a:prstGeom prst="rightArrow">
            <a:avLst>
              <a:gd name="adj1" fmla="val 50000"/>
              <a:gd name="adj2" fmla="val 5007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457575" y="3095625"/>
            <a:ext cx="576263" cy="9445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75125" y="3095625"/>
            <a:ext cx="866775" cy="944563"/>
          </a:xfrm>
          <a:prstGeom prst="rect">
            <a:avLst/>
          </a:prstGeom>
          <a:noFill/>
          <a:ln w="412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83188" y="3105150"/>
            <a:ext cx="866775" cy="946150"/>
          </a:xfrm>
          <a:prstGeom prst="rect">
            <a:avLst/>
          </a:prstGeom>
          <a:noFill/>
          <a:ln w="412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91250" y="3103563"/>
            <a:ext cx="595313" cy="969962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10388" y="3128963"/>
            <a:ext cx="939800" cy="944562"/>
          </a:xfrm>
          <a:prstGeom prst="rect">
            <a:avLst/>
          </a:prstGeom>
          <a:noFill/>
          <a:ln w="412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7974013" y="3128963"/>
            <a:ext cx="523875" cy="944562"/>
          </a:xfrm>
          <a:prstGeom prst="rect">
            <a:avLst/>
          </a:prstGeom>
          <a:noFill/>
          <a:ln w="4127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4437063"/>
            <a:ext cx="59483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I: Tendency</a:t>
            </a:r>
          </a:p>
          <a:p>
            <a:pPr>
              <a:defRPr/>
            </a:pPr>
            <a:r>
              <a:rPr lang="en-GB" dirty="0">
                <a:solidFill>
                  <a:srgbClr val="00B050"/>
                </a:solidFill>
              </a:rPr>
              <a:t>III: Buoyancy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</a:rPr>
              <a:t>IV: Shear</a:t>
            </a:r>
          </a:p>
          <a:p>
            <a:pPr>
              <a:defRPr/>
            </a:pPr>
            <a:r>
              <a:rPr lang="en-GB" dirty="0">
                <a:solidFill>
                  <a:srgbClr val="FFC000"/>
                </a:solidFill>
              </a:rPr>
              <a:t>V: turbulent transport</a:t>
            </a:r>
          </a:p>
          <a:p>
            <a:pPr>
              <a:defRPr/>
            </a:pPr>
            <a:r>
              <a:rPr lang="en-GB" dirty="0">
                <a:solidFill>
                  <a:srgbClr val="7030A0"/>
                </a:solidFill>
              </a:rPr>
              <a:t>VI: pressure correlation</a:t>
            </a:r>
          </a:p>
          <a:p>
            <a:pPr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VII: Dissipation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Diurnal cycle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E7FB622F-4C8C-42E8-8869-0EC498320135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50000"/>
          <a:stretch>
            <a:fillRect/>
          </a:stretch>
        </p:blipFill>
        <p:spPr bwMode="auto">
          <a:xfrm>
            <a:off x="1258888" y="4005263"/>
            <a:ext cx="6550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375" y="1484784"/>
            <a:ext cx="828198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Using LEM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</a:rPr>
              <a:t>2D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</a:rPr>
              <a:t>Horizontal grid: 512 x 1km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</a:rPr>
              <a:t>Vertical grid: 76 levels with 20 km top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</a:rPr>
              <a:t>Surface forcing based on EUROCS, balanced by large scale cooling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</a:rPr>
              <a:t>20 days with 10 minute output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611563" y="5907088"/>
            <a:ext cx="1944687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525" y="4445553"/>
            <a:ext cx="430887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Wm</a:t>
            </a:r>
            <a:r>
              <a:rPr lang="en-GB" sz="1600" baseline="30000" dirty="0">
                <a:solidFill>
                  <a:schemeClr val="tx1"/>
                </a:solidFill>
              </a:rPr>
              <a:t>-2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How different?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3850" y="2205038"/>
            <a:ext cx="8532813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2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774C80FC-DE05-4CD5-9F7F-32698B74ADBA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1936" y="1484784"/>
            <a:ext cx="8300129" cy="3997994"/>
            <a:chOff x="611560" y="1340769"/>
            <a:chExt cx="8300129" cy="3997994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1340769"/>
              <a:ext cx="7940139" cy="37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2"/>
            <p:cNvSpPr txBox="1">
              <a:spLocks noChangeArrowheads="1"/>
            </p:cNvSpPr>
            <p:nvPr/>
          </p:nvSpPr>
          <p:spPr bwMode="auto">
            <a:xfrm>
              <a:off x="3492500" y="4968875"/>
              <a:ext cx="1943100" cy="36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</a:rPr>
                <a:t>Time (hours)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60" y="2501274"/>
              <a:ext cx="461665" cy="1810316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Height (km)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How different?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8AE0FEF7-FB66-4CAA-ACC2-2E2174567F22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821113"/>
            <a:ext cx="58594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052513"/>
            <a:ext cx="58324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598863" y="6278563"/>
            <a:ext cx="1943100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3125" y="1311234"/>
            <a:ext cx="738664" cy="1071742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Height (km)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3125" y="3968676"/>
            <a:ext cx="738664" cy="1071742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Height (km)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126" y="5172953"/>
            <a:ext cx="1015663" cy="1071742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Vertically integrated </a:t>
            </a:r>
            <a:r>
              <a:rPr lang="en-GB" sz="1600" dirty="0" err="1">
                <a:solidFill>
                  <a:schemeClr val="tx1"/>
                </a:solidFill>
              </a:rPr>
              <a:t>qx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6125" y="2531089"/>
            <a:ext cx="1015663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Vertically integrated </a:t>
            </a:r>
            <a:r>
              <a:rPr lang="en-GB" sz="1600" dirty="0" err="1">
                <a:solidFill>
                  <a:schemeClr val="tx1"/>
                </a:solidFill>
              </a:rPr>
              <a:t>qx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7199313" y="2325688"/>
            <a:ext cx="1944687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chemeClr val="accent1"/>
                </a:solidFill>
              </a:rPr>
              <a:t>Cycle 3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7167563" y="5037138"/>
            <a:ext cx="1944687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>
                <a:solidFill>
                  <a:schemeClr val="accent1"/>
                </a:solidFill>
              </a:rPr>
              <a:t>Cycle 12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6588125" y="2682875"/>
            <a:ext cx="298450" cy="169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6573838" y="5281613"/>
            <a:ext cx="298450" cy="16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 eaLnBrk="1">
              <a:lnSpc>
                <a:spcPct val="11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704A"/>
                </a:solidFill>
                <a:latin typeface="Gill Sans MT" panose="020B0502020104020203" pitchFamily="34" charset="0"/>
              </a:rPr>
              <a:t>How different?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144463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fld id="{1F219F1F-A967-4FFC-8BBE-FAE2A1758985}" type="slidenum">
              <a:rPr lang="en-GB" altLang="en-US" sz="1400" smtClean="0">
                <a:solidFill>
                  <a:srgbClr val="004C1F"/>
                </a:solidFill>
                <a:latin typeface="Gill Sans MT" panose="020B0502020104020203" pitchFamily="34" charset="0"/>
                <a:cs typeface="Bitstream Vera Sans" charset="0"/>
              </a:rPr>
              <a:pPr>
                <a:lnSpc>
                  <a:spcPct val="115000"/>
                </a:lnSpc>
                <a:spcAft>
                  <a:spcPct val="0"/>
                </a:spcAft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 sz="1400">
              <a:solidFill>
                <a:srgbClr val="004C1F"/>
              </a:solidFill>
              <a:latin typeface="Gill Sans MT" panose="020B0502020104020203" pitchFamily="34" charset="0"/>
              <a:cs typeface="Bitstream Vera Sans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730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052513"/>
            <a:ext cx="6611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736975" y="5549900"/>
            <a:ext cx="1944688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Time (hours)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88" y="4006118"/>
            <a:ext cx="430887" cy="1255936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precipitation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542" y="1993450"/>
            <a:ext cx="1015663" cy="1134509"/>
          </a:xfrm>
          <a:prstGeom prst="rect">
            <a:avLst/>
          </a:prstGeom>
          <a:solidFill>
            <a:srgbClr val="FFFFFF"/>
          </a:soli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Vertically integrated  TKE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86F4D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86F4D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459</Words>
  <Application>Microsoft Office PowerPoint</Application>
  <PresentationFormat>On-screen Show (4:3)</PresentationFormat>
  <Paragraphs>128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msgothic</vt:lpstr>
      <vt:lpstr>Gill Sans MT</vt:lpstr>
      <vt:lpstr>Times New Roman</vt:lpstr>
      <vt:lpstr>Bitstream Vera Sans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 Groves</dc:creator>
  <cp:lastModifiedBy>Ben</cp:lastModifiedBy>
  <cp:revision>196</cp:revision>
  <cp:lastPrinted>1601-01-01T00:00:00Z</cp:lastPrinted>
  <dcterms:created xsi:type="dcterms:W3CDTF">2009-12-04T09:27:52Z</dcterms:created>
  <dcterms:modified xsi:type="dcterms:W3CDTF">2017-01-18T13:41:28Z</dcterms:modified>
</cp:coreProperties>
</file>