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4" r:id="rId3"/>
    <p:sldId id="265" r:id="rId4"/>
    <p:sldId id="266" r:id="rId5"/>
    <p:sldId id="267" r:id="rId6"/>
    <p:sldId id="270" r:id="rId7"/>
    <p:sldId id="27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2B45C4-BC43-4AEE-971C-73FEEFBF9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6FDD8-F36F-42EF-9EE8-65A2692262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08F01-1065-4A26-B350-8A50858258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A0E93-8DE9-4EEF-885A-373FD8C041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75D40-9A29-4BAC-84FC-560D4ABAF7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DA5C4-C13E-4962-9FC3-2185762AA9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BA6EF-72E1-4BF0-AFE3-BCAEA1E3FC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946D-C97D-463F-80EC-C2553E2FF3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4C8DB-A050-4E2F-8EB4-2C7CD03B95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1396B-4066-4FF6-BC69-F7327429DC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B871E-D6A5-42AF-874C-E51D0589E4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A5A4F-CDC7-411A-A16C-7A198C95E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A2470B-FD9E-43E4-8570-83F1441740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27088" y="1773238"/>
            <a:ext cx="741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dirty="0"/>
              <a:t>CF Standard Names and ontologies</a:t>
            </a:r>
            <a:endParaRPr lang="en-US" sz="2800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92199" y="2564904"/>
            <a:ext cx="6886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/>
              <a:t>Jonathan Gregory</a:t>
            </a:r>
            <a:r>
              <a:rPr lang="en-GB" sz="2000" b="1" baseline="30000" dirty="0"/>
              <a:t>1,2</a:t>
            </a:r>
          </a:p>
          <a:p>
            <a:pPr algn="ctr"/>
            <a:r>
              <a:rPr lang="en-GB" sz="2000" dirty="0"/>
              <a:t>1 NCAS-Climate, University of Reading</a:t>
            </a:r>
          </a:p>
          <a:p>
            <a:pPr algn="ctr"/>
            <a:r>
              <a:rPr lang="en-GB" sz="2000" dirty="0"/>
              <a:t>2 Met Office Hadley Centre, Exeter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7805" y="4005064"/>
            <a:ext cx="6480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branch of metaphysics dealing with the </a:t>
            </a:r>
            <a:r>
              <a:rPr lang="en-GB" dirty="0" smtClean="0"/>
              <a:t>nature of </a:t>
            </a:r>
            <a:r>
              <a:rPr lang="en-GB" dirty="0"/>
              <a:t>being.</a:t>
            </a:r>
          </a:p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set of concepts and categories in a subject area or domain that shows their properties and the relations between them.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3648" y="3933056"/>
            <a:ext cx="6480720" cy="1080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678904" y="1796046"/>
            <a:ext cx="1773415" cy="4899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76672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are CF standard names?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124744"/>
            <a:ext cx="813690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conventions define metadata that provide a definitive description of what the data in each variable </a:t>
            </a:r>
            <a:r>
              <a:rPr lang="en-GB" dirty="0" smtClean="0"/>
              <a:t>represents … </a:t>
            </a:r>
            <a:r>
              <a:rPr lang="en-GB" dirty="0"/>
              <a:t>This enables users of data from different sources to decide which quantities are </a:t>
            </a:r>
            <a:r>
              <a:rPr lang="en-GB" dirty="0" smtClean="0"/>
              <a:t>comparable. … A </a:t>
            </a:r>
            <a:r>
              <a:rPr lang="en-GB" dirty="0"/>
              <a:t>fundamental requirement for exchange of scientific data is the ability to describe precisely the physical quantities being represented</a:t>
            </a:r>
            <a:r>
              <a:rPr lang="en-GB" dirty="0" smtClean="0"/>
              <a:t>.</a:t>
            </a:r>
            <a:endParaRPr lang="en-GB" dirty="0"/>
          </a:p>
          <a:p>
            <a:pPr>
              <a:spcBef>
                <a:spcPts val="600"/>
              </a:spcBef>
            </a:pPr>
            <a:r>
              <a:rPr lang="en-GB" dirty="0" smtClean="0">
                <a:solidFill>
                  <a:srgbClr val="FF0000"/>
                </a:solidFill>
              </a:rPr>
              <a:t>They are descriptive phrases</a:t>
            </a:r>
            <a:r>
              <a:rPr lang="en-GB" dirty="0" smtClean="0"/>
              <a:t>, using </a:t>
            </a:r>
            <a:r>
              <a:rPr lang="en-GB" dirty="0"/>
              <a:t>familiar </a:t>
            </a:r>
            <a:r>
              <a:rPr lang="en-GB" dirty="0" smtClean="0"/>
              <a:t>terminology when clear </a:t>
            </a:r>
            <a:r>
              <a:rPr lang="en-GB" dirty="0"/>
              <a:t>e.g. </a:t>
            </a:r>
            <a:r>
              <a:rPr lang="en-GB" dirty="0" smtClean="0"/>
              <a:t>wind</a:t>
            </a:r>
            <a:endParaRPr lang="en-GB" dirty="0"/>
          </a:p>
          <a:p>
            <a:pPr>
              <a:spcBef>
                <a:spcPts val="600"/>
              </a:spcBef>
            </a:pPr>
            <a:r>
              <a:rPr lang="en-GB" dirty="0" smtClean="0">
                <a:solidFill>
                  <a:srgbClr val="FF0000"/>
                </a:solidFill>
              </a:rPr>
              <a:t>They answer the question, </a:t>
            </a:r>
            <a:r>
              <a:rPr lang="en-GB" i="1" dirty="0" smtClean="0">
                <a:solidFill>
                  <a:srgbClr val="FF0000"/>
                </a:solidFill>
              </a:rPr>
              <a:t>What does this variable contain, in physical terms?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acoustic_signal_roundtrip_travel_time_in_sea_water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age_of_sea_ice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air_pressure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sea_water_temperature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tendency_of_atmosphere_mass_content_of_particulate_organic_matter_dry_aerosol_particles_expressed_as_carbon_due_to</a:t>
            </a: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emission_from_residential_and_commercial_combustion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y_wind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zenith_angle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>
                <a:solidFill>
                  <a:srgbClr val="FF0000"/>
                </a:solidFill>
              </a:rPr>
              <a:t>Not </a:t>
            </a:r>
            <a:r>
              <a:rPr lang="en-GB" dirty="0">
                <a:solidFill>
                  <a:srgbClr val="FF0000"/>
                </a:solidFill>
              </a:rPr>
              <a:t>the question, </a:t>
            </a:r>
            <a:r>
              <a:rPr lang="en-GB" i="1" dirty="0" smtClean="0">
                <a:solidFill>
                  <a:srgbClr val="FF0000"/>
                </a:solidFill>
              </a:rPr>
              <a:t>What </a:t>
            </a:r>
            <a:r>
              <a:rPr lang="en-GB" i="1" dirty="0">
                <a:solidFill>
                  <a:srgbClr val="FF0000"/>
                </a:solidFill>
              </a:rPr>
              <a:t>do you </a:t>
            </a:r>
            <a:r>
              <a:rPr lang="en-GB" i="1" dirty="0" smtClean="0">
                <a:solidFill>
                  <a:srgbClr val="FF0000"/>
                </a:solidFill>
              </a:rPr>
              <a:t>call  </a:t>
            </a:r>
            <a:r>
              <a:rPr lang="en-GB" i="1" dirty="0">
                <a:solidFill>
                  <a:srgbClr val="FF0000"/>
                </a:solidFill>
              </a:rPr>
              <a:t>this variable</a:t>
            </a:r>
            <a:r>
              <a:rPr lang="en-GB" i="1" dirty="0" smtClean="0">
                <a:solidFill>
                  <a:srgbClr val="FF0000"/>
                </a:solidFill>
              </a:rPr>
              <a:t>?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lagrangian_tendency_of_air_pressure</a:t>
            </a:r>
            <a:r>
              <a:rPr lang="en-GB" dirty="0" smtClean="0"/>
              <a:t>,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omega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76672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are CF standard names?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24744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the standard name table, each standard name has</a:t>
            </a:r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GB" dirty="0" smtClean="0"/>
              <a:t>a </a:t>
            </a:r>
            <a:r>
              <a:rPr lang="en-GB" dirty="0"/>
              <a:t>definition, </a:t>
            </a:r>
            <a:r>
              <a:rPr lang="en-GB" dirty="0" smtClean="0"/>
              <a:t>answering, </a:t>
            </a:r>
            <a:r>
              <a:rPr lang="en-GB" i="1" dirty="0" smtClean="0"/>
              <a:t>What </a:t>
            </a:r>
            <a:r>
              <a:rPr lang="en-GB" i="1" dirty="0"/>
              <a:t>do you mean by that</a:t>
            </a:r>
            <a:r>
              <a:rPr lang="en-GB" i="1" dirty="0" smtClean="0"/>
              <a:t>?</a:t>
            </a:r>
            <a:endParaRPr lang="en-GB" dirty="0" smtClean="0"/>
          </a:p>
          <a:p>
            <a:pPr>
              <a:spcBef>
                <a:spcPts val="600"/>
              </a:spcBef>
            </a:pPr>
            <a:r>
              <a:rPr lang="en-GB" dirty="0">
                <a:sym typeface="Wingdings 2" panose="05020102010507070707" pitchFamily="18" charset="2"/>
              </a:rPr>
              <a:t> 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  <a:r>
              <a:rPr lang="en-GB" dirty="0" smtClean="0"/>
              <a:t>canonical units.</a:t>
            </a:r>
            <a:endParaRPr lang="en-GB" dirty="0"/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rainfall_amount</a:t>
            </a:r>
            <a:r>
              <a:rPr lang="en-GB" dirty="0" smtClean="0"/>
              <a:t> is in kg </a:t>
            </a:r>
            <a:r>
              <a:rPr lang="en-GB" dirty="0"/>
              <a:t>m-2</a:t>
            </a:r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rainfall_flux</a:t>
            </a:r>
            <a:r>
              <a:rPr lang="en-GB" dirty="0" smtClean="0"/>
              <a:t> is in kg </a:t>
            </a:r>
            <a:r>
              <a:rPr lang="en-GB" dirty="0"/>
              <a:t>m-2 s-1</a:t>
            </a:r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rainfall_rate</a:t>
            </a:r>
            <a:r>
              <a:rPr lang="en-GB" dirty="0" smtClean="0"/>
              <a:t> is in m </a:t>
            </a:r>
            <a:r>
              <a:rPr lang="en-GB" dirty="0"/>
              <a:t>s-1</a:t>
            </a:r>
          </a:p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thickness_of_rainfall_amount</a:t>
            </a:r>
            <a:r>
              <a:rPr lang="en-GB" dirty="0" smtClean="0"/>
              <a:t> is in m</a:t>
            </a:r>
          </a:p>
          <a:p>
            <a:endParaRPr lang="en-US" dirty="0" smtClean="0"/>
          </a:p>
          <a:p>
            <a:r>
              <a:rPr lang="en-GB" dirty="0" smtClean="0"/>
              <a:t>Two </a:t>
            </a:r>
            <a:r>
              <a:rPr lang="en-GB" dirty="0"/>
              <a:t>quantities with canonical units that are </a:t>
            </a:r>
            <a:r>
              <a:rPr lang="en-GB" dirty="0" smtClean="0"/>
              <a:t>not</a:t>
            </a:r>
          </a:p>
          <a:p>
            <a:r>
              <a:rPr lang="en-GB" dirty="0" smtClean="0"/>
              <a:t>equivalent must have different standard names.</a:t>
            </a:r>
            <a:endParaRPr lang="en-US" dirty="0"/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udunits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have: kg m-2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You want: kg m-2 s-1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udunits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: Units are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incompatible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  <a:p>
            <a:r>
              <a:rPr lang="en-GB" dirty="0"/>
              <a:t>First version </a:t>
            </a:r>
            <a:r>
              <a:rPr lang="en-GB" dirty="0" smtClean="0"/>
              <a:t>of the table, in </a:t>
            </a:r>
            <a:r>
              <a:rPr lang="en-GB" dirty="0"/>
              <a:t>January </a:t>
            </a:r>
            <a:r>
              <a:rPr lang="en-GB" dirty="0" smtClean="0"/>
              <a:t>2001, </a:t>
            </a:r>
            <a:r>
              <a:rPr lang="en-GB" dirty="0"/>
              <a:t>had about 230 </a:t>
            </a:r>
            <a:r>
              <a:rPr lang="en-GB" dirty="0" smtClean="0"/>
              <a:t>names.</a:t>
            </a:r>
          </a:p>
          <a:p>
            <a:r>
              <a:rPr lang="en-GB" dirty="0" smtClean="0"/>
              <a:t>Current version, </a:t>
            </a:r>
            <a:r>
              <a:rPr lang="en-GB" dirty="0"/>
              <a:t>of 12 June </a:t>
            </a:r>
            <a:r>
              <a:rPr lang="en-GB" dirty="0" smtClean="0"/>
              <a:t>2018, has </a:t>
            </a:r>
            <a:r>
              <a:rPr lang="en-GB" dirty="0"/>
              <a:t>4218, thanks to Alison since 2006.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49" y="1916832"/>
            <a:ext cx="3143707" cy="2448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6780" y="444026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Einstein discovers that time is actually </a:t>
            </a:r>
            <a:r>
              <a:rPr lang="en-US" i="1" dirty="0" smtClean="0"/>
              <a:t>money—but he was mistaken since they have incompatible units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2349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76672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Should standard names be bundled up?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13690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prevent proliferation of names, </a:t>
            </a:r>
            <a:r>
              <a:rPr lang="en-GB" dirty="0" smtClean="0">
                <a:solidFill>
                  <a:srgbClr val="FF0000"/>
                </a:solidFill>
              </a:rPr>
              <a:t>standard names don't </a:t>
            </a:r>
            <a:r>
              <a:rPr lang="en-GB" dirty="0">
                <a:solidFill>
                  <a:srgbClr val="FF0000"/>
                </a:solidFill>
              </a:rPr>
              <a:t>include numerical metadata </a:t>
            </a:r>
            <a:r>
              <a:rPr lang="en-GB" dirty="0" smtClean="0">
                <a:solidFill>
                  <a:srgbClr val="FF0000"/>
                </a:solidFill>
              </a:rPr>
              <a:t>(coordinates) or </a:t>
            </a:r>
            <a:r>
              <a:rPr lang="en-GB" dirty="0">
                <a:solidFill>
                  <a:srgbClr val="FF0000"/>
                </a:solidFill>
              </a:rPr>
              <a:t>metadata relating to </a:t>
            </a:r>
            <a:r>
              <a:rPr lang="en-GB" dirty="0" smtClean="0">
                <a:solidFill>
                  <a:srgbClr val="FF0000"/>
                </a:solidFill>
              </a:rPr>
              <a:t>axes (cell methods)</a:t>
            </a:r>
          </a:p>
          <a:p>
            <a:r>
              <a:rPr lang="en-US" dirty="0" smtClean="0"/>
              <a:t>Some other ontologies do e.g. PCMDI names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tasmin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</a:t>
            </a:r>
            <a:r>
              <a:rPr lang="en-GB" dirty="0"/>
              <a:t>monthly mean of </a:t>
            </a:r>
            <a:r>
              <a:rPr lang="en-GB" dirty="0" smtClean="0"/>
              <a:t>daily-minimum </a:t>
            </a:r>
            <a:r>
              <a:rPr lang="en-GB" dirty="0"/>
              <a:t>near-surface air </a:t>
            </a:r>
            <a:r>
              <a:rPr lang="en-GB" dirty="0" smtClean="0"/>
              <a:t>temperature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standard_name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air_temperature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</a:t>
            </a:r>
            <a:r>
              <a:rPr lang="en-US" dirty="0" smtClean="0"/>
              <a:t>oordinate variable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height=2 m</a:t>
            </a: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cell methods of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time: minimum within days time: mean over days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Proposals have been made to bundle up standard names and other metadata:</a:t>
            </a:r>
            <a:endParaRPr lang="en-GB" dirty="0" smtClean="0"/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GB" dirty="0" smtClean="0"/>
              <a:t>Common </a:t>
            </a:r>
            <a:r>
              <a:rPr lang="en-GB" dirty="0"/>
              <a:t>concepts </a:t>
            </a:r>
            <a:r>
              <a:rPr lang="en-GB" dirty="0" smtClean="0"/>
              <a:t>(ticket 29), maybe with </a:t>
            </a:r>
            <a:r>
              <a:rPr lang="en-GB" dirty="0"/>
              <a:t>opaque </a:t>
            </a:r>
            <a:r>
              <a:rPr lang="en-GB" dirty="0" smtClean="0"/>
              <a:t>names, could be easier for </a:t>
            </a:r>
            <a:r>
              <a:rPr lang="en-GB" dirty="0"/>
              <a:t>finding </a:t>
            </a:r>
            <a:r>
              <a:rPr lang="en-GB" dirty="0" smtClean="0"/>
              <a:t>variables in </a:t>
            </a:r>
            <a:r>
              <a:rPr lang="en-GB" dirty="0"/>
              <a:t>files or mapping to </a:t>
            </a:r>
            <a:r>
              <a:rPr lang="en-GB" dirty="0" smtClean="0"/>
              <a:t>other ontologies.</a:t>
            </a:r>
          </a:p>
          <a:p>
            <a:r>
              <a:rPr lang="en-GB" dirty="0" smtClean="0"/>
              <a:t>Common concept </a:t>
            </a:r>
            <a:r>
              <a:rPr lang="en-GB" dirty="0"/>
              <a:t>would be subordinate in case of disagreement, but still redundancy means </a:t>
            </a:r>
            <a:r>
              <a:rPr lang="en-GB" dirty="0" smtClean="0"/>
              <a:t>inconsistency.</a:t>
            </a:r>
            <a:endParaRPr lang="en-GB" dirty="0"/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CF s</a:t>
            </a:r>
            <a:r>
              <a:rPr lang="en-GB" dirty="0" smtClean="0"/>
              <a:t>tring </a:t>
            </a:r>
            <a:r>
              <a:rPr lang="en-GB" dirty="0"/>
              <a:t>syntax </a:t>
            </a:r>
            <a:r>
              <a:rPr lang="en-GB" dirty="0" smtClean="0"/>
              <a:t>(ticket 94) for naming quantities used in model coupling.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5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7667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Should standard names be </a:t>
            </a:r>
            <a:r>
              <a:rPr lang="en-GB" sz="2400" dirty="0" smtClean="0"/>
              <a:t>broken down?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13690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/>
              <a:t>In </a:t>
            </a:r>
            <a:r>
              <a:rPr lang="en-GB" dirty="0" smtClean="0"/>
              <a:t>a single </a:t>
            </a:r>
            <a:r>
              <a:rPr lang="en-GB" dirty="0"/>
              <a:t>attribute, the standard name may </a:t>
            </a:r>
            <a:r>
              <a:rPr lang="en-GB" dirty="0" smtClean="0"/>
              <a:t>combine </a:t>
            </a:r>
            <a:r>
              <a:rPr lang="en-GB" dirty="0"/>
              <a:t>many different aspects of description of the </a:t>
            </a:r>
            <a:r>
              <a:rPr lang="en-GB" dirty="0" smtClean="0"/>
              <a:t>variable.</a:t>
            </a:r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GB" dirty="0" smtClean="0"/>
              <a:t>Maybe it would be clearer and simpler to have many separate attributes?</a:t>
            </a:r>
          </a:p>
          <a:p>
            <a:pPr marL="285750" indent="-285750">
              <a:spcBef>
                <a:spcPts val="600"/>
              </a:spcBef>
              <a:buFont typeface="Wingdings 2" panose="05020102010507070707" pitchFamily="18" charset="2"/>
              <a:buChar char=""/>
            </a:pPr>
            <a:r>
              <a:rPr lang="en-GB" dirty="0" smtClean="0"/>
              <a:t>Such factorisation would require smaller controlled vocabularies e.g.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106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mole_fraction_of_X_in_air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+mj-lt"/>
                <a:cs typeface="Courier New" panose="02070309020205020404" pitchFamily="49" charset="0"/>
              </a:rPr>
              <a:t>123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mass_concentration_of_X_in_air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, where X is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methane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 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etc.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 smtClean="0"/>
              <a:t>But</a:t>
            </a:r>
            <a:endParaRPr lang="en-GB" dirty="0"/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GB" dirty="0" smtClean="0"/>
              <a:t>To </a:t>
            </a:r>
            <a:r>
              <a:rPr lang="en-GB" dirty="0"/>
              <a:t>find a </a:t>
            </a:r>
            <a:r>
              <a:rPr lang="en-GB" dirty="0" smtClean="0"/>
              <a:t>variable, </a:t>
            </a:r>
            <a:r>
              <a:rPr lang="en-GB" dirty="0"/>
              <a:t>it is more convenient to examine one attribute than </a:t>
            </a:r>
            <a:r>
              <a:rPr lang="en-GB" dirty="0" smtClean="0"/>
              <a:t>many.</a:t>
            </a:r>
          </a:p>
          <a:p>
            <a:pPr>
              <a:spcBef>
                <a:spcPts val="0"/>
              </a:spcBef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surface</a:t>
            </a:r>
            <a:r>
              <a:rPr lang="en-GB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upwelling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shortwave_flux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in_air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assuming_clear_sky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GB" dirty="0" smtClean="0"/>
              <a:t>Introducing </a:t>
            </a:r>
            <a:r>
              <a:rPr lang="en-GB" dirty="0"/>
              <a:t>a new attribute would require all existing programs to be </a:t>
            </a:r>
            <a:r>
              <a:rPr lang="en-GB" dirty="0" smtClean="0"/>
              <a:t>revised. e.g.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eastward_wind</a:t>
            </a:r>
            <a:r>
              <a:rPr lang="en-GB" dirty="0" smtClean="0"/>
              <a:t>,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geostrophic_eastward_wind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spcBef>
                <a:spcPts val="600"/>
              </a:spcBef>
              <a:buFont typeface="Wingdings 2" panose="05020102010507070707" pitchFamily="18" charset="2"/>
              <a:buChar char=""/>
            </a:pPr>
            <a:r>
              <a:rPr lang="en-GB" dirty="0" smtClean="0"/>
              <a:t>Standard names have </a:t>
            </a:r>
            <a:r>
              <a:rPr lang="en-GB" dirty="0"/>
              <a:t>an </a:t>
            </a:r>
            <a:r>
              <a:rPr lang="en-GB" dirty="0" smtClean="0"/>
              <a:t>order e.g.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integral_wrt_depth_of_product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of_sea_water_density_and_salinity</a:t>
            </a:r>
            <a:r>
              <a:rPr lang="en-GB" dirty="0" smtClean="0"/>
              <a:t> does not mean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product_of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sea_water_density_and_integral_wrt_depth_of_salinity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sym typeface="Wingdings 2" panose="05020102010507070707" pitchFamily="18" charset="2"/>
              </a:rPr>
              <a:t> 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  <a:r>
              <a:rPr lang="en-GB" dirty="0" smtClean="0"/>
              <a:t>More </a:t>
            </a:r>
            <a:r>
              <a:rPr lang="en-GB" dirty="0"/>
              <a:t>than one instance of an idea may occur within a standard </a:t>
            </a:r>
            <a:r>
              <a:rPr lang="en-GB" dirty="0" smtClean="0"/>
              <a:t>name e.g.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product_of_eastward_wind_and_northward_wind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/>
              <a:t>No </a:t>
            </a:r>
            <a:r>
              <a:rPr lang="en-GB" dirty="0"/>
              <a:t>problem with external </a:t>
            </a:r>
            <a:r>
              <a:rPr lang="en-GB" dirty="0" smtClean="0"/>
              <a:t>translation or mapping onto </a:t>
            </a:r>
            <a:r>
              <a:rPr lang="en-GB" dirty="0"/>
              <a:t>attributes </a:t>
            </a:r>
            <a:r>
              <a:rPr lang="en-GB" dirty="0" smtClean="0"/>
              <a:t>e.g. SWEET.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07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Why is it so hard to decide on new standard names?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1369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/>
              <a:t>It isn't always. </a:t>
            </a:r>
            <a:r>
              <a:rPr lang="en-GB" dirty="0" smtClean="0"/>
              <a:t>It’s quite easy if</a:t>
            </a:r>
          </a:p>
          <a:p>
            <a:pPr>
              <a:spcBef>
                <a:spcPts val="600"/>
              </a:spcBef>
            </a:pPr>
            <a:r>
              <a:rPr lang="en-GB" dirty="0">
                <a:sym typeface="Wingdings 2" panose="05020102010507070707" pitchFamily="18" charset="2"/>
              </a:rPr>
              <a:t> 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  <a:r>
              <a:rPr lang="en-US" dirty="0" smtClean="0">
                <a:sym typeface="Wingdings 2" panose="05020102010507070707" pitchFamily="18" charset="2"/>
              </a:rPr>
              <a:t>E</a:t>
            </a:r>
            <a:r>
              <a:rPr lang="en-US" dirty="0" smtClean="0"/>
              <a:t>xisting vocabulary is combined following existing patterns e.g.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sea_ice_basal_temperature</a:t>
            </a:r>
            <a:r>
              <a:rPr lang="en-GB" dirty="0" smtClean="0">
                <a:latin typeface="+mn-lt"/>
              </a:rPr>
              <a:t> </a:t>
            </a:r>
            <a:r>
              <a:rPr lang="en-GB" dirty="0" smtClean="0">
                <a:latin typeface="+mn-lt"/>
                <a:cs typeface="Courier New" panose="02070309020205020404" pitchFamily="49" charset="0"/>
              </a:rPr>
              <a:t>like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land_ice_basal_temperature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dirty="0" smtClean="0">
                <a:sym typeface="Wingdings 2" panose="05020102010507070707" pitchFamily="18" charset="2"/>
              </a:rPr>
              <a:t>  </a:t>
            </a:r>
            <a:r>
              <a:rPr lang="en-US" dirty="0" smtClean="0">
                <a:sym typeface="Wingdings 2" panose="05020102010507070707" pitchFamily="18" charset="2"/>
              </a:rPr>
              <a:t>N</a:t>
            </a:r>
            <a:r>
              <a:rPr lang="en-US" dirty="0" smtClean="0"/>
              <a:t>ew </a:t>
            </a:r>
            <a:r>
              <a:rPr lang="en-US" dirty="0" smtClean="0"/>
              <a:t>vocabulary is proposed following existing categories and patterns e.g.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solid_precipitation_flux</a:t>
            </a:r>
            <a:r>
              <a:rPr lang="en-GB" dirty="0" smtClean="0">
                <a:cs typeface="Courier New" panose="02070309020205020404" pitchFamily="49" charset="0"/>
              </a:rPr>
              <a:t> </a:t>
            </a:r>
            <a:r>
              <a:rPr lang="en-GB" dirty="0">
                <a:cs typeface="Courier New" panose="02070309020205020404" pitchFamily="49" charset="0"/>
              </a:rPr>
              <a:t>like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convective_precipitation_flux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atmosphere_mole_content_of_krypton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 like many other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atmosphere_mole_content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 names</a:t>
            </a:r>
            <a:endParaRPr lang="en-GB" dirty="0">
              <a:latin typeface="+mj-lt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nudging_increment_in_mass_content_of_water_in_soil</a:t>
            </a:r>
            <a:r>
              <a:rPr lang="en-GB" dirty="0" smtClean="0"/>
              <a:t> like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change_over_time_in_mass_content_of_water_in_soil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/>
              <a:t>The </a:t>
            </a:r>
            <a:r>
              <a:rPr lang="en-GB" dirty="0"/>
              <a:t>work </a:t>
            </a:r>
            <a:r>
              <a:rPr lang="en-GB" dirty="0" smtClean="0"/>
              <a:t>in other cases is </a:t>
            </a:r>
            <a:r>
              <a:rPr lang="en-GB" dirty="0"/>
              <a:t>to decide what is really </a:t>
            </a:r>
            <a:r>
              <a:rPr lang="en-GB" dirty="0" smtClean="0"/>
              <a:t>needed, and then choose a clear way to describe it e.g.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land_ice_mass_not_displacing_sea_water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/>
              <a:t>We </a:t>
            </a:r>
            <a:r>
              <a:rPr lang="en-GB" dirty="0"/>
              <a:t>make </a:t>
            </a:r>
            <a:r>
              <a:rPr lang="en-GB" dirty="0" smtClean="0"/>
              <a:t>mistakes. Aliases </a:t>
            </a:r>
            <a:r>
              <a:rPr lang="en-GB" dirty="0"/>
              <a:t>allow </a:t>
            </a:r>
            <a:r>
              <a:rPr lang="en-GB" dirty="0" smtClean="0"/>
              <a:t>us to </a:t>
            </a:r>
            <a:r>
              <a:rPr lang="en-GB" dirty="0"/>
              <a:t>rectify </a:t>
            </a:r>
            <a:r>
              <a:rPr lang="en-GB" dirty="0" smtClean="0"/>
              <a:t>these to </a:t>
            </a:r>
            <a:r>
              <a:rPr lang="en-GB" dirty="0"/>
              <a:t>improve consistency, but </a:t>
            </a:r>
            <a:r>
              <a:rPr lang="en-GB" dirty="0" smtClean="0"/>
              <a:t>are not </a:t>
            </a:r>
            <a:r>
              <a:rPr lang="en-GB" dirty="0"/>
              <a:t>for </a:t>
            </a:r>
            <a:r>
              <a:rPr lang="en-GB" dirty="0" smtClean="0"/>
              <a:t>synonyms.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01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</a:t>
            </a:r>
            <a:r>
              <a:rPr lang="en-GB" sz="2400" dirty="0" smtClean="0"/>
              <a:t>ould the process be automated?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13690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 smtClean="0">
                <a:solidFill>
                  <a:srgbClr val="FF0000"/>
                </a:solidFill>
              </a:rPr>
              <a:t>No</a:t>
            </a:r>
            <a:r>
              <a:rPr lang="en-GB" dirty="0" smtClean="0"/>
              <a:t>, because of green dogs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e.g.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tropopause_omnidirectional_photosynthetic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eliassen_palm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flux_in_soil_pores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emerging_from_sea_water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dirty="0" smtClean="0"/>
              <a:t>But we could provide tools</a:t>
            </a:r>
          </a:p>
          <a:p>
            <a:pPr>
              <a:spcBef>
                <a:spcPts val="600"/>
              </a:spcBef>
            </a:pPr>
            <a:r>
              <a:rPr lang="en-GB" dirty="0">
                <a:sym typeface="Wingdings 2" panose="05020102010507070707" pitchFamily="18" charset="2"/>
              </a:rPr>
              <a:t> 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  <a:r>
              <a:rPr lang="en-US" dirty="0" smtClean="0"/>
              <a:t>To show phrases and words which occur in existing standard names</a:t>
            </a:r>
          </a:p>
          <a:p>
            <a:pPr>
              <a:spcBef>
                <a:spcPts val="600"/>
              </a:spcBef>
            </a:pPr>
            <a:r>
              <a:rPr lang="en-GB" dirty="0">
                <a:sym typeface="Wingdings 2" panose="05020102010507070707" pitchFamily="18" charset="2"/>
              </a:rPr>
              <a:t> </a:t>
            </a:r>
            <a:r>
              <a:rPr lang="en-GB" dirty="0" smtClean="0">
                <a:sym typeface="Wingdings 2" panose="05020102010507070707" pitchFamily="18" charset="2"/>
              </a:rPr>
              <a:t> </a:t>
            </a:r>
            <a:r>
              <a:rPr lang="en-US" dirty="0" smtClean="0"/>
              <a:t>To put existing vocabulary into an order consistent with existing patterns</a:t>
            </a:r>
          </a:p>
          <a:p>
            <a:pPr>
              <a:spcBef>
                <a:spcPts val="0"/>
              </a:spcBef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urface</a:t>
            </a:r>
            <a:r>
              <a:rPr lang="en-GB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upwelling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shortwave_flux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in_air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assuming_clear_sky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861048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do you think?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266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747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Courier New</vt:lpstr>
      <vt:lpstr>Wingdings 2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CGAM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cgam</dc:creator>
  <cp:lastModifiedBy>Jonathan Gregory</cp:lastModifiedBy>
  <cp:revision>58</cp:revision>
  <dcterms:created xsi:type="dcterms:W3CDTF">2000-01-19T13:40:54Z</dcterms:created>
  <dcterms:modified xsi:type="dcterms:W3CDTF">2018-06-25T16:21:21Z</dcterms:modified>
</cp:coreProperties>
</file>