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media/image20.gif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3" r:id="rId2"/>
    <p:sldMasterId id="2147483698" r:id="rId3"/>
    <p:sldMasterId id="2147483734" r:id="rId4"/>
    <p:sldMasterId id="2147483781" r:id="rId5"/>
    <p:sldMasterId id="2147483793" r:id="rId6"/>
  </p:sldMasterIdLst>
  <p:notesMasterIdLst>
    <p:notesMasterId r:id="rId22"/>
  </p:notesMasterIdLst>
  <p:sldIdLst>
    <p:sldId id="256" r:id="rId7"/>
    <p:sldId id="317" r:id="rId8"/>
    <p:sldId id="314" r:id="rId9"/>
    <p:sldId id="286" r:id="rId10"/>
    <p:sldId id="297" r:id="rId11"/>
    <p:sldId id="298" r:id="rId12"/>
    <p:sldId id="295" r:id="rId13"/>
    <p:sldId id="313" r:id="rId14"/>
    <p:sldId id="311" r:id="rId15"/>
    <p:sldId id="308" r:id="rId16"/>
    <p:sldId id="309" r:id="rId17"/>
    <p:sldId id="310" r:id="rId18"/>
    <p:sldId id="318" r:id="rId19"/>
    <p:sldId id="312" r:id="rId20"/>
    <p:sldId id="316" r:id="rId2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20" d="100"/>
          <a:sy n="120" d="100"/>
        </p:scale>
        <p:origin x="-1168" y="9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D87F6BA-48F9-1446-844B-43D381CE8C31}" type="datetimeFigureOut">
              <a:rPr lang="en-US"/>
              <a:pPr>
                <a:defRPr/>
              </a:pPr>
              <a:t>12/09/2013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685ABFC-FB8F-674A-97AC-A2AE85EA7F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142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41A3C-0128-9E4F-B089-E2E7C75487D0}" type="datetimeFigureOut">
              <a:rPr lang="en-US"/>
              <a:pPr>
                <a:defRPr/>
              </a:pPr>
              <a:t>12/09/2013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864BE-E9B9-5E4D-BFEE-9CF0F0857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548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1FB82-24DC-E742-98F8-84609FB4511C}" type="datetimeFigureOut">
              <a:rPr lang="en-US"/>
              <a:pPr>
                <a:defRPr/>
              </a:pPr>
              <a:t>12/09/2013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638CE-46A4-464E-B9FA-7EAE9AF172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641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E5EAC-7BB3-6A40-83EC-55B9E54420CA}" type="datetimeFigureOut">
              <a:rPr lang="en-US"/>
              <a:pPr>
                <a:defRPr/>
              </a:pPr>
              <a:t>12/09/2013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2AD2A-2FA3-0648-A888-F76E2C0233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355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631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C0000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5571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9243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843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42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147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78485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1800">
                <a:solidFill>
                  <a:srgbClr val="0070C0"/>
                </a:solidFill>
              </a:defRPr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1786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BBE8E-5584-8D49-B202-2DAF4FE09B4F}" type="datetimeFigureOut">
              <a:rPr lang="en-US"/>
              <a:pPr>
                <a:defRPr/>
              </a:pPr>
              <a:t>12/09/2013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1A6CE-7379-1347-B5B6-272CC1B95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4283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2370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8020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0861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0374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95400"/>
            <a:ext cx="8229600" cy="51816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05397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818CF-69FF-7B46-96AE-D71238BE2E21}" type="datetimeFigureOut">
              <a:rPr lang="en-US"/>
              <a:pPr>
                <a:defRPr/>
              </a:pPr>
              <a:t>12/09/2013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DCA17-4EFB-C640-8D5D-077D95211D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39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B2BD7-1957-AB4C-9F3E-7AAB940277A8}" type="datetimeFigureOut">
              <a:rPr lang="en-US"/>
              <a:pPr>
                <a:defRPr/>
              </a:pPr>
              <a:t>12/09/2013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90C8F-034B-F14F-B794-36BC518AAC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4765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959DF-8B11-A24A-8905-2B6BEB70B0E5}" type="datetimeFigureOut">
              <a:rPr lang="en-US"/>
              <a:pPr>
                <a:defRPr/>
              </a:pPr>
              <a:t>12/09/2013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87D01-61B1-BA42-85EA-14737B5946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400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093B8-2E55-0043-8FB6-BC0DCCCC3003}" type="datetimeFigureOut">
              <a:rPr lang="en-US"/>
              <a:pPr>
                <a:defRPr/>
              </a:pPr>
              <a:t>12/09/2013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22584-9DA8-8742-A12F-A69EC47F4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449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658FF-B6F1-D146-B9DD-897CB01B5398}" type="datetimeFigureOut">
              <a:rPr lang="en-US"/>
              <a:pPr>
                <a:defRPr/>
              </a:pPr>
              <a:t>12/09/2013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E0E37-944B-6F43-A6B7-0910B777C0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38059-D5BC-CC48-BC6D-4530A5C4DB8C}" type="datetimeFigureOut">
              <a:rPr lang="en-US"/>
              <a:pPr>
                <a:defRPr/>
              </a:pPr>
              <a:t>12/09/2013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C1380-D439-5E4A-9A1A-3A6C3DCEAF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856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17363-FA1F-0D43-BD29-D281A7917C3E}" type="datetimeFigureOut">
              <a:rPr lang="en-US"/>
              <a:pPr>
                <a:defRPr/>
              </a:pPr>
              <a:t>12/09/2013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1549F-B59B-6E40-9509-ED4BFED4D3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89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23553-79BF-2D45-AEA3-916C2EA556D1}" type="datetimeFigureOut">
              <a:rPr lang="en-US"/>
              <a:pPr>
                <a:defRPr/>
              </a:pPr>
              <a:t>12/09/2013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177F0-207C-EB4A-8AAE-1E33D33714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999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883F3-914E-1D44-B157-3DF50E147264}" type="datetimeFigureOut">
              <a:rPr lang="en-US"/>
              <a:pPr>
                <a:defRPr/>
              </a:pPr>
              <a:t>12/09/2013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17A5C-B033-324D-AEBE-3F3AA5CFF3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1472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744F5-6C8A-8A48-B14C-433CD6A26F53}" type="datetimeFigureOut">
              <a:rPr lang="en-US"/>
              <a:pPr>
                <a:defRPr/>
              </a:pPr>
              <a:t>12/09/2013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AE219-E9B4-A742-B54E-0FEC3BFBF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6218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669F2-8424-0D4B-9CF0-2A61F7C4977D}" type="datetimeFigureOut">
              <a:rPr lang="en-US"/>
              <a:pPr>
                <a:defRPr/>
              </a:pPr>
              <a:t>12/09/2013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6F045-2E34-5340-BFC1-2C5A6D455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039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30B16-2ABB-0B4D-BC7B-217379AD831D}" type="datetimeFigureOut">
              <a:rPr lang="en-US"/>
              <a:pPr>
                <a:defRPr/>
              </a:pPr>
              <a:t>12/09/2013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09D70-33D9-B440-B274-C06AE7C4A2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311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FED43-5758-B143-9AE2-5CAE47B78705}" type="datetimeFigureOut">
              <a:rPr lang="en-US"/>
              <a:pPr>
                <a:defRPr/>
              </a:pPr>
              <a:t>12/09/2013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F9517-EFC4-7644-B5CC-C35E1670D7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97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E680C-478A-AD49-B4DB-D80FDDC17141}" type="datetimeFigureOut">
              <a:rPr lang="en-US"/>
              <a:pPr>
                <a:defRPr/>
              </a:pPr>
              <a:t>12/09/2013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2C4D7-34B9-024E-A79C-84B693A97C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7912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C9F1C-8ADA-6842-ABC8-F9EE18E613C9}" type="datetimeFigureOut">
              <a:rPr lang="en-US"/>
              <a:pPr>
                <a:defRPr/>
              </a:pPr>
              <a:t>12/09/2013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02B77-6B99-E84C-82DE-5B5C7792BE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511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53590-23D9-884D-8308-7FD7B11BC83F}" type="datetimeFigureOut">
              <a:rPr lang="en-US"/>
              <a:pPr>
                <a:defRPr/>
              </a:pPr>
              <a:t>12/09/2013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EAE3D-562C-AF41-926E-7825FD82C6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64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0D01C-7397-B146-96A3-78325DB8A636}" type="datetimeFigureOut">
              <a:rPr lang="en-US"/>
              <a:pPr>
                <a:defRPr/>
              </a:pPr>
              <a:t>12/09/2013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6EACA-75F1-E843-941B-822BA20872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153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71F8F-7114-BA45-9965-610D0D8D3475}" type="datetimeFigureOut">
              <a:rPr lang="en-US"/>
              <a:pPr>
                <a:defRPr/>
              </a:pPr>
              <a:t>12/09/2013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5C53C-17F5-E347-947E-9461C29EE0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2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011B0-43AA-1B44-A0C0-ADE25CE8D532}" type="datetimeFigureOut">
              <a:rPr lang="en-US"/>
              <a:pPr>
                <a:defRPr/>
              </a:pPr>
              <a:t>12/09/2013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C2124-9906-484E-97F0-A46D4EDAD8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540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B4BCD-EB02-EE45-8B1A-7959971E1C51}" type="datetimeFigureOut">
              <a:rPr lang="en-US"/>
              <a:pPr>
                <a:defRPr/>
              </a:pPr>
              <a:t>12/09/2013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EE311-AAB5-6F4E-B327-C990D1D942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003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FC62E-F28C-1B40-A3D9-891DFD28DC78}" type="datetimeFigureOut">
              <a:rPr lang="en-US"/>
              <a:pPr>
                <a:defRPr/>
              </a:pPr>
              <a:t>12/09/2013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145D6-3DED-424C-AD8C-169D5DBA6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2952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361B2-8EC6-F544-A248-A4E1624EE7E8}" type="datetimeFigureOut">
              <a:rPr lang="en-US"/>
              <a:pPr>
                <a:defRPr/>
              </a:pPr>
              <a:t>12/09/2013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6F08B-C541-F84A-BB95-BA90F70056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4573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C4305-B585-6042-B5F5-0583E9825A33}" type="datetimeFigureOut">
              <a:rPr lang="en-US"/>
              <a:pPr>
                <a:defRPr/>
              </a:pPr>
              <a:t>12/09/2013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5ABC3-D7C1-964B-A07B-049B85A790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521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A0C05-D80B-7F44-A90D-63A1D161E015}" type="datetimeFigureOut">
              <a:rPr lang="en-US"/>
              <a:pPr>
                <a:defRPr/>
              </a:pPr>
              <a:t>12/09/2013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EC2F1-6A28-BF4D-A45E-1511BC98FB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3964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41A3C-0128-9E4F-B089-E2E7C75487D0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12/09/2013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864BE-E9B9-5E4D-BFEE-9CF0F085778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05554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BBE8E-5584-8D49-B202-2DAF4FE09B4F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12/09/2013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1A6CE-7379-1347-B5B6-272CC1B9552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7025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38059-D5BC-CC48-BC6D-4530A5C4DB8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12/09/2013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C1380-D439-5E4A-9A1A-3A6C3DCEAFB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2926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24096-D323-9242-BEC3-927537C8DDE3}" type="datetimeFigureOut">
              <a:rPr lang="en-US"/>
              <a:pPr>
                <a:defRPr/>
              </a:pPr>
              <a:t>12/09/2013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1E891-4AA4-5344-A550-0BC97969F3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783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0D01C-7397-B146-96A3-78325DB8A63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12/09/2013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6EACA-75F1-E843-941B-822BA20872A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98203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24096-D323-9242-BEC3-927537C8DDE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12/09/2013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1E891-4AA4-5344-A550-0BC97969F3B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37538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90018-B92B-DD48-ADB8-53FC7188FDB2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12/09/2013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5A2CA-FCEF-A549-B360-8DD7B150820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19702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9FAB7-B544-E140-99C5-903554F97B1A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12/09/2013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A9696-4071-AC4E-950D-FB54B4D792D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64001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07960-E6A2-E94C-A72C-8C861D70DB9F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12/09/2013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E2A20-3CF9-034E-8FDE-7928936F40C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20900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C328D-AAD3-4048-BD18-AA0A72D0710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12/09/2013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9FE41-0BCB-D44E-B6C5-3A31E554CB2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46678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1FB82-24DC-E742-98F8-84609FB4511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12/09/2013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638CE-46A4-464E-B9FA-7EAE9AF172E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89970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E5EAC-7BB3-6A40-83EC-55B9E54420CA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12/09/2013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2AD2A-2FA3-0648-A888-F76E2C0233F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33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5350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C0000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5186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90018-B92B-DD48-ADB8-53FC7188FDB2}" type="datetimeFigureOut">
              <a:rPr lang="en-US"/>
              <a:pPr>
                <a:defRPr/>
              </a:pPr>
              <a:t>12/09/2013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5A2CA-FCEF-A549-B360-8DD7B15082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6614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17327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0010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0567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697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52957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1800">
                <a:solidFill>
                  <a:srgbClr val="0070C0"/>
                </a:solidFill>
              </a:defRPr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53852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5547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5516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6910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2755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9FAB7-B544-E140-99C5-903554F97B1A}" type="datetimeFigureOut">
              <a:rPr lang="en-US"/>
              <a:pPr>
                <a:defRPr/>
              </a:pPr>
              <a:t>12/09/2013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A9696-4071-AC4E-950D-FB54B4D792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416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95400"/>
            <a:ext cx="8229600" cy="5181600"/>
          </a:xfrm>
        </p:spPr>
        <p:txBody>
          <a:bodyPr/>
          <a:lstStyle/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62087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07960-E6A2-E94C-A72C-8C861D70DB9F}" type="datetimeFigureOut">
              <a:rPr lang="en-US"/>
              <a:pPr>
                <a:defRPr/>
              </a:pPr>
              <a:t>12/09/2013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E2A20-3CF9-034E-8FDE-7928936F40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53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C328D-AAD3-4048-BD18-AA0A72D07107}" type="datetimeFigureOut">
              <a:rPr lang="en-US"/>
              <a:pPr>
                <a:defRPr/>
              </a:pPr>
              <a:t>12/09/2013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9FE41-0BCB-D44E-B6C5-3A31E554CB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9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0.xml"/><Relationship Id="rId14" Type="http://schemas.openxmlformats.org/officeDocument/2006/relationships/theme" Target="../theme/theme6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418F497-FFD6-8940-A797-0228DA38CD6F}" type="datetimeFigureOut">
              <a:rPr lang="en-US"/>
              <a:pPr>
                <a:defRPr/>
              </a:pPr>
              <a:t>12/09/2013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5EFB893-0D35-564A-9488-D59DBD0578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effectLst>
            <a:outerShdw blurRad="38100" dist="38100" dir="2700000" algn="tl">
              <a:srgbClr val="DDDDDD"/>
            </a:outerShdw>
          </a:effectLst>
          <a:latin typeface="Tahoma" pitchFamily="34" charset="0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effectLst>
            <a:outerShdw blurRad="38100" dist="38100" dir="2700000" algn="tl">
              <a:srgbClr val="DDDDDD"/>
            </a:outerShdw>
          </a:effectLst>
          <a:latin typeface="Tahoma" pitchFamily="34" charset="0"/>
          <a:ea typeface="ＭＳ Ｐゴシック" pitchFamily="12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effectLst>
            <a:outerShdw blurRad="38100" dist="38100" dir="2700000" algn="tl">
              <a:srgbClr val="DDDDDD"/>
            </a:outerShdw>
          </a:effectLst>
          <a:latin typeface="Tahoma" pitchFamily="34" charset="0"/>
          <a:ea typeface="ＭＳ Ｐゴシック" pitchFamily="12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effectLst>
            <a:outerShdw blurRad="38100" dist="38100" dir="2700000" algn="tl">
              <a:srgbClr val="DDDDDD"/>
            </a:outerShdw>
          </a:effectLst>
          <a:latin typeface="Tahoma" pitchFamily="34" charset="0"/>
          <a:ea typeface="ＭＳ Ｐゴシック" pitchFamily="12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effectLst>
            <a:outerShdw blurRad="38100" dist="38100" dir="2700000" algn="tl">
              <a:srgbClr val="DDDDDD"/>
            </a:outerShdw>
          </a:effectLst>
          <a:latin typeface="Tahoma" pitchFamily="34" charset="0"/>
          <a:ea typeface="ＭＳ Ｐゴシック" pitchFamily="12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24" charset="0"/>
          <a:ea typeface="ＭＳ Ｐゴシック" pitchFamily="12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24" charset="0"/>
          <a:ea typeface="ＭＳ Ｐゴシック" pitchFamily="12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24" charset="0"/>
          <a:ea typeface="ＭＳ Ｐゴシック" pitchFamily="12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24" charset="0"/>
          <a:ea typeface="ＭＳ Ｐゴシック" pitchFamily="12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Tahoma" pitchFamily="34" charset="0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A50021"/>
          </a:solidFill>
          <a:latin typeface="Comic Sans MS" pitchFamily="66" charset="0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Tahoma" pitchFamily="34" charset="0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Tahoma" pitchFamily="34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ahoma" pitchFamily="34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90603CDC-06E1-2440-8852-1C1E475034B1}" type="datetimeFigureOut">
              <a:rPr lang="en-US"/>
              <a:pPr>
                <a:defRPr/>
              </a:pPr>
              <a:t>12/09/2013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2D4B37A2-A224-524A-8115-04C34DA11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86643570-C1DB-644D-A839-C3E79C4F6A7E}" type="datetimeFigureOut">
              <a:rPr lang="en-US"/>
              <a:pPr>
                <a:defRPr/>
              </a:pPr>
              <a:t>12/09/2013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4EADF3BD-BF0D-E541-A54C-99AD64D1C4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418F497-FFD6-8940-A797-0228DA38CD6F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12/09/2013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5EFB893-0D35-564A-9488-D59DBD05780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171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8989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ＭＳ Ｐゴシック" pitchFamily="12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ＭＳ Ｐゴシック" pitchFamily="12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ＭＳ Ｐゴシック" pitchFamily="12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ＭＳ Ｐゴシック" pitchFamily="12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24" charset="0"/>
          <a:ea typeface="ＭＳ Ｐゴシック" pitchFamily="12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24" charset="0"/>
          <a:ea typeface="ＭＳ Ｐゴシック" pitchFamily="12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24" charset="0"/>
          <a:ea typeface="ＭＳ Ｐゴシック" pitchFamily="12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24" charset="0"/>
          <a:ea typeface="ＭＳ Ｐゴシック" pitchFamily="12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Tahoma" pitchFamily="34" charset="0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A50021"/>
          </a:solidFill>
          <a:latin typeface="Comic Sans MS" pitchFamily="66" charset="0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Tahoma" pitchFamily="34" charset="0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Tahoma" pitchFamily="34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ahoma" pitchFamily="34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.png"/><Relationship Id="rId3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gif"/><Relationship Id="rId4" Type="http://schemas.openxmlformats.org/officeDocument/2006/relationships/video" Target="../media/media2.gif"/><Relationship Id="rId5" Type="http://schemas.openxmlformats.org/officeDocument/2006/relationships/slideLayout" Target="../slideLayouts/slideLayout36.xml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w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ctrTitle"/>
          </p:nvPr>
        </p:nvSpPr>
        <p:spPr>
          <a:xfrm>
            <a:off x="0" y="396875"/>
            <a:ext cx="9144000" cy="118745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Calibri" charset="0"/>
              </a:rPr>
              <a:t>The three-dimensional structure </a:t>
            </a:r>
            <a:br>
              <a:rPr lang="en-US">
                <a:solidFill>
                  <a:schemeClr val="bg1"/>
                </a:solidFill>
                <a:latin typeface="Calibri" charset="0"/>
              </a:rPr>
            </a:br>
            <a:r>
              <a:rPr lang="en-US">
                <a:solidFill>
                  <a:schemeClr val="bg1"/>
                </a:solidFill>
                <a:latin typeface="Calibri" charset="0"/>
              </a:rPr>
              <a:t>of convective storms</a:t>
            </a:r>
          </a:p>
        </p:txBody>
      </p:sp>
      <p:sp>
        <p:nvSpPr>
          <p:cNvPr id="39939" name="TextBox 7"/>
          <p:cNvSpPr txBox="1">
            <a:spLocks noChangeArrowheads="1"/>
          </p:cNvSpPr>
          <p:nvPr/>
        </p:nvSpPr>
        <p:spPr bwMode="auto">
          <a:xfrm>
            <a:off x="4922838" y="3367088"/>
            <a:ext cx="2849562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Robin Hogan</a:t>
            </a:r>
          </a:p>
          <a:p>
            <a:pPr eaLnBrk="1" hangingPunct="1"/>
            <a:r>
              <a:rPr lang="en-US" sz="1800">
                <a:solidFill>
                  <a:srgbClr val="FFFFFF"/>
                </a:solidFill>
              </a:rPr>
              <a:t>John Nicol</a:t>
            </a:r>
          </a:p>
          <a:p>
            <a:pPr eaLnBrk="1" hangingPunct="1"/>
            <a:r>
              <a:rPr lang="en-US" sz="1800">
                <a:solidFill>
                  <a:srgbClr val="FFFFFF"/>
                </a:solidFill>
              </a:rPr>
              <a:t>Robert Plant</a:t>
            </a:r>
          </a:p>
          <a:p>
            <a:pPr eaLnBrk="1" hangingPunct="1"/>
            <a:r>
              <a:rPr lang="en-US" sz="1800">
                <a:solidFill>
                  <a:srgbClr val="FFFFFF"/>
                </a:solidFill>
              </a:rPr>
              <a:t>Peter Clark</a:t>
            </a:r>
          </a:p>
          <a:p>
            <a:pPr eaLnBrk="1" hangingPunct="1"/>
            <a:endParaRPr lang="en-US" sz="1800">
              <a:solidFill>
                <a:srgbClr val="FFFFFF"/>
              </a:solidFill>
            </a:endParaRPr>
          </a:p>
          <a:p>
            <a:pPr eaLnBrk="1" hangingPunct="1"/>
            <a:endParaRPr lang="en-US" sz="1800">
              <a:solidFill>
                <a:srgbClr val="FFFFFF"/>
              </a:solidFill>
            </a:endParaRPr>
          </a:p>
          <a:p>
            <a:pPr eaLnBrk="1" hangingPunct="1"/>
            <a:r>
              <a:rPr lang="en-US" sz="1800">
                <a:solidFill>
                  <a:srgbClr val="FFFFFF"/>
                </a:solidFill>
              </a:rPr>
              <a:t>Kirsty Hanley</a:t>
            </a:r>
          </a:p>
          <a:p>
            <a:pPr eaLnBrk="1" hangingPunct="1"/>
            <a:r>
              <a:rPr lang="en-US" sz="1800">
                <a:solidFill>
                  <a:srgbClr val="FFFFFF"/>
                </a:solidFill>
              </a:rPr>
              <a:t>Carol Halliwell</a:t>
            </a:r>
          </a:p>
          <a:p>
            <a:pPr eaLnBrk="1" hangingPunct="1"/>
            <a:r>
              <a:rPr lang="en-US" sz="1800">
                <a:solidFill>
                  <a:srgbClr val="FFFFFF"/>
                </a:solidFill>
              </a:rPr>
              <a:t>Humphrey Lean</a:t>
            </a:r>
          </a:p>
        </p:txBody>
      </p:sp>
      <p:sp>
        <p:nvSpPr>
          <p:cNvPr id="39940" name="Subtitle 2"/>
          <p:cNvSpPr txBox="1">
            <a:spLocks/>
          </p:cNvSpPr>
          <p:nvPr/>
        </p:nvSpPr>
        <p:spPr bwMode="auto">
          <a:xfrm>
            <a:off x="0" y="1844675"/>
            <a:ext cx="9144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000">
                <a:solidFill>
                  <a:schemeClr val="bg2"/>
                </a:solidFill>
              </a:rPr>
              <a:t>Thorwald Stein (t.h.m.stein@reading.ac.uk)</a:t>
            </a:r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000">
                <a:solidFill>
                  <a:schemeClr val="bg2"/>
                </a:solidFill>
              </a:rPr>
              <a:t>www.met.reading.ac.uk/~dymecs</a:t>
            </a:r>
          </a:p>
        </p:txBody>
      </p:sp>
      <p:pic>
        <p:nvPicPr>
          <p:cNvPr id="39941" name="Picture 34" descr="Rdg Device Revers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463" y="3619500"/>
            <a:ext cx="2160587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Rectangle 1"/>
          <p:cNvSpPr>
            <a:spLocks noChangeArrowheads="1"/>
          </p:cNvSpPr>
          <p:nvPr/>
        </p:nvSpPr>
        <p:spPr bwMode="auto">
          <a:xfrm>
            <a:off x="6738938" y="5265738"/>
            <a:ext cx="1638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(UK Met Office)</a:t>
            </a:r>
            <a:endParaRPr lang="en-US"/>
          </a:p>
        </p:txBody>
      </p:sp>
      <p:pic>
        <p:nvPicPr>
          <p:cNvPr id="39943" name="Picture 5" descr="radar3d_dise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7" t="17004" r="11723" b="48755"/>
          <a:stretch>
            <a:fillRect/>
          </a:stretch>
        </p:blipFill>
        <p:spPr bwMode="auto">
          <a:xfrm>
            <a:off x="88900" y="2692400"/>
            <a:ext cx="4125913" cy="174148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4" name="Picture 3" descr="bbc_61500951_6150095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4433888"/>
            <a:ext cx="3751263" cy="21097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2089150" y="4011613"/>
            <a:ext cx="3535363" cy="2071687"/>
          </a:xfrm>
          <a:prstGeom prst="rect">
            <a:avLst/>
          </a:prstGeom>
          <a:solidFill>
            <a:schemeClr val="bg2">
              <a:alpha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017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8" t="7883" r="37157" b="11435"/>
          <a:stretch>
            <a:fillRect/>
          </a:stretch>
        </p:blipFill>
        <p:spPr bwMode="auto">
          <a:xfrm>
            <a:off x="2298700" y="795338"/>
            <a:ext cx="1198563" cy="1476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8" t="7748" r="38690" b="12233"/>
          <a:stretch>
            <a:fillRect/>
          </a:stretch>
        </p:blipFill>
        <p:spPr bwMode="auto">
          <a:xfrm>
            <a:off x="2366963" y="4106863"/>
            <a:ext cx="1130300" cy="1463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0" name="TextBox 5"/>
          <p:cNvSpPr txBox="1">
            <a:spLocks noChangeArrowheads="1"/>
          </p:cNvSpPr>
          <p:nvPr/>
        </p:nvSpPr>
        <p:spPr bwMode="auto">
          <a:xfrm>
            <a:off x="3497263" y="1511300"/>
            <a:ext cx="18907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/>
              <a:t>Reflectivity </a:t>
            </a:r>
            <a:endParaRPr lang="en-US" sz="1800"/>
          </a:p>
        </p:txBody>
      </p:sp>
      <p:pic>
        <p:nvPicPr>
          <p:cNvPr id="50181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1" t="6824" r="37918" b="11172"/>
          <a:stretch>
            <a:fillRect/>
          </a:stretch>
        </p:blipFill>
        <p:spPr bwMode="auto">
          <a:xfrm>
            <a:off x="2352675" y="2406650"/>
            <a:ext cx="1123950" cy="15001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2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5" t="7883" r="57474" b="11435"/>
          <a:stretch>
            <a:fillRect/>
          </a:stretch>
        </p:blipFill>
        <p:spPr bwMode="auto">
          <a:xfrm>
            <a:off x="835025" y="795338"/>
            <a:ext cx="1039813" cy="1476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3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8" t="8148" r="57114" b="11835"/>
          <a:stretch>
            <a:fillRect/>
          </a:stretch>
        </p:blipFill>
        <p:spPr bwMode="auto">
          <a:xfrm>
            <a:off x="835025" y="2443163"/>
            <a:ext cx="1027113" cy="1463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605213" y="4203700"/>
            <a:ext cx="1892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/>
              <a:t>Actual model </a:t>
            </a:r>
          </a:p>
          <a:p>
            <a:pPr eaLnBrk="1" hangingPunct="1"/>
            <a:r>
              <a:rPr lang="en-GB" sz="1800"/>
              <a:t>vertical velocity</a:t>
            </a:r>
            <a:endParaRPr lang="en-US" sz="1800"/>
          </a:p>
        </p:txBody>
      </p:sp>
      <p:sp>
        <p:nvSpPr>
          <p:cNvPr id="50185" name="TextBox 16"/>
          <p:cNvSpPr txBox="1">
            <a:spLocks noChangeArrowheads="1"/>
          </p:cNvSpPr>
          <p:nvPr/>
        </p:nvSpPr>
        <p:spPr bwMode="auto">
          <a:xfrm>
            <a:off x="3476625" y="2438400"/>
            <a:ext cx="1685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/>
              <a:t>Estimated </a:t>
            </a:r>
          </a:p>
          <a:p>
            <a:pPr eaLnBrk="1" hangingPunct="1"/>
            <a:r>
              <a:rPr lang="en-GB" sz="1800"/>
              <a:t>vertical velocity</a:t>
            </a:r>
            <a:endParaRPr lang="en-US" sz="1800"/>
          </a:p>
        </p:txBody>
      </p:sp>
      <p:sp>
        <p:nvSpPr>
          <p:cNvPr id="50186" name="Rectangle 53"/>
          <p:cNvSpPr>
            <a:spLocks noChangeArrowheads="1"/>
          </p:cNvSpPr>
          <p:nvPr/>
        </p:nvSpPr>
        <p:spPr bwMode="auto">
          <a:xfrm>
            <a:off x="612775" y="277813"/>
            <a:ext cx="145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000000"/>
                </a:solidFill>
              </a:rPr>
              <a:t>Observations</a:t>
            </a:r>
          </a:p>
        </p:txBody>
      </p:sp>
      <p:sp>
        <p:nvSpPr>
          <p:cNvPr id="50187" name="Rectangle 53"/>
          <p:cNvSpPr>
            <a:spLocks noChangeArrowheads="1"/>
          </p:cNvSpPr>
          <p:nvPr/>
        </p:nvSpPr>
        <p:spPr bwMode="auto">
          <a:xfrm>
            <a:off x="2298700" y="277813"/>
            <a:ext cx="1306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000000"/>
                </a:solidFill>
              </a:rPr>
              <a:t>UKV 1500m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5181600" y="228600"/>
            <a:ext cx="3657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70C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34" charset="0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70C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34" charset="0"/>
                <a:ea typeface="ＭＳ Ｐゴシック" pitchFamily="12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70C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34" charset="0"/>
                <a:ea typeface="ＭＳ Ｐゴシック" pitchFamily="12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70C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34" charset="0"/>
                <a:ea typeface="ＭＳ Ｐゴシック" pitchFamily="12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70C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34" charset="0"/>
                <a:ea typeface="ＭＳ Ｐゴシック" pitchFamily="12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24" charset="0"/>
                <a:ea typeface="ＭＳ Ｐゴシック" pitchFamily="12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24" charset="0"/>
                <a:ea typeface="ＭＳ Ｐゴシック" pitchFamily="12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24" charset="0"/>
                <a:ea typeface="ＭＳ Ｐゴシック" pitchFamily="12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24" charset="0"/>
                <a:ea typeface="ＭＳ Ｐゴシック" pitchFamily="124" charset="-128"/>
              </a:defRPr>
            </a:lvl9pPr>
          </a:lstStyle>
          <a:p>
            <a:pPr eaLnBrk="1" hangingPunct="1">
              <a:defRPr/>
            </a:pPr>
            <a:r>
              <a:rPr lang="en-GB" smtClean="0">
                <a:latin typeface="Tahoma" charset="0"/>
              </a:rPr>
              <a:t>Updraft retrieval</a:t>
            </a:r>
            <a:endParaRPr lang="en-GB" dirty="0">
              <a:latin typeface="Tahoma" charset="0"/>
            </a:endParaRPr>
          </a:p>
        </p:txBody>
      </p:sp>
      <p:cxnSp>
        <p:nvCxnSpPr>
          <p:cNvPr id="50189" name="Straight Arrow Connector 16"/>
          <p:cNvCxnSpPr>
            <a:cxnSpLocks noChangeShapeType="1"/>
          </p:cNvCxnSpPr>
          <p:nvPr/>
        </p:nvCxnSpPr>
        <p:spPr bwMode="auto">
          <a:xfrm>
            <a:off x="635000" y="5935663"/>
            <a:ext cx="11303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190" name="Straight Arrow Connector 17"/>
          <p:cNvCxnSpPr>
            <a:cxnSpLocks noChangeShapeType="1"/>
          </p:cNvCxnSpPr>
          <p:nvPr/>
        </p:nvCxnSpPr>
        <p:spPr bwMode="auto">
          <a:xfrm flipV="1">
            <a:off x="612775" y="4381500"/>
            <a:ext cx="22225" cy="15541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0191" name="Rectangle 28"/>
          <p:cNvSpPr>
            <a:spLocks noChangeArrowheads="1"/>
          </p:cNvSpPr>
          <p:nvPr/>
        </p:nvSpPr>
        <p:spPr bwMode="auto">
          <a:xfrm>
            <a:off x="130175" y="4011613"/>
            <a:ext cx="1408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10 km height</a:t>
            </a:r>
          </a:p>
        </p:txBody>
      </p:sp>
      <p:sp>
        <p:nvSpPr>
          <p:cNvPr id="50192" name="Rectangle 28"/>
          <p:cNvSpPr>
            <a:spLocks noChangeArrowheads="1"/>
          </p:cNvSpPr>
          <p:nvPr/>
        </p:nvSpPr>
        <p:spPr bwMode="auto">
          <a:xfrm>
            <a:off x="798513" y="5516563"/>
            <a:ext cx="1349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20 km width</a:t>
            </a:r>
          </a:p>
        </p:txBody>
      </p:sp>
      <p:grpSp>
        <p:nvGrpSpPr>
          <p:cNvPr id="50193" name="Group 37"/>
          <p:cNvGrpSpPr>
            <a:grpSpLocks/>
          </p:cNvGrpSpPr>
          <p:nvPr/>
        </p:nvGrpSpPr>
        <p:grpSpPr bwMode="auto">
          <a:xfrm>
            <a:off x="5865813" y="1211263"/>
            <a:ext cx="2233612" cy="1943100"/>
            <a:chOff x="5866528" y="1294821"/>
            <a:chExt cx="2232248" cy="1944216"/>
          </a:xfrm>
        </p:grpSpPr>
        <p:sp>
          <p:nvSpPr>
            <p:cNvPr id="21" name="Rectangle 20"/>
            <p:cNvSpPr/>
            <p:nvPr/>
          </p:nvSpPr>
          <p:spPr>
            <a:xfrm>
              <a:off x="6658206" y="2662443"/>
              <a:ext cx="720285" cy="57659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658206" y="2087438"/>
              <a:ext cx="720285" cy="57500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658206" y="1510845"/>
              <a:ext cx="720285" cy="57659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>
              <a:off x="7451472" y="2951534"/>
              <a:ext cx="35855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6405948" y="2951534"/>
              <a:ext cx="18086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7451472" y="2374941"/>
              <a:ext cx="35855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7451472" y="1798347"/>
              <a:ext cx="35855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>
              <a:off x="6226670" y="1798347"/>
              <a:ext cx="36014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6405948" y="2374941"/>
              <a:ext cx="18086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7018349" y="2519486"/>
              <a:ext cx="0" cy="28750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7018349" y="1871414"/>
              <a:ext cx="0" cy="43204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7018349" y="1294821"/>
              <a:ext cx="0" cy="43204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018349" y="3239037"/>
              <a:ext cx="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866528" y="3239037"/>
              <a:ext cx="2232248" cy="0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194" name="Rectangle 7"/>
          <p:cNvSpPr>
            <a:spLocks noChangeArrowheads="1"/>
          </p:cNvSpPr>
          <p:nvPr/>
        </p:nvSpPr>
        <p:spPr bwMode="auto">
          <a:xfrm>
            <a:off x="3605213" y="1901825"/>
            <a:ext cx="827087" cy="369888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/>
              <a:t>40 dBZ</a:t>
            </a:r>
            <a:endParaRPr lang="en-US"/>
          </a:p>
        </p:txBody>
      </p:sp>
      <p:sp>
        <p:nvSpPr>
          <p:cNvPr id="50195" name="Rectangle 34"/>
          <p:cNvSpPr>
            <a:spLocks noChangeArrowheads="1"/>
          </p:cNvSpPr>
          <p:nvPr/>
        </p:nvSpPr>
        <p:spPr bwMode="auto">
          <a:xfrm>
            <a:off x="3605213" y="3108325"/>
            <a:ext cx="954087" cy="369888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GB">
                <a:solidFill>
                  <a:schemeClr val="bg1"/>
                </a:solidFill>
              </a:rPr>
              <a:t>+10 m/s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0196" name="Rectangle 35"/>
          <p:cNvSpPr>
            <a:spLocks noChangeArrowheads="1"/>
          </p:cNvSpPr>
          <p:nvPr/>
        </p:nvSpPr>
        <p:spPr bwMode="auto">
          <a:xfrm>
            <a:off x="3605213" y="3536950"/>
            <a:ext cx="954087" cy="369888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GB">
                <a:solidFill>
                  <a:schemeClr val="bg1"/>
                </a:solidFill>
              </a:rPr>
              <a:t>-10 m/s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0197" name="TextBox 38"/>
          <p:cNvSpPr txBox="1">
            <a:spLocks noChangeArrowheads="1"/>
          </p:cNvSpPr>
          <p:nvPr/>
        </p:nvSpPr>
        <p:spPr bwMode="auto">
          <a:xfrm>
            <a:off x="5865813" y="3260725"/>
            <a:ext cx="29083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/>
              <a:t>Estimate vertical velocity from vertical profiles of radial velocity, assuming zero divergence across plane.</a:t>
            </a:r>
            <a:endParaRPr lang="en-US" sz="1800"/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4678363" y="5002213"/>
            <a:ext cx="2506662" cy="6461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800">
                <a:solidFill>
                  <a:schemeClr val="bg1"/>
                </a:solidFill>
              </a:rPr>
              <a:t>Quantify errors due to 2D flow assumption</a:t>
            </a: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39" name="TextBox 34"/>
          <p:cNvSpPr txBox="1">
            <a:spLocks noChangeArrowheads="1"/>
          </p:cNvSpPr>
          <p:nvPr/>
        </p:nvSpPr>
        <p:spPr bwMode="auto">
          <a:xfrm>
            <a:off x="6413501" y="5876925"/>
            <a:ext cx="2730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i="1" dirty="0" smtClean="0"/>
              <a:t>(slide courtesy John </a:t>
            </a:r>
            <a:r>
              <a:rPr lang="en-GB" sz="1800" i="1" dirty="0" err="1"/>
              <a:t>Nicol</a:t>
            </a:r>
            <a:r>
              <a:rPr lang="en-GB" sz="1800" i="1" dirty="0"/>
              <a:t>)</a:t>
            </a:r>
            <a:endParaRPr lang="en-US" sz="1800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6" grpId="0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88" y="3668713"/>
            <a:ext cx="2925762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8" y="1574800"/>
            <a:ext cx="292735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7"/>
          <a:stretch>
            <a:fillRect/>
          </a:stretch>
        </p:blipFill>
        <p:spPr bwMode="auto">
          <a:xfrm>
            <a:off x="1570038" y="3768725"/>
            <a:ext cx="292735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88" y="1574800"/>
            <a:ext cx="2925762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Rectangle 53"/>
          <p:cNvSpPr>
            <a:spLocks noChangeArrowheads="1"/>
          </p:cNvSpPr>
          <p:nvPr/>
        </p:nvSpPr>
        <p:spPr bwMode="auto">
          <a:xfrm>
            <a:off x="2151063" y="1204913"/>
            <a:ext cx="145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000000"/>
                </a:solidFill>
              </a:rPr>
              <a:t>Observations</a:t>
            </a:r>
          </a:p>
        </p:txBody>
      </p:sp>
      <p:sp>
        <p:nvSpPr>
          <p:cNvPr id="51206" name="Rectangle 53"/>
          <p:cNvSpPr>
            <a:spLocks noChangeArrowheads="1"/>
          </p:cNvSpPr>
          <p:nvPr/>
        </p:nvSpPr>
        <p:spPr bwMode="auto">
          <a:xfrm>
            <a:off x="5603875" y="1204913"/>
            <a:ext cx="723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000000"/>
                </a:solidFill>
              </a:rPr>
              <a:t>500m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963738" y="190500"/>
            <a:ext cx="5216525" cy="91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70C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34" charset="0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70C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34" charset="0"/>
                <a:ea typeface="ＭＳ Ｐゴシック" pitchFamily="12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70C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34" charset="0"/>
                <a:ea typeface="ＭＳ Ｐゴシック" pitchFamily="12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70C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34" charset="0"/>
                <a:ea typeface="ＭＳ Ｐゴシック" pitchFamily="12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70C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34" charset="0"/>
                <a:ea typeface="ＭＳ Ｐゴシック" pitchFamily="12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24" charset="0"/>
                <a:ea typeface="ＭＳ Ｐゴシック" pitchFamily="12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24" charset="0"/>
                <a:ea typeface="ＭＳ Ｐゴシック" pitchFamily="12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24" charset="0"/>
                <a:ea typeface="ＭＳ Ｐゴシック" pitchFamily="12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24" charset="0"/>
                <a:ea typeface="ＭＳ Ｐゴシック" pitchFamily="124" charset="-128"/>
              </a:defRPr>
            </a:lvl9pPr>
          </a:lstStyle>
          <a:p>
            <a:pPr eaLnBrk="1" hangingPunct="1">
              <a:defRPr/>
            </a:pPr>
            <a:r>
              <a:rPr lang="en-GB" sz="2800" dirty="0" smtClean="0">
                <a:latin typeface="Tahoma" charset="0"/>
              </a:rPr>
              <a:t>Vertical velocity distributions with height</a:t>
            </a:r>
            <a:endParaRPr lang="en-GB" sz="2800" dirty="0">
              <a:latin typeface="Tahoma" charset="0"/>
            </a:endParaRPr>
          </a:p>
        </p:txBody>
      </p:sp>
      <p:sp>
        <p:nvSpPr>
          <p:cNvPr id="51208" name="Rectangle 17"/>
          <p:cNvSpPr>
            <a:spLocks noChangeArrowheads="1"/>
          </p:cNvSpPr>
          <p:nvPr/>
        </p:nvSpPr>
        <p:spPr bwMode="auto">
          <a:xfrm>
            <a:off x="3333750" y="2970213"/>
            <a:ext cx="427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up</a:t>
            </a:r>
          </a:p>
        </p:txBody>
      </p:sp>
      <p:sp>
        <p:nvSpPr>
          <p:cNvPr id="51209" name="Rectangle 18"/>
          <p:cNvSpPr>
            <a:spLocks noChangeArrowheads="1"/>
          </p:cNvSpPr>
          <p:nvPr/>
        </p:nvSpPr>
        <p:spPr bwMode="auto">
          <a:xfrm>
            <a:off x="1963738" y="2970213"/>
            <a:ext cx="714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down</a:t>
            </a:r>
          </a:p>
        </p:txBody>
      </p:sp>
      <p:sp>
        <p:nvSpPr>
          <p:cNvPr id="51210" name="Rectangle 21"/>
          <p:cNvSpPr>
            <a:spLocks noChangeArrowheads="1"/>
          </p:cNvSpPr>
          <p:nvPr/>
        </p:nvSpPr>
        <p:spPr bwMode="auto">
          <a:xfrm>
            <a:off x="6413500" y="2978150"/>
            <a:ext cx="427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up</a:t>
            </a:r>
          </a:p>
        </p:txBody>
      </p:sp>
      <p:sp>
        <p:nvSpPr>
          <p:cNvPr id="51211" name="Rectangle 22"/>
          <p:cNvSpPr>
            <a:spLocks noChangeArrowheads="1"/>
          </p:cNvSpPr>
          <p:nvPr/>
        </p:nvSpPr>
        <p:spPr bwMode="auto">
          <a:xfrm>
            <a:off x="6413500" y="5053013"/>
            <a:ext cx="4270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up</a:t>
            </a:r>
          </a:p>
        </p:txBody>
      </p:sp>
      <p:sp>
        <p:nvSpPr>
          <p:cNvPr id="51212" name="Rectangle 27"/>
          <p:cNvSpPr>
            <a:spLocks noChangeArrowheads="1"/>
          </p:cNvSpPr>
          <p:nvPr/>
        </p:nvSpPr>
        <p:spPr bwMode="auto">
          <a:xfrm>
            <a:off x="5054600" y="2978150"/>
            <a:ext cx="714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down</a:t>
            </a:r>
          </a:p>
        </p:txBody>
      </p:sp>
      <p:sp>
        <p:nvSpPr>
          <p:cNvPr id="51213" name="Rectangle 28"/>
          <p:cNvSpPr>
            <a:spLocks noChangeArrowheads="1"/>
          </p:cNvSpPr>
          <p:nvPr/>
        </p:nvSpPr>
        <p:spPr bwMode="auto">
          <a:xfrm>
            <a:off x="5054600" y="5053013"/>
            <a:ext cx="714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down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327775" y="3306763"/>
            <a:ext cx="2506663" cy="9239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800">
                <a:solidFill>
                  <a:schemeClr val="bg1"/>
                </a:solidFill>
              </a:rPr>
              <a:t>1. Derive map from PDF of estimates to PDF of true model velocities</a:t>
            </a: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3" name="Down Arrow 2"/>
          <p:cNvSpPr>
            <a:spLocks noChangeArrowheads="1"/>
          </p:cNvSpPr>
          <p:nvPr/>
        </p:nvSpPr>
        <p:spPr bwMode="auto">
          <a:xfrm>
            <a:off x="5768975" y="3081338"/>
            <a:ext cx="558800" cy="1376362"/>
          </a:xfrm>
          <a:prstGeom prst="downArrow">
            <a:avLst>
              <a:gd name="adj1" fmla="val 50000"/>
              <a:gd name="adj2" fmla="val 49968"/>
            </a:avLst>
          </a:prstGeom>
          <a:solidFill>
            <a:srgbClr val="FFFFFF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914400" eaLnBrk="0" hangingPunct="0"/>
            <a:endParaRPr lang="en-US" sz="2400">
              <a:latin typeface="Helvetica" charset="0"/>
            </a:endParaRPr>
          </a:p>
        </p:txBody>
      </p:sp>
      <p:sp>
        <p:nvSpPr>
          <p:cNvPr id="31" name="Down Arrow 30"/>
          <p:cNvSpPr>
            <a:spLocks noChangeArrowheads="1"/>
          </p:cNvSpPr>
          <p:nvPr/>
        </p:nvSpPr>
        <p:spPr bwMode="auto">
          <a:xfrm>
            <a:off x="2571750" y="3081338"/>
            <a:ext cx="557213" cy="1376362"/>
          </a:xfrm>
          <a:prstGeom prst="downArrow">
            <a:avLst>
              <a:gd name="adj1" fmla="val 50000"/>
              <a:gd name="adj2" fmla="val 50111"/>
            </a:avLst>
          </a:prstGeom>
          <a:solidFill>
            <a:srgbClr val="FFFFFF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914400" eaLnBrk="0" hangingPunct="0"/>
            <a:endParaRPr lang="en-US" sz="2400">
              <a:latin typeface="Helvetica" charset="0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146050" y="2982913"/>
            <a:ext cx="2505075" cy="6461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800">
                <a:solidFill>
                  <a:schemeClr val="bg1"/>
                </a:solidFill>
              </a:rPr>
              <a:t>2. Use map to simulate </a:t>
            </a:r>
            <a:r>
              <a:rPr lang="en-US" sz="1800">
                <a:solidFill>
                  <a:schemeClr val="bg1"/>
                </a:solidFill>
              </a:rPr>
              <a:t>“true” observed PDF</a:t>
            </a:r>
            <a:endParaRPr lang="en-GB" sz="1800">
              <a:solidFill>
                <a:schemeClr val="bg1"/>
              </a:solidFill>
            </a:endParaRPr>
          </a:p>
        </p:txBody>
      </p:sp>
      <p:sp>
        <p:nvSpPr>
          <p:cNvPr id="51218" name="TextBox 32"/>
          <p:cNvSpPr txBox="1">
            <a:spLocks noChangeArrowheads="1"/>
          </p:cNvSpPr>
          <p:nvPr/>
        </p:nvSpPr>
        <p:spPr bwMode="auto">
          <a:xfrm>
            <a:off x="411163" y="6091238"/>
            <a:ext cx="5816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/>
              <a:t>Radar data with dBZ&gt;0 within 90 km of the radar</a:t>
            </a:r>
            <a:endParaRPr lang="en-US" sz="1800"/>
          </a:p>
        </p:txBody>
      </p:sp>
      <p:sp>
        <p:nvSpPr>
          <p:cNvPr id="51219" name="TextBox 33"/>
          <p:cNvSpPr txBox="1">
            <a:spLocks noChangeArrowheads="1"/>
          </p:cNvSpPr>
          <p:nvPr/>
        </p:nvSpPr>
        <p:spPr bwMode="auto">
          <a:xfrm>
            <a:off x="-50800" y="2208213"/>
            <a:ext cx="16843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/>
              <a:t>Estimated </a:t>
            </a:r>
          </a:p>
          <a:p>
            <a:pPr eaLnBrk="1" hangingPunct="1"/>
            <a:r>
              <a:rPr lang="en-GB" sz="1800"/>
              <a:t>vertical velocity</a:t>
            </a:r>
            <a:endParaRPr lang="en-US" sz="1800"/>
          </a:p>
        </p:txBody>
      </p:sp>
      <p:sp>
        <p:nvSpPr>
          <p:cNvPr id="51220" name="TextBox 34"/>
          <p:cNvSpPr txBox="1">
            <a:spLocks noChangeArrowheads="1"/>
          </p:cNvSpPr>
          <p:nvPr/>
        </p:nvSpPr>
        <p:spPr bwMode="auto">
          <a:xfrm>
            <a:off x="0" y="4268788"/>
            <a:ext cx="16843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/>
              <a:t>True</a:t>
            </a:r>
          </a:p>
          <a:p>
            <a:pPr eaLnBrk="1" hangingPunct="1"/>
            <a:r>
              <a:rPr lang="en-GB" sz="1800"/>
              <a:t>vertical velocity</a:t>
            </a:r>
            <a:endParaRPr lang="en-US" sz="1800"/>
          </a:p>
        </p:txBody>
      </p:sp>
      <p:sp>
        <p:nvSpPr>
          <p:cNvPr id="23" name="TextBox 34"/>
          <p:cNvSpPr txBox="1">
            <a:spLocks noChangeArrowheads="1"/>
          </p:cNvSpPr>
          <p:nvPr/>
        </p:nvSpPr>
        <p:spPr bwMode="auto">
          <a:xfrm>
            <a:off x="6413501" y="5876925"/>
            <a:ext cx="2730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i="1" dirty="0" smtClean="0"/>
              <a:t>(slide courtesy John </a:t>
            </a:r>
            <a:r>
              <a:rPr lang="en-GB" sz="1800" i="1" dirty="0" err="1"/>
              <a:t>Nicol</a:t>
            </a:r>
            <a:r>
              <a:rPr lang="en-GB" sz="1800" i="1" dirty="0"/>
              <a:t>)</a:t>
            </a:r>
            <a:endParaRPr lang="en-US" sz="1800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" grpId="0" animBg="1"/>
      <p:bldP spid="31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1219200"/>
            <a:ext cx="5373687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3857625" y="1582738"/>
            <a:ext cx="4137025" cy="107791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911350" y="190500"/>
            <a:ext cx="5353050" cy="91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70C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34" charset="0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70C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34" charset="0"/>
                <a:ea typeface="ＭＳ Ｐゴシック" pitchFamily="12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70C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34" charset="0"/>
                <a:ea typeface="ＭＳ Ｐゴシック" pitchFamily="12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70C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34" charset="0"/>
                <a:ea typeface="ＭＳ Ｐゴシック" pitchFamily="12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70C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34" charset="0"/>
                <a:ea typeface="ＭＳ Ｐゴシック" pitchFamily="12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24" charset="0"/>
                <a:ea typeface="ＭＳ Ｐゴシック" pitchFamily="12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24" charset="0"/>
                <a:ea typeface="ＭＳ Ｐゴシック" pitchFamily="12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24" charset="0"/>
                <a:ea typeface="ＭＳ Ｐゴシック" pitchFamily="12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24" charset="0"/>
                <a:ea typeface="ＭＳ Ｐゴシック" pitchFamily="124" charset="-128"/>
              </a:defRPr>
            </a:lvl9pPr>
          </a:lstStyle>
          <a:p>
            <a:pPr eaLnBrk="1" hangingPunct="1">
              <a:defRPr/>
            </a:pPr>
            <a:r>
              <a:rPr lang="en-GB" sz="2800" dirty="0" smtClean="0">
                <a:latin typeface="Tahoma" charset="0"/>
              </a:rPr>
              <a:t>Vertical velocity distribution between 7-8 km</a:t>
            </a:r>
            <a:endParaRPr lang="en-GB" sz="2800" dirty="0">
              <a:latin typeface="Tahoma" charset="0"/>
            </a:endParaRPr>
          </a:p>
        </p:txBody>
      </p:sp>
      <p:sp>
        <p:nvSpPr>
          <p:cNvPr id="52228" name="TextBox 12"/>
          <p:cNvSpPr txBox="1">
            <a:spLocks noChangeArrowheads="1"/>
          </p:cNvSpPr>
          <p:nvPr/>
        </p:nvSpPr>
        <p:spPr bwMode="auto">
          <a:xfrm>
            <a:off x="5370513" y="1582738"/>
            <a:ext cx="287813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/>
              <a:t>True model velocity</a:t>
            </a:r>
          </a:p>
          <a:p>
            <a:pPr eaLnBrk="1" hangingPunct="1"/>
            <a:r>
              <a:rPr lang="en-GB" sz="1600"/>
              <a:t>Estimated model velocity</a:t>
            </a:r>
          </a:p>
          <a:p>
            <a:pPr eaLnBrk="1" hangingPunct="1"/>
            <a:r>
              <a:rPr lang="en-GB" sz="1600"/>
              <a:t>Radar estimated velocity</a:t>
            </a:r>
          </a:p>
          <a:p>
            <a:pPr eaLnBrk="1" hangingPunct="1"/>
            <a:r>
              <a:rPr lang="en-GB" sz="1600"/>
              <a:t>Radar mapped “true” velocity</a:t>
            </a:r>
            <a:endParaRPr lang="en-US" sz="1600"/>
          </a:p>
        </p:txBody>
      </p:sp>
      <p:cxnSp>
        <p:nvCxnSpPr>
          <p:cNvPr id="52229" name="Straight Connector 35"/>
          <p:cNvCxnSpPr>
            <a:cxnSpLocks noChangeShapeType="1"/>
          </p:cNvCxnSpPr>
          <p:nvPr/>
        </p:nvCxnSpPr>
        <p:spPr bwMode="auto">
          <a:xfrm>
            <a:off x="4021138" y="1770063"/>
            <a:ext cx="11620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230" name="Straight Connector 35"/>
          <p:cNvCxnSpPr>
            <a:cxnSpLocks noChangeShapeType="1"/>
          </p:cNvCxnSpPr>
          <p:nvPr/>
        </p:nvCxnSpPr>
        <p:spPr bwMode="auto">
          <a:xfrm>
            <a:off x="4021138" y="2478088"/>
            <a:ext cx="11620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231" name="Straight Connector 35"/>
          <p:cNvCxnSpPr>
            <a:cxnSpLocks noChangeShapeType="1"/>
          </p:cNvCxnSpPr>
          <p:nvPr/>
        </p:nvCxnSpPr>
        <p:spPr bwMode="auto">
          <a:xfrm>
            <a:off x="4021138" y="1993900"/>
            <a:ext cx="116205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232" name="Straight Connector 35"/>
          <p:cNvCxnSpPr>
            <a:cxnSpLocks noChangeShapeType="1"/>
          </p:cNvCxnSpPr>
          <p:nvPr/>
        </p:nvCxnSpPr>
        <p:spPr bwMode="auto">
          <a:xfrm>
            <a:off x="4021138" y="2254250"/>
            <a:ext cx="1162050" cy="1588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2233" name="Picture 1" descr="PS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913" y="2830513"/>
            <a:ext cx="3278187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4" name="Rectangle 2"/>
          <p:cNvSpPr>
            <a:spLocks noChangeArrowheads="1"/>
          </p:cNvSpPr>
          <p:nvPr/>
        </p:nvSpPr>
        <p:spPr bwMode="auto">
          <a:xfrm>
            <a:off x="6413500" y="3835400"/>
            <a:ext cx="6016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/>
              <a:t>map </a:t>
            </a:r>
            <a:endParaRPr lang="en-US"/>
          </a:p>
        </p:txBody>
      </p:sp>
      <p:sp>
        <p:nvSpPr>
          <p:cNvPr id="24585" name="TextBox 22"/>
          <p:cNvSpPr txBox="1">
            <a:spLocks noChangeArrowheads="1"/>
          </p:cNvSpPr>
          <p:nvPr/>
        </p:nvSpPr>
        <p:spPr bwMode="auto">
          <a:xfrm>
            <a:off x="4059238" y="3235325"/>
            <a:ext cx="2622550" cy="12001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800" dirty="0">
                <a:solidFill>
                  <a:schemeClr val="bg1"/>
                </a:solidFill>
              </a:rPr>
              <a:t>500m simulation compares well with radar using 2D flow assumption (dashed lines)</a:t>
            </a:r>
            <a:endParaRPr lang="en-US" sz="1800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35"/>
          <p:cNvCxnSpPr>
            <a:cxnSpLocks noChangeShapeType="1"/>
          </p:cNvCxnSpPr>
          <p:nvPr/>
        </p:nvCxnSpPr>
        <p:spPr bwMode="auto">
          <a:xfrm flipV="1">
            <a:off x="5964238" y="3048000"/>
            <a:ext cx="2514600" cy="1958975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35"/>
          <p:cNvCxnSpPr>
            <a:cxnSpLocks noChangeShapeType="1"/>
          </p:cNvCxnSpPr>
          <p:nvPr/>
        </p:nvCxnSpPr>
        <p:spPr bwMode="auto">
          <a:xfrm flipV="1">
            <a:off x="6580188" y="3048000"/>
            <a:ext cx="1306512" cy="1958975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238" name="TextBox 34"/>
          <p:cNvSpPr txBox="1">
            <a:spLocks noChangeArrowheads="1"/>
          </p:cNvSpPr>
          <p:nvPr/>
        </p:nvSpPr>
        <p:spPr bwMode="auto">
          <a:xfrm>
            <a:off x="6413501" y="5876925"/>
            <a:ext cx="2730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i="1" dirty="0" smtClean="0"/>
              <a:t>(slide courtesy John </a:t>
            </a:r>
            <a:r>
              <a:rPr lang="en-GB" sz="1800" i="1" dirty="0" err="1"/>
              <a:t>Nicol</a:t>
            </a:r>
            <a:r>
              <a:rPr lang="en-GB" sz="1800" i="1" dirty="0"/>
              <a:t>)</a:t>
            </a:r>
            <a:endParaRPr lang="en-US" sz="1800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</a:rPr>
              <a:t>Evaluation of </a:t>
            </a:r>
            <a:r>
              <a:rPr lang="en-GB" i="1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</a:rPr>
              <a:t>width</a:t>
            </a:r>
            <a:r>
              <a:rPr lang="en-GB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</a:rPr>
              <a:t> of updrafts</a:t>
            </a:r>
          </a:p>
        </p:txBody>
      </p:sp>
      <p:sp>
        <p:nvSpPr>
          <p:cNvPr id="37890" name="Content Placeholder 2"/>
          <p:cNvSpPr>
            <a:spLocks noGrp="1"/>
          </p:cNvSpPr>
          <p:nvPr>
            <p:ph idx="1"/>
          </p:nvPr>
        </p:nvSpPr>
        <p:spPr>
          <a:xfrm>
            <a:off x="614363" y="5105400"/>
            <a:ext cx="8229600" cy="1416050"/>
          </a:xfrm>
        </p:spPr>
        <p:txBody>
          <a:bodyPr/>
          <a:lstStyle/>
          <a:p>
            <a:r>
              <a:rPr lang="en-GB">
                <a:latin typeface="Tahoma" charset="0"/>
                <a:ea typeface="ＭＳ Ｐゴシック" charset="0"/>
              </a:rPr>
              <a:t>Model updrafts shrink with resolution</a:t>
            </a:r>
          </a:p>
          <a:p>
            <a:pPr lvl="1"/>
            <a:r>
              <a:rPr lang="en-GB">
                <a:latin typeface="Comic Sans MS" charset="0"/>
                <a:ea typeface="ＭＳ Ｐゴシック" charset="0"/>
              </a:rPr>
              <a:t>200-m model has about the right width</a:t>
            </a:r>
          </a:p>
          <a:p>
            <a:pPr lvl="1"/>
            <a:r>
              <a:rPr lang="en-GB">
                <a:latin typeface="Comic Sans MS" charset="0"/>
                <a:ea typeface="ＭＳ Ｐゴシック" charset="0"/>
              </a:rPr>
              <a:t>Does 100-m model shrink further or stay the same?</a:t>
            </a:r>
          </a:p>
          <a:p>
            <a:pPr lvl="1"/>
            <a:r>
              <a:rPr lang="en-GB">
                <a:latin typeface="Comic Sans MS" charset="0"/>
                <a:ea typeface="ＭＳ Ｐゴシック" charset="0"/>
              </a:rPr>
              <a:t>How does Smagorinsky mixing length affect model?</a:t>
            </a:r>
          </a:p>
        </p:txBody>
      </p:sp>
      <p:pic>
        <p:nvPicPr>
          <p:cNvPr id="3789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16075"/>
            <a:ext cx="4652963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1600200"/>
            <a:ext cx="4673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Rectangle 4"/>
          <p:cNvSpPr>
            <a:spLocks noChangeArrowheads="1"/>
          </p:cNvSpPr>
          <p:nvPr/>
        </p:nvSpPr>
        <p:spPr bwMode="auto">
          <a:xfrm>
            <a:off x="2182813" y="1905000"/>
            <a:ext cx="205740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914400" eaLnBrk="0" hangingPunct="0">
              <a:spcBef>
                <a:spcPct val="20000"/>
              </a:spcBef>
            </a:pPr>
            <a:r>
              <a:rPr lang="en-GB" smtClean="0">
                <a:solidFill>
                  <a:srgbClr val="000000"/>
                </a:solidFill>
                <a:latin typeface="Tahoma" charset="0"/>
              </a:rPr>
              <a:t>Observations</a:t>
            </a:r>
          </a:p>
          <a:p>
            <a:pPr algn="r" defTabSz="914400" eaLnBrk="0" hangingPunct="0">
              <a:spcBef>
                <a:spcPct val="20000"/>
              </a:spcBef>
            </a:pPr>
            <a:r>
              <a:rPr lang="en-GB" smtClean="0">
                <a:solidFill>
                  <a:srgbClr val="00FF00"/>
                </a:solidFill>
                <a:latin typeface="Tahoma" charset="0"/>
              </a:rPr>
              <a:t>200-m model</a:t>
            </a:r>
            <a:endParaRPr lang="en-GB" smtClean="0">
              <a:solidFill>
                <a:srgbClr val="000000"/>
              </a:solidFill>
              <a:latin typeface="Tahoma" charset="0"/>
            </a:endParaRPr>
          </a:p>
          <a:p>
            <a:pPr algn="r" defTabSz="914400" eaLnBrk="0" hangingPunct="0">
              <a:spcBef>
                <a:spcPct val="20000"/>
              </a:spcBef>
            </a:pPr>
            <a:r>
              <a:rPr lang="en-GB" smtClean="0">
                <a:solidFill>
                  <a:srgbClr val="00CCFF"/>
                </a:solidFill>
                <a:latin typeface="Tahoma" charset="0"/>
              </a:rPr>
              <a:t>500-m model</a:t>
            </a:r>
            <a:endParaRPr lang="en-GB" smtClean="0">
              <a:solidFill>
                <a:srgbClr val="000000"/>
              </a:solidFill>
              <a:latin typeface="Tahoma" charset="0"/>
            </a:endParaRPr>
          </a:p>
          <a:p>
            <a:pPr algn="r" defTabSz="914400" eaLnBrk="0" hangingPunct="0">
              <a:spcBef>
                <a:spcPct val="20000"/>
              </a:spcBef>
            </a:pPr>
            <a:r>
              <a:rPr lang="en-GB" smtClean="0">
                <a:solidFill>
                  <a:srgbClr val="0000FF"/>
                </a:solidFill>
                <a:latin typeface="Tahoma" charset="0"/>
              </a:rPr>
              <a:t>1.5-km model</a:t>
            </a:r>
            <a:endParaRPr lang="en-US" smtClean="0">
              <a:solidFill>
                <a:srgbClr val="0000FF"/>
              </a:solidFill>
              <a:latin typeface="Tahoma" charset="0"/>
            </a:endParaRPr>
          </a:p>
        </p:txBody>
      </p:sp>
      <p:sp>
        <p:nvSpPr>
          <p:cNvPr id="37894" name="TextBox 16"/>
          <p:cNvSpPr txBox="1">
            <a:spLocks noChangeArrowheads="1"/>
          </p:cNvSpPr>
          <p:nvPr/>
        </p:nvSpPr>
        <p:spPr bwMode="auto">
          <a:xfrm>
            <a:off x="177800" y="1066800"/>
            <a:ext cx="4470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defTabSz="914400"/>
            <a:r>
              <a:rPr lang="en-GB" sz="1800" smtClean="0">
                <a:solidFill>
                  <a:srgbClr val="000000"/>
                </a:solidFill>
                <a:latin typeface="Calibri" charset="0"/>
              </a:rPr>
              <a:t>Retrieval in both observations and model:</a:t>
            </a:r>
          </a:p>
          <a:p>
            <a:pPr algn="ctr" defTabSz="914400"/>
            <a:r>
              <a:rPr lang="en-GB" sz="1800" smtClean="0">
                <a:solidFill>
                  <a:srgbClr val="000000"/>
                </a:solidFill>
                <a:latin typeface="Calibri" charset="0"/>
              </a:rPr>
              <a:t>w</a:t>
            </a:r>
            <a:r>
              <a:rPr lang="en-GB" sz="1100" smtClean="0">
                <a:solidFill>
                  <a:srgbClr val="000000"/>
                </a:solidFill>
                <a:latin typeface="Calibri" charset="0"/>
              </a:rPr>
              <a:t>min</a:t>
            </a:r>
            <a:r>
              <a:rPr lang="en-GB" sz="1800" smtClean="0">
                <a:solidFill>
                  <a:srgbClr val="000000"/>
                </a:solidFill>
                <a:latin typeface="Calibri" charset="0"/>
              </a:rPr>
              <a:t>=0.5 m/s; w</a:t>
            </a:r>
            <a:r>
              <a:rPr lang="en-GB" sz="1100" smtClean="0">
                <a:solidFill>
                  <a:srgbClr val="000000"/>
                </a:solidFill>
                <a:latin typeface="Calibri" charset="0"/>
              </a:rPr>
              <a:t>max</a:t>
            </a:r>
            <a:r>
              <a:rPr lang="en-GB" sz="1800" smtClean="0">
                <a:solidFill>
                  <a:srgbClr val="000000"/>
                </a:solidFill>
                <a:latin typeface="Calibri" charset="0"/>
              </a:rPr>
              <a:t>&gt;3.0m/s </a:t>
            </a:r>
            <a:endParaRPr lang="en-US" sz="1800" smtClean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37895" name="TextBox 18"/>
          <p:cNvSpPr txBox="1">
            <a:spLocks noChangeArrowheads="1"/>
          </p:cNvSpPr>
          <p:nvPr/>
        </p:nvSpPr>
        <p:spPr bwMode="auto">
          <a:xfrm>
            <a:off x="4876800" y="1066800"/>
            <a:ext cx="40259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defTabSz="914400"/>
            <a:r>
              <a:rPr lang="en-GB" sz="1800" smtClean="0">
                <a:solidFill>
                  <a:srgbClr val="000000"/>
                </a:solidFill>
                <a:latin typeface="Calibri" charset="0"/>
              </a:rPr>
              <a:t>True model versus mapped observations:</a:t>
            </a:r>
          </a:p>
          <a:p>
            <a:pPr algn="ctr" defTabSz="914400"/>
            <a:r>
              <a:rPr lang="en-GB" sz="1800" smtClean="0">
                <a:solidFill>
                  <a:srgbClr val="000000"/>
                </a:solidFill>
                <a:latin typeface="Calibri" charset="0"/>
              </a:rPr>
              <a:t> w</a:t>
            </a:r>
            <a:r>
              <a:rPr lang="en-GB" sz="1100" smtClean="0">
                <a:solidFill>
                  <a:srgbClr val="000000"/>
                </a:solidFill>
                <a:latin typeface="Calibri" charset="0"/>
              </a:rPr>
              <a:t>min</a:t>
            </a:r>
            <a:r>
              <a:rPr lang="en-GB" sz="1800" smtClean="0">
                <a:solidFill>
                  <a:srgbClr val="000000"/>
                </a:solidFill>
                <a:latin typeface="Calibri" charset="0"/>
              </a:rPr>
              <a:t>=1.0 m/s; w</a:t>
            </a:r>
            <a:r>
              <a:rPr lang="en-GB" sz="1100" smtClean="0">
                <a:solidFill>
                  <a:srgbClr val="000000"/>
                </a:solidFill>
                <a:latin typeface="Calibri" charset="0"/>
              </a:rPr>
              <a:t>max</a:t>
            </a:r>
            <a:r>
              <a:rPr lang="en-GB" sz="1800" smtClean="0">
                <a:solidFill>
                  <a:srgbClr val="000000"/>
                </a:solidFill>
                <a:latin typeface="Calibri" charset="0"/>
              </a:rPr>
              <a:t>&gt;5.0m/s </a:t>
            </a:r>
            <a:endParaRPr lang="en-US" sz="1800" smtClean="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548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ctrTitle"/>
          </p:nvPr>
        </p:nvSpPr>
        <p:spPr>
          <a:xfrm>
            <a:off x="0" y="396875"/>
            <a:ext cx="9144000" cy="118745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Calibri" charset="0"/>
              </a:rPr>
              <a:t>The three-dimensional structure </a:t>
            </a:r>
            <a:br>
              <a:rPr lang="en-US">
                <a:solidFill>
                  <a:schemeClr val="bg1"/>
                </a:solidFill>
                <a:latin typeface="Calibri" charset="0"/>
              </a:rPr>
            </a:br>
            <a:r>
              <a:rPr lang="en-US">
                <a:solidFill>
                  <a:schemeClr val="bg1"/>
                </a:solidFill>
                <a:latin typeface="Calibri" charset="0"/>
              </a:rPr>
              <a:t>of convective storms</a:t>
            </a:r>
          </a:p>
        </p:txBody>
      </p:sp>
      <p:sp>
        <p:nvSpPr>
          <p:cNvPr id="53251" name="Subtitle 2"/>
          <p:cNvSpPr txBox="1">
            <a:spLocks/>
          </p:cNvSpPr>
          <p:nvPr/>
        </p:nvSpPr>
        <p:spPr bwMode="auto">
          <a:xfrm>
            <a:off x="0" y="1760538"/>
            <a:ext cx="9144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000">
                <a:solidFill>
                  <a:srgbClr val="EEECE1"/>
                </a:solidFill>
              </a:rPr>
              <a:t>Thorwald Stein (t.h.m.stein@reading.ac.uk)</a:t>
            </a:r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000">
                <a:solidFill>
                  <a:srgbClr val="EEECE1"/>
                </a:solidFill>
              </a:rPr>
              <a:t>www.met.reading.ac.uk/~dymecs</a:t>
            </a:r>
          </a:p>
        </p:txBody>
      </p:sp>
      <p:pic>
        <p:nvPicPr>
          <p:cNvPr id="53252" name="Picture 5" descr="radar3d_dis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7" t="17004" r="11723" b="48755"/>
          <a:stretch>
            <a:fillRect/>
          </a:stretch>
        </p:blipFill>
        <p:spPr bwMode="auto">
          <a:xfrm>
            <a:off x="88900" y="2644775"/>
            <a:ext cx="4125913" cy="174148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3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325" y="4518025"/>
            <a:ext cx="2503488" cy="187801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4" name="Rectangle 1"/>
          <p:cNvSpPr>
            <a:spLocks noChangeArrowheads="1"/>
          </p:cNvSpPr>
          <p:nvPr/>
        </p:nvSpPr>
        <p:spPr bwMode="auto">
          <a:xfrm>
            <a:off x="4713111" y="2678103"/>
            <a:ext cx="4245148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EEECE1"/>
                </a:solidFill>
              </a:rPr>
              <a:t>Models with smaller grid length produce</a:t>
            </a:r>
            <a:br>
              <a:rPr lang="en-US" dirty="0" smtClean="0">
                <a:solidFill>
                  <a:srgbClr val="EEECE1"/>
                </a:solidFill>
              </a:rPr>
            </a:br>
            <a:r>
              <a:rPr lang="en-US" dirty="0" smtClean="0">
                <a:solidFill>
                  <a:srgbClr val="EEECE1"/>
                </a:solidFill>
              </a:rPr>
              <a:t>narrower storms, similar to observations.</a:t>
            </a:r>
          </a:p>
          <a:p>
            <a:endParaRPr lang="en-US" dirty="0">
              <a:solidFill>
                <a:srgbClr val="EEECE1"/>
              </a:solidFill>
            </a:endParaRPr>
          </a:p>
          <a:p>
            <a:r>
              <a:rPr lang="en-US" dirty="0" smtClean="0">
                <a:solidFill>
                  <a:srgbClr val="EEECE1"/>
                </a:solidFill>
              </a:rPr>
              <a:t>Models associate </a:t>
            </a:r>
            <a:r>
              <a:rPr lang="en-US" dirty="0">
                <a:solidFill>
                  <a:srgbClr val="EEECE1"/>
                </a:solidFill>
              </a:rPr>
              <a:t>shallow </a:t>
            </a:r>
            <a:r>
              <a:rPr lang="en-US" dirty="0" smtClean="0">
                <a:solidFill>
                  <a:srgbClr val="EEECE1"/>
                </a:solidFill>
              </a:rPr>
              <a:t>ice cloud</a:t>
            </a:r>
            <a:r>
              <a:rPr lang="en-US" dirty="0">
                <a:solidFill>
                  <a:srgbClr val="EEECE1"/>
                </a:solidFill>
              </a:rPr>
              <a:t/>
            </a:r>
            <a:br>
              <a:rPr lang="en-US" dirty="0">
                <a:solidFill>
                  <a:srgbClr val="EEECE1"/>
                </a:solidFill>
              </a:rPr>
            </a:br>
            <a:r>
              <a:rPr lang="en-US" dirty="0" smtClean="0">
                <a:solidFill>
                  <a:srgbClr val="EEECE1"/>
                </a:solidFill>
              </a:rPr>
              <a:t>with </a:t>
            </a:r>
            <a:r>
              <a:rPr lang="en-US" dirty="0">
                <a:solidFill>
                  <a:srgbClr val="EEECE1"/>
                </a:solidFill>
              </a:rPr>
              <a:t>high </a:t>
            </a:r>
            <a:r>
              <a:rPr lang="en-US" dirty="0" smtClean="0">
                <a:solidFill>
                  <a:srgbClr val="EEECE1"/>
                </a:solidFill>
              </a:rPr>
              <a:t>rainfall too frequently.</a:t>
            </a:r>
            <a:endParaRPr lang="en-US" dirty="0">
              <a:solidFill>
                <a:srgbClr val="EEECE1"/>
              </a:solidFill>
            </a:endParaRPr>
          </a:p>
          <a:p>
            <a:endParaRPr lang="en-US" dirty="0">
              <a:solidFill>
                <a:srgbClr val="EEECE1"/>
              </a:solidFill>
            </a:endParaRPr>
          </a:p>
          <a:p>
            <a:r>
              <a:rPr lang="en-US" dirty="0" smtClean="0">
                <a:solidFill>
                  <a:srgbClr val="EEECE1"/>
                </a:solidFill>
              </a:rPr>
              <a:t>500m grid length model has vertical</a:t>
            </a:r>
            <a:br>
              <a:rPr lang="en-US" dirty="0" smtClean="0">
                <a:solidFill>
                  <a:srgbClr val="EEECE1"/>
                </a:solidFill>
              </a:rPr>
            </a:br>
            <a:r>
              <a:rPr lang="en-US" dirty="0" smtClean="0">
                <a:solidFill>
                  <a:srgbClr val="EEECE1"/>
                </a:solidFill>
              </a:rPr>
              <a:t>velocity distribution comparable to</a:t>
            </a:r>
            <a:br>
              <a:rPr lang="en-US" dirty="0" smtClean="0">
                <a:solidFill>
                  <a:srgbClr val="EEECE1"/>
                </a:solidFill>
              </a:rPr>
            </a:br>
            <a:r>
              <a:rPr lang="en-US" dirty="0" smtClean="0">
                <a:solidFill>
                  <a:srgbClr val="EEECE1"/>
                </a:solidFill>
              </a:rPr>
              <a:t>observations.</a:t>
            </a:r>
          </a:p>
          <a:p>
            <a:endParaRPr lang="en-US" dirty="0">
              <a:solidFill>
                <a:srgbClr val="EEECE1"/>
              </a:solidFill>
            </a:endParaRPr>
          </a:p>
          <a:p>
            <a:r>
              <a:rPr lang="en-US" dirty="0" smtClean="0">
                <a:solidFill>
                  <a:srgbClr val="EEECE1"/>
                </a:solidFill>
              </a:rPr>
              <a:t>Future work: Study the “E” of DYMECS.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911350" y="190500"/>
            <a:ext cx="5353050" cy="91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70C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34" charset="0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70C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34" charset="0"/>
                <a:ea typeface="ＭＳ Ｐゴシック" pitchFamily="12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70C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34" charset="0"/>
                <a:ea typeface="ＭＳ Ｐゴシック" pitchFamily="12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70C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34" charset="0"/>
                <a:ea typeface="ＭＳ Ｐゴシック" pitchFamily="12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70C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34" charset="0"/>
                <a:ea typeface="ＭＳ Ｐゴシック" pitchFamily="12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24" charset="0"/>
                <a:ea typeface="ＭＳ Ｐゴシック" pitchFamily="12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24" charset="0"/>
                <a:ea typeface="ＭＳ Ｐゴシック" pitchFamily="12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24" charset="0"/>
                <a:ea typeface="ＭＳ Ｐゴシック" pitchFamily="12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24" charset="0"/>
                <a:ea typeface="ＭＳ Ｐゴシック" pitchFamily="124" charset="-128"/>
              </a:defRPr>
            </a:lvl9pPr>
          </a:lstStyle>
          <a:p>
            <a:pPr eaLnBrk="1" hangingPunct="1">
              <a:defRPr/>
            </a:pPr>
            <a:r>
              <a:rPr lang="en-GB" sz="2800" dirty="0" smtClean="0">
                <a:latin typeface="Tahoma" charset="0"/>
              </a:rPr>
              <a:t>Mixing-length sensitivity</a:t>
            </a:r>
            <a:br>
              <a:rPr lang="en-GB" sz="2800" dirty="0" smtClean="0">
                <a:latin typeface="Tahoma" charset="0"/>
              </a:rPr>
            </a:br>
            <a:r>
              <a:rPr lang="en-GB" sz="2800" dirty="0" smtClean="0">
                <a:latin typeface="Tahoma" charset="0"/>
              </a:rPr>
              <a:t>in 200m storm structures</a:t>
            </a:r>
            <a:endParaRPr lang="en-GB" sz="2800" dirty="0">
              <a:latin typeface="Tahoma" charset="0"/>
            </a:endParaRPr>
          </a:p>
        </p:txBody>
      </p:sp>
      <p:pic>
        <p:nvPicPr>
          <p:cNvPr id="17" name="Picture 16" descr="structmix_20120825_200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9" t="29125" r="7457" b="51092"/>
          <a:stretch/>
        </p:blipFill>
        <p:spPr>
          <a:xfrm>
            <a:off x="5856112" y="1832599"/>
            <a:ext cx="2215445" cy="1356796"/>
          </a:xfrm>
          <a:prstGeom prst="rect">
            <a:avLst/>
          </a:prstGeom>
        </p:spPr>
      </p:pic>
      <p:pic>
        <p:nvPicPr>
          <p:cNvPr id="18" name="Picture 17" descr="structmix_20120825_200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9" t="50637" r="7967" b="29423"/>
          <a:stretch/>
        </p:blipFill>
        <p:spPr>
          <a:xfrm>
            <a:off x="3539066" y="1798841"/>
            <a:ext cx="2171701" cy="1367556"/>
          </a:xfrm>
          <a:prstGeom prst="rect">
            <a:avLst/>
          </a:prstGeom>
        </p:spPr>
      </p:pic>
      <p:pic>
        <p:nvPicPr>
          <p:cNvPr id="19" name="Picture 18" descr="structmix_20120825_200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9" t="72397" r="7654" b="7820"/>
          <a:stretch/>
        </p:blipFill>
        <p:spPr>
          <a:xfrm>
            <a:off x="1189763" y="1779302"/>
            <a:ext cx="2198511" cy="1356796"/>
          </a:xfrm>
          <a:prstGeom prst="rect">
            <a:avLst/>
          </a:prstGeom>
        </p:spPr>
      </p:pic>
      <p:pic>
        <p:nvPicPr>
          <p:cNvPr id="20" name="Picture 19" descr="structmix_20120825_500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6" t="50840" r="7950" b="30247"/>
          <a:stretch/>
        </p:blipFill>
        <p:spPr>
          <a:xfrm>
            <a:off x="3539065" y="3684084"/>
            <a:ext cx="2171702" cy="1297003"/>
          </a:xfrm>
          <a:prstGeom prst="rect">
            <a:avLst/>
          </a:prstGeom>
        </p:spPr>
      </p:pic>
      <p:pic>
        <p:nvPicPr>
          <p:cNvPr id="21" name="Picture 20" descr="structmix_20120825_1500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5" t="29030" r="7292" b="52675"/>
          <a:stretch/>
        </p:blipFill>
        <p:spPr>
          <a:xfrm>
            <a:off x="5760157" y="3684084"/>
            <a:ext cx="2311400" cy="1254669"/>
          </a:xfrm>
          <a:prstGeom prst="rect">
            <a:avLst/>
          </a:prstGeom>
        </p:spPr>
      </p:pic>
      <p:sp>
        <p:nvSpPr>
          <p:cNvPr id="24" name="Rectangle 53"/>
          <p:cNvSpPr>
            <a:spLocks noChangeArrowheads="1"/>
          </p:cNvSpPr>
          <p:nvPr/>
        </p:nvSpPr>
        <p:spPr bwMode="auto">
          <a:xfrm>
            <a:off x="3599743" y="1463267"/>
            <a:ext cx="20784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b="1" dirty="0" smtClean="0"/>
              <a:t>100m mixing length</a:t>
            </a:r>
            <a:endParaRPr lang="en-GB" b="1" dirty="0"/>
          </a:p>
        </p:txBody>
      </p:sp>
      <p:sp>
        <p:nvSpPr>
          <p:cNvPr id="25" name="Rectangle 53"/>
          <p:cNvSpPr>
            <a:spLocks noChangeArrowheads="1"/>
          </p:cNvSpPr>
          <p:nvPr/>
        </p:nvSpPr>
        <p:spPr bwMode="auto">
          <a:xfrm>
            <a:off x="5931931" y="1477486"/>
            <a:ext cx="20784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b="1" dirty="0"/>
              <a:t>3</a:t>
            </a:r>
            <a:r>
              <a:rPr lang="en-GB" b="1" dirty="0" smtClean="0"/>
              <a:t>00m mixing length</a:t>
            </a:r>
            <a:endParaRPr lang="en-GB" b="1" dirty="0"/>
          </a:p>
        </p:txBody>
      </p:sp>
      <p:sp>
        <p:nvSpPr>
          <p:cNvPr id="26" name="Rectangle 53"/>
          <p:cNvSpPr>
            <a:spLocks noChangeArrowheads="1"/>
          </p:cNvSpPr>
          <p:nvPr/>
        </p:nvSpPr>
        <p:spPr bwMode="auto">
          <a:xfrm>
            <a:off x="1294370" y="1463267"/>
            <a:ext cx="19614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b="1" dirty="0"/>
              <a:t>4</a:t>
            </a:r>
            <a:r>
              <a:rPr lang="en-GB" b="1" dirty="0" smtClean="0"/>
              <a:t>0m mixing length</a:t>
            </a:r>
            <a:endParaRPr lang="en-GB" b="1" dirty="0"/>
          </a:p>
        </p:txBody>
      </p:sp>
      <p:sp>
        <p:nvSpPr>
          <p:cNvPr id="27" name="Rectangle 53"/>
          <p:cNvSpPr>
            <a:spLocks noChangeArrowheads="1"/>
          </p:cNvSpPr>
          <p:nvPr/>
        </p:nvSpPr>
        <p:spPr bwMode="auto">
          <a:xfrm>
            <a:off x="3944851" y="3314752"/>
            <a:ext cx="13842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b="1" dirty="0" smtClean="0"/>
              <a:t>500m model</a:t>
            </a:r>
            <a:endParaRPr lang="en-GB" b="1" dirty="0"/>
          </a:p>
        </p:txBody>
      </p:sp>
      <p:sp>
        <p:nvSpPr>
          <p:cNvPr id="28" name="Rectangle 53"/>
          <p:cNvSpPr>
            <a:spLocks noChangeArrowheads="1"/>
          </p:cNvSpPr>
          <p:nvPr/>
        </p:nvSpPr>
        <p:spPr bwMode="auto">
          <a:xfrm>
            <a:off x="6186466" y="3314752"/>
            <a:ext cx="15012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b="1" dirty="0" smtClean="0"/>
              <a:t>1500m model</a:t>
            </a:r>
            <a:endParaRPr lang="en-GB" b="1" dirty="0"/>
          </a:p>
        </p:txBody>
      </p:sp>
      <p:sp>
        <p:nvSpPr>
          <p:cNvPr id="29" name="TextBox 22"/>
          <p:cNvSpPr txBox="1">
            <a:spLocks noChangeArrowheads="1"/>
          </p:cNvSpPr>
          <p:nvPr/>
        </p:nvSpPr>
        <p:spPr bwMode="auto">
          <a:xfrm>
            <a:off x="633264" y="3503759"/>
            <a:ext cx="2622550" cy="147732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800" dirty="0">
                <a:solidFill>
                  <a:schemeClr val="bg1"/>
                </a:solidFill>
              </a:rPr>
              <a:t>2</a:t>
            </a:r>
            <a:r>
              <a:rPr lang="en-GB" sz="1800" dirty="0" smtClean="0">
                <a:solidFill>
                  <a:schemeClr val="bg1"/>
                </a:solidFill>
              </a:rPr>
              <a:t>00m </a:t>
            </a:r>
            <a:r>
              <a:rPr lang="en-GB" sz="1800" dirty="0">
                <a:solidFill>
                  <a:schemeClr val="bg1"/>
                </a:solidFill>
              </a:rPr>
              <a:t>simulation </a:t>
            </a:r>
            <a:r>
              <a:rPr lang="en-GB" sz="1800" dirty="0" smtClean="0">
                <a:solidFill>
                  <a:schemeClr val="bg1"/>
                </a:solidFill>
              </a:rPr>
              <a:t>can approximate storm structures in coarser grid-length simulations by varying mixing length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381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ctrTitle"/>
          </p:nvPr>
        </p:nvSpPr>
        <p:spPr>
          <a:xfrm>
            <a:off x="0" y="396875"/>
            <a:ext cx="9144000" cy="118745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Calibri" charset="0"/>
              </a:rPr>
              <a:t>The three-dimensional structure </a:t>
            </a:r>
            <a:br>
              <a:rPr lang="en-US">
                <a:solidFill>
                  <a:schemeClr val="bg1"/>
                </a:solidFill>
                <a:latin typeface="Calibri" charset="0"/>
              </a:rPr>
            </a:br>
            <a:r>
              <a:rPr lang="en-US">
                <a:solidFill>
                  <a:schemeClr val="bg1"/>
                </a:solidFill>
                <a:latin typeface="Calibri" charset="0"/>
              </a:rPr>
              <a:t>of convective storms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788583" y="1873770"/>
            <a:ext cx="5027084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EEECE1"/>
                </a:solidFill>
              </a:rPr>
              <a:t>NWP models run at km-scale: errors in timing, location, structure of convective precipitation.</a:t>
            </a:r>
            <a:endParaRPr lang="en-US" dirty="0" smtClean="0">
              <a:solidFill>
                <a:srgbClr val="EEECE1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EEECE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EEECE1"/>
                </a:solidFill>
              </a:rPr>
              <a:t>Storm analysis of 2D fields (surface rainfall rate, OLR) highlights errors, but not underlying processes.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EEECE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EEECE1"/>
                </a:solidFill>
              </a:rPr>
              <a:t>Use high-resolution (300m) radar observations for many storms to evaluate model storm morphology and dynamics.</a:t>
            </a:r>
            <a:endParaRPr lang="en-US" dirty="0">
              <a:solidFill>
                <a:srgbClr val="EEECE1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795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ctrTitle"/>
          </p:nvPr>
        </p:nvSpPr>
        <p:spPr>
          <a:xfrm>
            <a:off x="0" y="396875"/>
            <a:ext cx="9144000" cy="118745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Calibri" charset="0"/>
              </a:rPr>
              <a:t>The three-dimensional structure </a:t>
            </a:r>
            <a:br>
              <a:rPr lang="en-US">
                <a:solidFill>
                  <a:schemeClr val="bg1"/>
                </a:solidFill>
                <a:latin typeface="Calibri" charset="0"/>
              </a:rPr>
            </a:br>
            <a:r>
              <a:rPr lang="en-US">
                <a:solidFill>
                  <a:schemeClr val="bg1"/>
                </a:solidFill>
                <a:latin typeface="Calibri" charset="0"/>
              </a:rPr>
              <a:t>of convective storms</a:t>
            </a:r>
          </a:p>
        </p:txBody>
      </p:sp>
      <p:sp>
        <p:nvSpPr>
          <p:cNvPr id="40965" name="Rectangle 53"/>
          <p:cNvSpPr>
            <a:spLocks noChangeArrowheads="1"/>
          </p:cNvSpPr>
          <p:nvPr/>
        </p:nvSpPr>
        <p:spPr bwMode="auto">
          <a:xfrm>
            <a:off x="1219200" y="4973638"/>
            <a:ext cx="21780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3200">
                <a:solidFill>
                  <a:schemeClr val="bg1"/>
                </a:solidFill>
              </a:rPr>
              <a:t>UKV 1500m</a:t>
            </a:r>
          </a:p>
        </p:txBody>
      </p:sp>
      <p:sp>
        <p:nvSpPr>
          <p:cNvPr id="40966" name="Rectangle 53"/>
          <p:cNvSpPr>
            <a:spLocks noChangeArrowheads="1"/>
          </p:cNvSpPr>
          <p:nvPr/>
        </p:nvSpPr>
        <p:spPr bwMode="auto">
          <a:xfrm>
            <a:off x="6324600" y="4981575"/>
            <a:ext cx="1136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3200">
                <a:solidFill>
                  <a:schemeClr val="bg1"/>
                </a:solidFill>
              </a:rPr>
              <a:t>200m</a:t>
            </a:r>
          </a:p>
        </p:txBody>
      </p:sp>
      <p:sp>
        <p:nvSpPr>
          <p:cNvPr id="40967" name="Rectangle 53"/>
          <p:cNvSpPr>
            <a:spLocks noChangeArrowheads="1"/>
          </p:cNvSpPr>
          <p:nvPr/>
        </p:nvSpPr>
        <p:spPr bwMode="auto">
          <a:xfrm>
            <a:off x="6043613" y="5969000"/>
            <a:ext cx="2835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i="1">
                <a:solidFill>
                  <a:schemeClr val="bg1"/>
                </a:solidFill>
              </a:rPr>
              <a:t>Animations by Robin Hogan</a:t>
            </a:r>
          </a:p>
        </p:txBody>
      </p:sp>
      <p:pic>
        <p:nvPicPr>
          <p:cNvPr id="4" name="animation_zoom54km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1704" y="2029648"/>
            <a:ext cx="4374444" cy="2734028"/>
          </a:xfrm>
          <a:prstGeom prst="rect">
            <a:avLst/>
          </a:prstGeom>
        </p:spPr>
      </p:pic>
      <p:pic>
        <p:nvPicPr>
          <p:cNvPr id="5" name="anim_200m_zoom2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3390" y="2029648"/>
            <a:ext cx="4340684" cy="2734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-461963" y="0"/>
            <a:ext cx="9885363" cy="9572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2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286250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 smtClean="0">
                <a:solidFill>
                  <a:srgbClr val="FFFFFF"/>
                </a:solidFill>
                <a:cs typeface="+mj-cs"/>
              </a:rPr>
              <a:t>The DYMECS approach: beyond case studies</a:t>
            </a:r>
            <a:endParaRPr lang="en-GB" sz="1800" dirty="0" smtClean="0">
              <a:solidFill>
                <a:srgbClr val="FFFFFF"/>
              </a:solidFill>
              <a:cs typeface="+mj-cs"/>
            </a:endParaRPr>
          </a:p>
        </p:txBody>
      </p:sp>
      <p:pic>
        <p:nvPicPr>
          <p:cNvPr id="4198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6" t="4585" r="15179" b="2470"/>
          <a:stretch>
            <a:fillRect/>
          </a:stretch>
        </p:blipFill>
        <p:spPr bwMode="auto">
          <a:xfrm>
            <a:off x="76200" y="957263"/>
            <a:ext cx="3105150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Box 8"/>
          <p:cNvSpPr txBox="1">
            <a:spLocks noChangeArrowheads="1"/>
          </p:cNvSpPr>
          <p:nvPr/>
        </p:nvSpPr>
        <p:spPr bwMode="auto">
          <a:xfrm>
            <a:off x="465138" y="3311525"/>
            <a:ext cx="26416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300">
                <a:latin typeface="Tahoma" charset="0"/>
                <a:cs typeface="Tahoma" charset="0"/>
              </a:rPr>
              <a:t>Met Office 1km rainfall composite</a:t>
            </a: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3017838" y="957263"/>
            <a:ext cx="1751012" cy="1460500"/>
            <a:chOff x="3012957" y="853770"/>
            <a:chExt cx="2466306" cy="784830"/>
          </a:xfrm>
        </p:grpSpPr>
        <p:cxnSp>
          <p:nvCxnSpPr>
            <p:cNvPr id="42011" name="Straight Arrow Connector 4"/>
            <p:cNvCxnSpPr>
              <a:cxnSpLocks noChangeShapeType="1"/>
            </p:cNvCxnSpPr>
            <p:nvPr/>
          </p:nvCxnSpPr>
          <p:spPr bwMode="auto">
            <a:xfrm flipV="1">
              <a:off x="3183287" y="1431061"/>
              <a:ext cx="2295976" cy="155926"/>
            </a:xfrm>
            <a:prstGeom prst="straightConnector1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2012" name="TextBox 8"/>
            <p:cNvSpPr txBox="1">
              <a:spLocks noChangeArrowheads="1"/>
            </p:cNvSpPr>
            <p:nvPr/>
          </p:nvSpPr>
          <p:spPr bwMode="auto">
            <a:xfrm>
              <a:off x="3012957" y="853770"/>
              <a:ext cx="2318333" cy="784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500">
                  <a:solidFill>
                    <a:srgbClr val="C00000"/>
                  </a:solidFill>
                  <a:latin typeface="Tahoma" charset="0"/>
                  <a:cs typeface="Tahoma" charset="0"/>
                </a:rPr>
                <a:t>Track storms in real time and automatically scan Chilbolton radar</a:t>
              </a:r>
            </a:p>
          </p:txBody>
        </p:sp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6527800" y="1158875"/>
            <a:ext cx="2471738" cy="2170113"/>
            <a:chOff x="6527609" y="986078"/>
            <a:chExt cx="2472324" cy="2170220"/>
          </a:xfrm>
        </p:grpSpPr>
        <p:cxnSp>
          <p:nvCxnSpPr>
            <p:cNvPr id="42009" name="Straight Arrow Connector 27"/>
            <p:cNvCxnSpPr>
              <a:cxnSpLocks noChangeShapeType="1"/>
            </p:cNvCxnSpPr>
            <p:nvPr/>
          </p:nvCxnSpPr>
          <p:spPr bwMode="auto">
            <a:xfrm>
              <a:off x="6527609" y="1953232"/>
              <a:ext cx="190502" cy="1024602"/>
            </a:xfrm>
            <a:prstGeom prst="straightConnector1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" name="TextBox 8"/>
            <p:cNvSpPr txBox="1">
              <a:spLocks noChangeArrowheads="1"/>
            </p:cNvSpPr>
            <p:nvPr/>
          </p:nvSpPr>
          <p:spPr bwMode="auto">
            <a:xfrm>
              <a:off x="6934105" y="986078"/>
              <a:ext cx="2065828" cy="2170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ahoma" pitchFamily="34" charset="0"/>
                  <a:ea typeface="ＭＳ Ｐゴシック" pitchFamily="34" charset="-128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ahoma" pitchFamily="34" charset="0"/>
                  <a:ea typeface="ＭＳ Ｐゴシック" pitchFamily="34" charset="-128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ahoma" pitchFamily="34" charset="0"/>
                  <a:ea typeface="ＭＳ Ｐゴシック" pitchFamily="34" charset="-128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ahoma" pitchFamily="34" charset="0"/>
                  <a:ea typeface="ＭＳ Ｐゴシック" pitchFamily="34" charset="-128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ahoma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tx1"/>
                  </a:solidFill>
                  <a:latin typeface="Tahoma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tx1"/>
                  </a:solidFill>
                  <a:latin typeface="Tahoma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tx1"/>
                  </a:solidFill>
                  <a:latin typeface="Tahoma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tx1"/>
                  </a:solidFill>
                  <a:latin typeface="Tahoma" pitchFamily="34" charset="0"/>
                  <a:ea typeface="ＭＳ Ｐゴシック" pitchFamily="34" charset="-128"/>
                </a:defRPr>
              </a:lvl9pPr>
            </a:lstStyle>
            <a:p>
              <a:pPr>
                <a:defRPr/>
              </a:pPr>
              <a:r>
                <a:rPr lang="en-GB" sz="1500" dirty="0" smtClean="0">
                  <a:solidFill>
                    <a:srgbClr val="C00000"/>
                  </a:solidFill>
                  <a:cs typeface="Tahoma" pitchFamily="34" charset="0"/>
                </a:rPr>
                <a:t>Derive properties of hundreds of storms on </a:t>
              </a:r>
              <a:r>
                <a:rPr lang="en-GB" sz="1500" b="1" dirty="0" smtClean="0">
                  <a:solidFill>
                    <a:srgbClr val="C00000"/>
                  </a:solidFill>
                  <a:cs typeface="Tahoma" pitchFamily="34" charset="0"/>
                </a:rPr>
                <a:t>~40 days</a:t>
              </a:r>
              <a:r>
                <a:rPr lang="en-GB" sz="1500" dirty="0" smtClean="0">
                  <a:solidFill>
                    <a:srgbClr val="C00000"/>
                  </a:solidFill>
                  <a:cs typeface="Tahoma" pitchFamily="34" charset="0"/>
                </a:rPr>
                <a:t>:</a:t>
              </a:r>
            </a:p>
            <a:p>
              <a:pPr marL="285750" indent="-285750">
                <a:defRPr/>
              </a:pPr>
              <a:r>
                <a:rPr lang="en-GB" sz="1500" dirty="0" smtClean="0">
                  <a:solidFill>
                    <a:srgbClr val="C00000"/>
                  </a:solidFill>
                  <a:cs typeface="Tahoma" pitchFamily="34" charset="0"/>
                </a:rPr>
                <a:t>Vertical velocity</a:t>
              </a:r>
            </a:p>
            <a:p>
              <a:pPr marL="285750" indent="-285750">
                <a:defRPr/>
              </a:pPr>
              <a:r>
                <a:rPr lang="en-GB" sz="1500" dirty="0" smtClean="0">
                  <a:solidFill>
                    <a:srgbClr val="C00000"/>
                  </a:solidFill>
                  <a:cs typeface="Tahoma" pitchFamily="34" charset="0"/>
                </a:rPr>
                <a:t>3D structure</a:t>
              </a:r>
            </a:p>
            <a:p>
              <a:pPr marL="285750" indent="-285750">
                <a:defRPr/>
              </a:pPr>
              <a:r>
                <a:rPr lang="en-GB" sz="1500" dirty="0" smtClean="0">
                  <a:solidFill>
                    <a:srgbClr val="C00000"/>
                  </a:solidFill>
                  <a:cs typeface="Tahoma" pitchFamily="34" charset="0"/>
                </a:rPr>
                <a:t>Rain &amp; hail</a:t>
              </a:r>
            </a:p>
            <a:p>
              <a:pPr marL="285750" indent="-285750">
                <a:defRPr/>
              </a:pPr>
              <a:r>
                <a:rPr lang="en-GB" sz="1500" dirty="0" smtClean="0">
                  <a:solidFill>
                    <a:srgbClr val="C00000"/>
                  </a:solidFill>
                  <a:cs typeface="Tahoma" pitchFamily="34" charset="0"/>
                </a:rPr>
                <a:t>Ice water content</a:t>
              </a:r>
            </a:p>
            <a:p>
              <a:pPr marL="285750" indent="-285750">
                <a:defRPr/>
              </a:pPr>
              <a:r>
                <a:rPr lang="en-GB" sz="1500" dirty="0" smtClean="0">
                  <a:solidFill>
                    <a:srgbClr val="C00000"/>
                  </a:solidFill>
                  <a:cs typeface="Tahoma" pitchFamily="34" charset="0"/>
                </a:rPr>
                <a:t>TKE &amp; dissipation rate</a:t>
              </a:r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304800" y="4038600"/>
            <a:ext cx="4800600" cy="1641475"/>
            <a:chOff x="304800" y="4038600"/>
            <a:chExt cx="4800600" cy="1640415"/>
          </a:xfrm>
        </p:grpSpPr>
        <p:cxnSp>
          <p:nvCxnSpPr>
            <p:cNvPr id="42007" name="Straight Arrow Connector 33"/>
            <p:cNvCxnSpPr>
              <a:cxnSpLocks noChangeShapeType="1"/>
            </p:cNvCxnSpPr>
            <p:nvPr/>
          </p:nvCxnSpPr>
          <p:spPr bwMode="auto">
            <a:xfrm flipH="1">
              <a:off x="4038601" y="5257800"/>
              <a:ext cx="1066799" cy="421215"/>
            </a:xfrm>
            <a:prstGeom prst="straightConnector1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" name="TextBox 8"/>
            <p:cNvSpPr txBox="1">
              <a:spLocks noChangeArrowheads="1"/>
            </p:cNvSpPr>
            <p:nvPr/>
          </p:nvSpPr>
          <p:spPr bwMode="auto">
            <a:xfrm>
              <a:off x="304800" y="4038600"/>
              <a:ext cx="4648200" cy="1015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ahoma" pitchFamily="34" charset="0"/>
                  <a:ea typeface="ＭＳ Ｐゴシック" pitchFamily="34" charset="-128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ahoma" pitchFamily="34" charset="0"/>
                  <a:ea typeface="ＭＳ Ｐゴシック" pitchFamily="34" charset="-128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ahoma" pitchFamily="34" charset="0"/>
                  <a:ea typeface="ＭＳ Ｐゴシック" pitchFamily="34" charset="-128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ahoma" pitchFamily="34" charset="0"/>
                  <a:ea typeface="ＭＳ Ｐゴシック" pitchFamily="34" charset="-128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ahoma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tx1"/>
                  </a:solidFill>
                  <a:latin typeface="Tahoma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tx1"/>
                  </a:solidFill>
                  <a:latin typeface="Tahoma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tx1"/>
                  </a:solidFill>
                  <a:latin typeface="Tahoma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tx1"/>
                  </a:solidFill>
                  <a:latin typeface="Tahoma" pitchFamily="34" charset="0"/>
                  <a:ea typeface="ＭＳ Ｐゴシック" pitchFamily="34" charset="-128"/>
                </a:defRPr>
              </a:lvl9pPr>
            </a:lstStyle>
            <a:p>
              <a:pPr>
                <a:defRPr/>
              </a:pPr>
              <a:r>
                <a:rPr lang="en-GB" sz="1500" dirty="0" smtClean="0">
                  <a:solidFill>
                    <a:srgbClr val="C00000"/>
                  </a:solidFill>
                  <a:cs typeface="Tahoma" pitchFamily="34" charset="0"/>
                </a:rPr>
                <a:t>Evaluate these properties in model varying:</a:t>
              </a:r>
            </a:p>
            <a:p>
              <a:pPr marL="285750" indent="-285750">
                <a:defRPr/>
              </a:pPr>
              <a:r>
                <a:rPr lang="en-GB" sz="1500" dirty="0" smtClean="0">
                  <a:solidFill>
                    <a:srgbClr val="C00000"/>
                  </a:solidFill>
                  <a:cs typeface="Tahoma" pitchFamily="34" charset="0"/>
                </a:rPr>
                <a:t>Resolution</a:t>
              </a:r>
            </a:p>
            <a:p>
              <a:pPr marL="285750" indent="-285750">
                <a:defRPr/>
              </a:pPr>
              <a:r>
                <a:rPr lang="en-GB" sz="1500" dirty="0" smtClean="0">
                  <a:solidFill>
                    <a:srgbClr val="C00000"/>
                  </a:solidFill>
                  <a:cs typeface="Tahoma" pitchFamily="34" charset="0"/>
                </a:rPr>
                <a:t>Microphysics scheme</a:t>
              </a:r>
            </a:p>
            <a:p>
              <a:pPr marL="285750" indent="-285750">
                <a:defRPr/>
              </a:pPr>
              <a:r>
                <a:rPr lang="en-GB" sz="1500" dirty="0" smtClean="0">
                  <a:solidFill>
                    <a:srgbClr val="C00000"/>
                  </a:solidFill>
                  <a:cs typeface="Tahoma" pitchFamily="34" charset="0"/>
                </a:rPr>
                <a:t>Sub-grid turbulence </a:t>
              </a:r>
              <a:r>
                <a:rPr lang="en-GB" sz="1500" dirty="0" err="1" smtClean="0">
                  <a:solidFill>
                    <a:srgbClr val="C00000"/>
                  </a:solidFill>
                  <a:cs typeface="Tahoma" pitchFamily="34" charset="0"/>
                </a:rPr>
                <a:t>parametrization</a:t>
              </a:r>
              <a:endParaRPr lang="en-GB" sz="1500" dirty="0" smtClean="0">
                <a:solidFill>
                  <a:srgbClr val="C00000"/>
                </a:solidFill>
                <a:cs typeface="Tahoma" pitchFamily="34" charset="0"/>
              </a:endParaRPr>
            </a:p>
          </p:txBody>
        </p:sp>
      </p:grpSp>
      <p:pic>
        <p:nvPicPr>
          <p:cNvPr id="21" name="Picture 6" descr="20110807_volume_6_S1504_12550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t="25005" r="14883" b="5444"/>
          <a:stretch>
            <a:fillRect/>
          </a:stretch>
        </p:blipFill>
        <p:spPr bwMode="auto">
          <a:xfrm>
            <a:off x="5105400" y="4627563"/>
            <a:ext cx="2938463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M:\Dymecs\Figures\20110826105917_rh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9" t="6612" b="8185"/>
          <a:stretch>
            <a:fillRect/>
          </a:stretch>
        </p:blipFill>
        <p:spPr bwMode="auto">
          <a:xfrm>
            <a:off x="5307013" y="3130550"/>
            <a:ext cx="2873375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850" y="1036638"/>
            <a:ext cx="2108200" cy="11557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995863" y="4581525"/>
            <a:ext cx="1008062" cy="2381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TextBox 8"/>
          <p:cNvSpPr txBox="1">
            <a:spLocks noChangeArrowheads="1"/>
          </p:cNvSpPr>
          <p:nvPr/>
        </p:nvSpPr>
        <p:spPr bwMode="auto">
          <a:xfrm>
            <a:off x="4287838" y="3654425"/>
            <a:ext cx="34321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500">
                <a:solidFill>
                  <a:srgbClr val="C00000"/>
                </a:solidFill>
                <a:latin typeface="Tahoma" charset="0"/>
                <a:cs typeface="Tahoma" charset="0"/>
              </a:rPr>
              <a:t>25m diameter S-band (3 GHz)</a:t>
            </a:r>
          </a:p>
          <a:p>
            <a:pPr algn="ctr" eaLnBrk="1" hangingPunct="1"/>
            <a:r>
              <a:rPr lang="en-GB" sz="1500">
                <a:solidFill>
                  <a:srgbClr val="C00000"/>
                </a:solidFill>
                <a:latin typeface="Tahoma" charset="0"/>
                <a:cs typeface="Tahoma" charset="0"/>
              </a:rPr>
              <a:t>Steerable (2 degrees per second)</a:t>
            </a:r>
          </a:p>
          <a:p>
            <a:pPr algn="ctr" eaLnBrk="1" hangingPunct="1"/>
            <a:r>
              <a:rPr lang="en-GB" sz="1500">
                <a:solidFill>
                  <a:srgbClr val="C00000"/>
                </a:solidFill>
                <a:latin typeface="Tahoma" charset="0"/>
                <a:cs typeface="Tahoma" charset="0"/>
              </a:rPr>
              <a:t>0 dBZ out to 150 km 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4148138" y="1500188"/>
            <a:ext cx="3671887" cy="2147887"/>
            <a:chOff x="4148667" y="1499809"/>
            <a:chExt cx="3671887" cy="2147661"/>
          </a:xfrm>
        </p:grpSpPr>
        <p:sp>
          <p:nvSpPr>
            <p:cNvPr id="2" name="Rectangle 1"/>
            <p:cNvSpPr/>
            <p:nvPr/>
          </p:nvSpPr>
          <p:spPr>
            <a:xfrm>
              <a:off x="4148667" y="2941107"/>
              <a:ext cx="3671887" cy="693664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42000" name="Group 7"/>
            <p:cNvGrpSpPr>
              <a:grpSpLocks/>
            </p:cNvGrpSpPr>
            <p:nvPr/>
          </p:nvGrpSpPr>
          <p:grpSpPr bwMode="auto">
            <a:xfrm>
              <a:off x="4148667" y="1499809"/>
              <a:ext cx="3671887" cy="2147661"/>
              <a:chOff x="4148667" y="1487714"/>
              <a:chExt cx="3671887" cy="2147661"/>
            </a:xfrm>
          </p:grpSpPr>
          <p:pic>
            <p:nvPicPr>
              <p:cNvPr id="42001" name="Picture 1" descr="bus.jp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48667" y="2941284"/>
                <a:ext cx="1223962" cy="694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002" name="Picture 27" descr="bus.jp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72629" y="2941284"/>
                <a:ext cx="1223962" cy="694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003" name="Picture 29" descr="bus.jp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96592" y="2941284"/>
                <a:ext cx="1223962" cy="694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" name="Straight Connector 3"/>
              <p:cNvCxnSpPr/>
              <p:nvPr/>
            </p:nvCxnSpPr>
            <p:spPr>
              <a:xfrm flipH="1">
                <a:off x="4148667" y="1487714"/>
                <a:ext cx="1158875" cy="145399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6153679" y="1498825"/>
                <a:ext cx="1666875" cy="144288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5267854" y="1498825"/>
                <a:ext cx="885825" cy="0"/>
              </a:xfrm>
              <a:prstGeom prst="line">
                <a:avLst/>
              </a:prstGeom>
              <a:ln w="25400">
                <a:solidFill>
                  <a:srgbClr val="FF0000"/>
                </a:solidFill>
                <a:headEnd type="triangle" w="lg" len="lg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latin typeface="Tahoma" charset="0"/>
              <a:ea typeface="ＭＳ Ｐゴシック" charset="0"/>
            </a:endParaRPr>
          </a:p>
        </p:txBody>
      </p:sp>
      <p:pic>
        <p:nvPicPr>
          <p:cNvPr id="43011" name="Picture 4" descr="radar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338"/>
            <a:ext cx="8286750" cy="682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1" name="Picture 5" descr="radar3d_dise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338"/>
            <a:ext cx="8286750" cy="682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rPr>
              <a:t>Storm structure from radar</a:t>
            </a:r>
          </a:p>
        </p:txBody>
      </p:sp>
      <p:sp>
        <p:nvSpPr>
          <p:cNvPr id="43014" name="Text Placeholder 2"/>
          <p:cNvSpPr txBox="1">
            <a:spLocks/>
          </p:cNvSpPr>
          <p:nvPr/>
        </p:nvSpPr>
        <p:spPr bwMode="auto">
          <a:xfrm rot="183989">
            <a:off x="3505200" y="6324600"/>
            <a:ext cx="2133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20000"/>
              </a:spcBef>
            </a:pPr>
            <a:r>
              <a:rPr lang="en-GB" sz="1600">
                <a:solidFill>
                  <a:srgbClr val="FFFFFF"/>
                </a:solidFill>
                <a:latin typeface="Tahoma" charset="0"/>
              </a:rPr>
              <a:t>Distance east (km)</a:t>
            </a:r>
          </a:p>
        </p:txBody>
      </p:sp>
      <p:sp>
        <p:nvSpPr>
          <p:cNvPr id="43015" name="Text Placeholder 2"/>
          <p:cNvSpPr txBox="1">
            <a:spLocks/>
          </p:cNvSpPr>
          <p:nvPr/>
        </p:nvSpPr>
        <p:spPr bwMode="auto">
          <a:xfrm rot="-4514020">
            <a:off x="7429500" y="5295900"/>
            <a:ext cx="2133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20000"/>
              </a:spcBef>
            </a:pPr>
            <a:r>
              <a:rPr lang="en-GB" sz="1600">
                <a:solidFill>
                  <a:srgbClr val="FFFFFF"/>
                </a:solidFill>
                <a:latin typeface="Tahoma" charset="0"/>
              </a:rPr>
              <a:t>Distance north (km)</a:t>
            </a:r>
          </a:p>
        </p:txBody>
      </p:sp>
      <p:sp>
        <p:nvSpPr>
          <p:cNvPr id="43016" name="Text Placeholder 2"/>
          <p:cNvSpPr txBox="1">
            <a:spLocks/>
          </p:cNvSpPr>
          <p:nvPr/>
        </p:nvSpPr>
        <p:spPr bwMode="auto">
          <a:xfrm rot="-5400000">
            <a:off x="-647700" y="40005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20000"/>
              </a:spcBef>
            </a:pPr>
            <a:r>
              <a:rPr lang="en-GB" sz="1600">
                <a:solidFill>
                  <a:srgbClr val="FFFFFF"/>
                </a:solidFill>
                <a:latin typeface="Tahoma" charset="0"/>
              </a:rPr>
              <a:t>Radar reflectivity (dBZ)</a:t>
            </a:r>
          </a:p>
        </p:txBody>
      </p:sp>
      <p:grpSp>
        <p:nvGrpSpPr>
          <p:cNvPr id="137232" name="Group 16"/>
          <p:cNvGrpSpPr>
            <a:grpSpLocks/>
          </p:cNvGrpSpPr>
          <p:nvPr/>
        </p:nvGrpSpPr>
        <p:grpSpPr bwMode="auto">
          <a:xfrm>
            <a:off x="1295400" y="1752600"/>
            <a:ext cx="5334000" cy="3563938"/>
            <a:chOff x="816" y="1104"/>
            <a:chExt cx="3360" cy="2245"/>
          </a:xfrm>
        </p:grpSpPr>
        <p:grpSp>
          <p:nvGrpSpPr>
            <p:cNvPr id="43018" name="Group 12"/>
            <p:cNvGrpSpPr>
              <a:grpSpLocks/>
            </p:cNvGrpSpPr>
            <p:nvPr/>
          </p:nvGrpSpPr>
          <p:grpSpPr bwMode="auto">
            <a:xfrm>
              <a:off x="1752" y="1104"/>
              <a:ext cx="2424" cy="1056"/>
              <a:chOff x="1752" y="1104"/>
              <a:chExt cx="2424" cy="1056"/>
            </a:xfrm>
          </p:grpSpPr>
          <p:sp>
            <p:nvSpPr>
              <p:cNvPr id="137225" name="Freeform 9"/>
              <p:cNvSpPr>
                <a:spLocks/>
              </p:cNvSpPr>
              <p:nvPr/>
            </p:nvSpPr>
            <p:spPr bwMode="auto">
              <a:xfrm>
                <a:off x="1752" y="1104"/>
                <a:ext cx="2424" cy="1056"/>
              </a:xfrm>
              <a:custGeom>
                <a:avLst/>
                <a:gdLst>
                  <a:gd name="T0" fmla="*/ 872 w 2176"/>
                  <a:gd name="T1" fmla="*/ 976 h 976"/>
                  <a:gd name="T2" fmla="*/ 872 w 2176"/>
                  <a:gd name="T3" fmla="*/ 640 h 976"/>
                  <a:gd name="T4" fmla="*/ 680 w 2176"/>
                  <a:gd name="T5" fmla="*/ 544 h 976"/>
                  <a:gd name="T6" fmla="*/ 584 w 2176"/>
                  <a:gd name="T7" fmla="*/ 400 h 976"/>
                  <a:gd name="T8" fmla="*/ 152 w 2176"/>
                  <a:gd name="T9" fmla="*/ 256 h 976"/>
                  <a:gd name="T10" fmla="*/ 56 w 2176"/>
                  <a:gd name="T11" fmla="*/ 112 h 976"/>
                  <a:gd name="T12" fmla="*/ 488 w 2176"/>
                  <a:gd name="T13" fmla="*/ 64 h 976"/>
                  <a:gd name="T14" fmla="*/ 872 w 2176"/>
                  <a:gd name="T15" fmla="*/ 64 h 976"/>
                  <a:gd name="T16" fmla="*/ 968 w 2176"/>
                  <a:gd name="T17" fmla="*/ 16 h 976"/>
                  <a:gd name="T18" fmla="*/ 1256 w 2176"/>
                  <a:gd name="T19" fmla="*/ 16 h 976"/>
                  <a:gd name="T20" fmla="*/ 1448 w 2176"/>
                  <a:gd name="T21" fmla="*/ 16 h 976"/>
                  <a:gd name="T22" fmla="*/ 1592 w 2176"/>
                  <a:gd name="T23" fmla="*/ 112 h 976"/>
                  <a:gd name="T24" fmla="*/ 2072 w 2176"/>
                  <a:gd name="T25" fmla="*/ 112 h 976"/>
                  <a:gd name="T26" fmla="*/ 2168 w 2176"/>
                  <a:gd name="T27" fmla="*/ 256 h 976"/>
                  <a:gd name="T28" fmla="*/ 2120 w 2176"/>
                  <a:gd name="T29" fmla="*/ 544 h 976"/>
                  <a:gd name="T30" fmla="*/ 1976 w 2176"/>
                  <a:gd name="T31" fmla="*/ 640 h 976"/>
                  <a:gd name="T32" fmla="*/ 1592 w 2176"/>
                  <a:gd name="T33" fmla="*/ 640 h 976"/>
                  <a:gd name="T34" fmla="*/ 1448 w 2176"/>
                  <a:gd name="T35" fmla="*/ 688 h 976"/>
                  <a:gd name="T36" fmla="*/ 1400 w 2176"/>
                  <a:gd name="T37" fmla="*/ 976 h 9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76" h="976">
                    <a:moveTo>
                      <a:pt x="872" y="976"/>
                    </a:moveTo>
                    <a:cubicBezTo>
                      <a:pt x="888" y="844"/>
                      <a:pt x="904" y="712"/>
                      <a:pt x="872" y="640"/>
                    </a:cubicBezTo>
                    <a:cubicBezTo>
                      <a:pt x="840" y="568"/>
                      <a:pt x="728" y="584"/>
                      <a:pt x="680" y="544"/>
                    </a:cubicBezTo>
                    <a:cubicBezTo>
                      <a:pt x="632" y="504"/>
                      <a:pt x="672" y="448"/>
                      <a:pt x="584" y="400"/>
                    </a:cubicBezTo>
                    <a:cubicBezTo>
                      <a:pt x="496" y="352"/>
                      <a:pt x="240" y="304"/>
                      <a:pt x="152" y="256"/>
                    </a:cubicBezTo>
                    <a:cubicBezTo>
                      <a:pt x="64" y="208"/>
                      <a:pt x="0" y="144"/>
                      <a:pt x="56" y="112"/>
                    </a:cubicBezTo>
                    <a:cubicBezTo>
                      <a:pt x="112" y="80"/>
                      <a:pt x="352" y="72"/>
                      <a:pt x="488" y="64"/>
                    </a:cubicBezTo>
                    <a:cubicBezTo>
                      <a:pt x="624" y="56"/>
                      <a:pt x="792" y="72"/>
                      <a:pt x="872" y="64"/>
                    </a:cubicBezTo>
                    <a:cubicBezTo>
                      <a:pt x="952" y="56"/>
                      <a:pt x="904" y="24"/>
                      <a:pt x="968" y="16"/>
                    </a:cubicBezTo>
                    <a:cubicBezTo>
                      <a:pt x="1032" y="8"/>
                      <a:pt x="1176" y="16"/>
                      <a:pt x="1256" y="16"/>
                    </a:cubicBezTo>
                    <a:cubicBezTo>
                      <a:pt x="1336" y="16"/>
                      <a:pt x="1392" y="0"/>
                      <a:pt x="1448" y="16"/>
                    </a:cubicBezTo>
                    <a:cubicBezTo>
                      <a:pt x="1504" y="32"/>
                      <a:pt x="1488" y="96"/>
                      <a:pt x="1592" y="112"/>
                    </a:cubicBezTo>
                    <a:cubicBezTo>
                      <a:pt x="1696" y="128"/>
                      <a:pt x="1976" y="88"/>
                      <a:pt x="2072" y="112"/>
                    </a:cubicBezTo>
                    <a:cubicBezTo>
                      <a:pt x="2168" y="136"/>
                      <a:pt x="2160" y="184"/>
                      <a:pt x="2168" y="256"/>
                    </a:cubicBezTo>
                    <a:cubicBezTo>
                      <a:pt x="2176" y="328"/>
                      <a:pt x="2152" y="480"/>
                      <a:pt x="2120" y="544"/>
                    </a:cubicBezTo>
                    <a:cubicBezTo>
                      <a:pt x="2088" y="608"/>
                      <a:pt x="2064" y="624"/>
                      <a:pt x="1976" y="640"/>
                    </a:cubicBezTo>
                    <a:cubicBezTo>
                      <a:pt x="1888" y="656"/>
                      <a:pt x="1680" y="632"/>
                      <a:pt x="1592" y="640"/>
                    </a:cubicBezTo>
                    <a:cubicBezTo>
                      <a:pt x="1504" y="648"/>
                      <a:pt x="1480" y="632"/>
                      <a:pt x="1448" y="688"/>
                    </a:cubicBezTo>
                    <a:cubicBezTo>
                      <a:pt x="1416" y="744"/>
                      <a:pt x="1408" y="860"/>
                      <a:pt x="1400" y="976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hangingPunct="0"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2200">
                  <a:solidFill>
                    <a:srgbClr val="000000"/>
                  </a:solidFill>
                  <a:latin typeface="Tahoma" charset="0"/>
                </a:endParaRPr>
              </a:p>
            </p:txBody>
          </p:sp>
          <p:sp>
            <p:nvSpPr>
              <p:cNvPr id="137226" name="Freeform 10"/>
              <p:cNvSpPr>
                <a:spLocks/>
              </p:cNvSpPr>
              <p:nvPr/>
            </p:nvSpPr>
            <p:spPr bwMode="auto">
              <a:xfrm>
                <a:off x="2776" y="1224"/>
                <a:ext cx="592" cy="936"/>
              </a:xfrm>
              <a:custGeom>
                <a:avLst/>
                <a:gdLst>
                  <a:gd name="T0" fmla="*/ 56 w 592"/>
                  <a:gd name="T1" fmla="*/ 936 h 936"/>
                  <a:gd name="T2" fmla="*/ 56 w 592"/>
                  <a:gd name="T3" fmla="*/ 600 h 936"/>
                  <a:gd name="T4" fmla="*/ 8 w 592"/>
                  <a:gd name="T5" fmla="*/ 360 h 936"/>
                  <a:gd name="T6" fmla="*/ 104 w 592"/>
                  <a:gd name="T7" fmla="*/ 72 h 936"/>
                  <a:gd name="T8" fmla="*/ 392 w 592"/>
                  <a:gd name="T9" fmla="*/ 120 h 936"/>
                  <a:gd name="T10" fmla="*/ 536 w 592"/>
                  <a:gd name="T11" fmla="*/ 24 h 936"/>
                  <a:gd name="T12" fmla="*/ 584 w 592"/>
                  <a:gd name="T13" fmla="*/ 264 h 936"/>
                  <a:gd name="T14" fmla="*/ 488 w 592"/>
                  <a:gd name="T15" fmla="*/ 456 h 936"/>
                  <a:gd name="T16" fmla="*/ 488 w 592"/>
                  <a:gd name="T17" fmla="*/ 696 h 936"/>
                  <a:gd name="T18" fmla="*/ 488 w 592"/>
                  <a:gd name="T19" fmla="*/ 936 h 9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2" h="936">
                    <a:moveTo>
                      <a:pt x="56" y="936"/>
                    </a:moveTo>
                    <a:cubicBezTo>
                      <a:pt x="60" y="816"/>
                      <a:pt x="64" y="696"/>
                      <a:pt x="56" y="600"/>
                    </a:cubicBezTo>
                    <a:cubicBezTo>
                      <a:pt x="48" y="504"/>
                      <a:pt x="0" y="448"/>
                      <a:pt x="8" y="360"/>
                    </a:cubicBezTo>
                    <a:cubicBezTo>
                      <a:pt x="16" y="272"/>
                      <a:pt x="40" y="112"/>
                      <a:pt x="104" y="72"/>
                    </a:cubicBezTo>
                    <a:cubicBezTo>
                      <a:pt x="168" y="32"/>
                      <a:pt x="320" y="128"/>
                      <a:pt x="392" y="120"/>
                    </a:cubicBezTo>
                    <a:cubicBezTo>
                      <a:pt x="464" y="112"/>
                      <a:pt x="504" y="0"/>
                      <a:pt x="536" y="24"/>
                    </a:cubicBezTo>
                    <a:cubicBezTo>
                      <a:pt x="568" y="48"/>
                      <a:pt x="592" y="192"/>
                      <a:pt x="584" y="264"/>
                    </a:cubicBezTo>
                    <a:cubicBezTo>
                      <a:pt x="576" y="336"/>
                      <a:pt x="504" y="384"/>
                      <a:pt x="488" y="456"/>
                    </a:cubicBezTo>
                    <a:cubicBezTo>
                      <a:pt x="472" y="528"/>
                      <a:pt x="488" y="616"/>
                      <a:pt x="488" y="696"/>
                    </a:cubicBezTo>
                    <a:cubicBezTo>
                      <a:pt x="488" y="776"/>
                      <a:pt x="488" y="856"/>
                      <a:pt x="488" y="936"/>
                    </a:cubicBezTo>
                  </a:path>
                </a:pathLst>
              </a:custGeom>
              <a:noFill/>
              <a:ln w="19050" cap="flat" cmpd="sng">
                <a:solidFill>
                  <a:srgbClr val="FF0033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hangingPunct="0"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2200">
                  <a:solidFill>
                    <a:srgbClr val="000000"/>
                  </a:solidFill>
                  <a:latin typeface="Tahoma" charset="0"/>
                </a:endParaRPr>
              </a:p>
            </p:txBody>
          </p:sp>
          <p:sp>
            <p:nvSpPr>
              <p:cNvPr id="137227" name="Freeform 11"/>
              <p:cNvSpPr>
                <a:spLocks/>
              </p:cNvSpPr>
              <p:nvPr/>
            </p:nvSpPr>
            <p:spPr bwMode="auto">
              <a:xfrm>
                <a:off x="2880" y="1488"/>
                <a:ext cx="288" cy="672"/>
              </a:xfrm>
              <a:custGeom>
                <a:avLst/>
                <a:gdLst>
                  <a:gd name="T0" fmla="*/ 0 w 288"/>
                  <a:gd name="T1" fmla="*/ 672 h 672"/>
                  <a:gd name="T2" fmla="*/ 96 w 288"/>
                  <a:gd name="T3" fmla="*/ 432 h 672"/>
                  <a:gd name="T4" fmla="*/ 96 w 288"/>
                  <a:gd name="T5" fmla="*/ 48 h 672"/>
                  <a:gd name="T6" fmla="*/ 192 w 288"/>
                  <a:gd name="T7" fmla="*/ 144 h 672"/>
                  <a:gd name="T8" fmla="*/ 240 w 288"/>
                  <a:gd name="T9" fmla="*/ 480 h 672"/>
                  <a:gd name="T10" fmla="*/ 288 w 288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8" h="672">
                    <a:moveTo>
                      <a:pt x="0" y="672"/>
                    </a:moveTo>
                    <a:cubicBezTo>
                      <a:pt x="40" y="604"/>
                      <a:pt x="80" y="536"/>
                      <a:pt x="96" y="432"/>
                    </a:cubicBezTo>
                    <a:cubicBezTo>
                      <a:pt x="112" y="328"/>
                      <a:pt x="80" y="96"/>
                      <a:pt x="96" y="48"/>
                    </a:cubicBezTo>
                    <a:cubicBezTo>
                      <a:pt x="112" y="0"/>
                      <a:pt x="168" y="72"/>
                      <a:pt x="192" y="144"/>
                    </a:cubicBezTo>
                    <a:cubicBezTo>
                      <a:pt x="216" y="216"/>
                      <a:pt x="224" y="392"/>
                      <a:pt x="240" y="480"/>
                    </a:cubicBezTo>
                    <a:cubicBezTo>
                      <a:pt x="256" y="568"/>
                      <a:pt x="272" y="620"/>
                      <a:pt x="288" y="672"/>
                    </a:cubicBezTo>
                  </a:path>
                </a:pathLst>
              </a:custGeom>
              <a:noFill/>
              <a:ln w="19050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hangingPunct="0"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2200">
                  <a:solidFill>
                    <a:srgbClr val="000000"/>
                  </a:solidFill>
                  <a:latin typeface="Tahoma" charset="0"/>
                </a:endParaRPr>
              </a:p>
            </p:txBody>
          </p:sp>
        </p:grpSp>
        <p:sp>
          <p:nvSpPr>
            <p:cNvPr id="137229" name="Text Box 13"/>
            <p:cNvSpPr txBox="1">
              <a:spLocks noChangeArrowheads="1"/>
            </p:cNvSpPr>
            <p:nvPr/>
          </p:nvSpPr>
          <p:spPr bwMode="auto">
            <a:xfrm>
              <a:off x="816" y="2253"/>
              <a:ext cx="662" cy="269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419100" indent="-419100">
                <a:defRPr sz="2200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>
                <a:defRPr sz="2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>
                <a:defRPr sz="2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>
                <a:defRPr sz="2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>
                <a:defRPr sz="2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defTabSz="914400" eaLnBrk="0" hangingPunct="0">
                <a:spcBef>
                  <a:spcPct val="20000"/>
                </a:spcBef>
                <a:defRPr/>
              </a:pPr>
              <a:r>
                <a:rPr lang="en-GB" dirty="0" smtClean="0">
                  <a:solidFill>
                    <a:srgbClr val="0000FF"/>
                  </a:solidFill>
                </a:rPr>
                <a:t>40 </a:t>
              </a:r>
              <a:r>
                <a:rPr lang="en-GB" dirty="0" err="1" smtClean="0">
                  <a:solidFill>
                    <a:srgbClr val="0000FF"/>
                  </a:solidFill>
                </a:rPr>
                <a:t>dBZ</a:t>
              </a:r>
              <a:endParaRPr lang="en-GB" dirty="0" smtClean="0">
                <a:solidFill>
                  <a:srgbClr val="0000FF"/>
                </a:solidFill>
              </a:endParaRPr>
            </a:p>
          </p:txBody>
        </p:sp>
        <p:sp>
          <p:nvSpPr>
            <p:cNvPr id="137230" name="Text Box 14"/>
            <p:cNvSpPr txBox="1">
              <a:spLocks noChangeArrowheads="1"/>
            </p:cNvSpPr>
            <p:nvPr/>
          </p:nvSpPr>
          <p:spPr bwMode="auto">
            <a:xfrm>
              <a:off x="816" y="3078"/>
              <a:ext cx="571" cy="2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419100" indent="-419100">
                <a:defRPr sz="2200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>
                <a:defRPr sz="2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>
                <a:defRPr sz="2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>
                <a:defRPr sz="2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>
                <a:defRPr sz="2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defTabSz="914400" eaLnBrk="0" hangingPunct="0">
                <a:spcBef>
                  <a:spcPct val="20000"/>
                </a:spcBef>
                <a:defRPr/>
              </a:pPr>
              <a:r>
                <a:rPr lang="en-GB" dirty="0" smtClean="0">
                  <a:solidFill>
                    <a:srgbClr val="000000"/>
                  </a:solidFill>
                </a:rPr>
                <a:t>0 </a:t>
              </a:r>
              <a:r>
                <a:rPr lang="en-GB" dirty="0" err="1" smtClean="0">
                  <a:solidFill>
                    <a:srgbClr val="000000"/>
                  </a:solidFill>
                </a:rPr>
                <a:t>dBZ</a:t>
              </a:r>
              <a:endParaRPr lang="en-GB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37231" name="Text Box 15"/>
            <p:cNvSpPr txBox="1">
              <a:spLocks noChangeArrowheads="1"/>
            </p:cNvSpPr>
            <p:nvPr/>
          </p:nvSpPr>
          <p:spPr bwMode="auto">
            <a:xfrm>
              <a:off x="816" y="2676"/>
              <a:ext cx="668" cy="2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419100" indent="-419100">
                <a:defRPr sz="2200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>
                <a:defRPr sz="2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>
                <a:defRPr sz="2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>
                <a:defRPr sz="2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>
                <a:defRPr sz="2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defTabSz="914400" eaLnBrk="0" hangingPunct="0">
                <a:spcBef>
                  <a:spcPct val="20000"/>
                </a:spcBef>
                <a:defRPr/>
              </a:pPr>
              <a:r>
                <a:rPr lang="en-GB" dirty="0" smtClean="0">
                  <a:solidFill>
                    <a:srgbClr val="FF0033"/>
                  </a:solidFill>
                </a:rPr>
                <a:t>20 </a:t>
              </a:r>
              <a:r>
                <a:rPr lang="en-GB" dirty="0" err="1" smtClean="0">
                  <a:solidFill>
                    <a:srgbClr val="FF0033"/>
                  </a:solidFill>
                </a:rPr>
                <a:t>dBZ</a:t>
              </a:r>
              <a:endParaRPr lang="en-GB" dirty="0" smtClean="0">
                <a:solidFill>
                  <a:srgbClr val="FF0033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7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7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7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7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8" descr="structure20120825_Z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11" t="7471" r="8595" b="77020"/>
          <a:stretch>
            <a:fillRect/>
          </a:stretch>
        </p:blipFill>
        <p:spPr bwMode="auto">
          <a:xfrm>
            <a:off x="2628900" y="3983038"/>
            <a:ext cx="2230438" cy="157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Rectangle 53"/>
          <p:cNvSpPr>
            <a:spLocks noChangeArrowheads="1"/>
          </p:cNvSpPr>
          <p:nvPr/>
        </p:nvSpPr>
        <p:spPr bwMode="auto">
          <a:xfrm>
            <a:off x="0" y="258445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/>
              <a:t>“Shallow”</a:t>
            </a:r>
          </a:p>
        </p:txBody>
      </p:sp>
      <p:sp>
        <p:nvSpPr>
          <p:cNvPr id="44035" name="Rectangle 53"/>
          <p:cNvSpPr>
            <a:spLocks noChangeArrowheads="1"/>
          </p:cNvSpPr>
          <p:nvPr/>
        </p:nvSpPr>
        <p:spPr bwMode="auto">
          <a:xfrm>
            <a:off x="127000" y="4425950"/>
            <a:ext cx="887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/>
              <a:t>“Deep”</a:t>
            </a:r>
          </a:p>
        </p:txBody>
      </p:sp>
      <p:sp>
        <p:nvSpPr>
          <p:cNvPr id="44036" name="Rectangle 53"/>
          <p:cNvSpPr>
            <a:spLocks noChangeArrowheads="1"/>
          </p:cNvSpPr>
          <p:nvPr/>
        </p:nvSpPr>
        <p:spPr bwMode="auto">
          <a:xfrm>
            <a:off x="1558925" y="1625600"/>
            <a:ext cx="145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/>
              <a:t>Observations</a:t>
            </a:r>
          </a:p>
        </p:txBody>
      </p:sp>
      <p:sp>
        <p:nvSpPr>
          <p:cNvPr id="44037" name="Rectangle 53"/>
          <p:cNvSpPr>
            <a:spLocks noChangeArrowheads="1"/>
          </p:cNvSpPr>
          <p:nvPr/>
        </p:nvSpPr>
        <p:spPr bwMode="auto">
          <a:xfrm>
            <a:off x="3487738" y="1625600"/>
            <a:ext cx="1306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/>
              <a:t>UKV 1500m</a:t>
            </a:r>
          </a:p>
        </p:txBody>
      </p:sp>
      <p:sp>
        <p:nvSpPr>
          <p:cNvPr id="44038" name="Rectangle 53"/>
          <p:cNvSpPr>
            <a:spLocks noChangeArrowheads="1"/>
          </p:cNvSpPr>
          <p:nvPr/>
        </p:nvSpPr>
        <p:spPr bwMode="auto">
          <a:xfrm>
            <a:off x="7294563" y="1625600"/>
            <a:ext cx="723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/>
              <a:t>200m 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963738" y="190500"/>
            <a:ext cx="5216525" cy="91440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Median storm diameter with height</a:t>
            </a:r>
            <a:endParaRPr lang="en-GB" sz="2800" dirty="0"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</p:txBody>
      </p:sp>
      <p:pic>
        <p:nvPicPr>
          <p:cNvPr id="44040" name="Picture 17" descr="structure20120825_Z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1" t="7405" r="64856" b="78439"/>
          <a:stretch>
            <a:fillRect/>
          </a:stretch>
        </p:blipFill>
        <p:spPr bwMode="auto">
          <a:xfrm>
            <a:off x="1014413" y="2006600"/>
            <a:ext cx="2230437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18" descr="structure20120825_Z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11" t="7471" r="8595" b="78381"/>
          <a:stretch>
            <a:fillRect/>
          </a:stretch>
        </p:blipFill>
        <p:spPr bwMode="auto">
          <a:xfrm>
            <a:off x="1014413" y="3981450"/>
            <a:ext cx="2230437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2" name="Rectangle 53"/>
          <p:cNvSpPr>
            <a:spLocks noChangeArrowheads="1"/>
          </p:cNvSpPr>
          <p:nvPr/>
        </p:nvSpPr>
        <p:spPr bwMode="auto">
          <a:xfrm>
            <a:off x="5448300" y="1625600"/>
            <a:ext cx="722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 dirty="0"/>
              <a:t>500m</a:t>
            </a:r>
          </a:p>
        </p:txBody>
      </p:sp>
      <p:pic>
        <p:nvPicPr>
          <p:cNvPr id="44043" name="Picture 16" descr="structure20120825_Z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5" t="24722" r="62875" b="59702"/>
          <a:stretch>
            <a:fillRect/>
          </a:stretch>
        </p:blipFill>
        <p:spPr bwMode="auto">
          <a:xfrm>
            <a:off x="3019425" y="2008188"/>
            <a:ext cx="1990725" cy="157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4" name="Picture 3" descr="structure20120825_Z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76251" r="63658" b="7222"/>
          <a:stretch>
            <a:fillRect/>
          </a:stretch>
        </p:blipFill>
        <p:spPr bwMode="auto">
          <a:xfrm>
            <a:off x="6602413" y="1978025"/>
            <a:ext cx="18986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5" name="Picture 22" descr="structure20120825_Z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8" t="73203" r="7130" b="25310"/>
          <a:stretch>
            <a:fillRect/>
          </a:stretch>
        </p:blipFill>
        <p:spPr bwMode="auto">
          <a:xfrm>
            <a:off x="4827588" y="5392738"/>
            <a:ext cx="1955800" cy="15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Arrow Connector 16"/>
          <p:cNvCxnSpPr>
            <a:cxnSpLocks noChangeShapeType="1"/>
          </p:cNvCxnSpPr>
          <p:nvPr/>
        </p:nvCxnSpPr>
        <p:spPr bwMode="auto">
          <a:xfrm>
            <a:off x="3487738" y="1625600"/>
            <a:ext cx="4530725" cy="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TextBox 13"/>
          <p:cNvSpPr txBox="1">
            <a:spLocks noChangeArrowheads="1"/>
          </p:cNvSpPr>
          <p:nvPr/>
        </p:nvSpPr>
        <p:spPr bwMode="auto">
          <a:xfrm>
            <a:off x="5653088" y="1274763"/>
            <a:ext cx="17954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600">
                <a:solidFill>
                  <a:srgbClr val="FF0000"/>
                </a:solidFill>
                <a:latin typeface="Tahoma" charset="0"/>
              </a:rPr>
              <a:t>“Convergence”?</a:t>
            </a:r>
          </a:p>
        </p:txBody>
      </p:sp>
      <p:pic>
        <p:nvPicPr>
          <p:cNvPr id="44048" name="Picture 1" descr="structure20120825_L07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70" t="6879" r="13777" b="74620"/>
          <a:stretch>
            <a:fillRect/>
          </a:stretch>
        </p:blipFill>
        <p:spPr bwMode="auto">
          <a:xfrm>
            <a:off x="1308100" y="3981450"/>
            <a:ext cx="1779588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9" name="Picture 25" descr="structure20120825_L07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28" t="6879" r="9167" b="76584"/>
          <a:stretch>
            <a:fillRect/>
          </a:stretch>
        </p:blipFill>
        <p:spPr bwMode="auto">
          <a:xfrm>
            <a:off x="2749550" y="3983038"/>
            <a:ext cx="228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0" name="Picture 26" descr="structure20120825_L07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72" t="28738" r="13440" b="52760"/>
          <a:stretch>
            <a:fillRect/>
          </a:stretch>
        </p:blipFill>
        <p:spPr bwMode="auto">
          <a:xfrm>
            <a:off x="3087688" y="3983038"/>
            <a:ext cx="1743075" cy="141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1" name="Picture 30" descr="structure20120825_L07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9" t="7074" r="69537" b="74425"/>
          <a:stretch>
            <a:fillRect/>
          </a:stretch>
        </p:blipFill>
        <p:spPr bwMode="auto">
          <a:xfrm>
            <a:off x="1308100" y="2032000"/>
            <a:ext cx="1779588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2" name="Picture 31" descr="structure20120825_L07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28" t="6879" r="9167" b="76584"/>
          <a:stretch>
            <a:fillRect/>
          </a:stretch>
        </p:blipFill>
        <p:spPr bwMode="auto">
          <a:xfrm>
            <a:off x="2749550" y="2019300"/>
            <a:ext cx="2286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3" name="Picture 32" descr="structure20120825_L07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5" t="28914" r="69293" b="52583"/>
          <a:stretch>
            <a:fillRect/>
          </a:stretch>
        </p:blipFill>
        <p:spPr bwMode="auto">
          <a:xfrm>
            <a:off x="3087688" y="2032000"/>
            <a:ext cx="1762125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4" name="Picture 33" descr="structure20120825_L07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28" t="6879" r="9167" b="76584"/>
          <a:stretch>
            <a:fillRect/>
          </a:stretch>
        </p:blipFill>
        <p:spPr bwMode="auto">
          <a:xfrm>
            <a:off x="4476750" y="2024063"/>
            <a:ext cx="2286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55" name="Rectangle 2"/>
          <p:cNvSpPr>
            <a:spLocks noChangeArrowheads="1"/>
          </p:cNvSpPr>
          <p:nvPr/>
        </p:nvSpPr>
        <p:spPr bwMode="auto">
          <a:xfrm>
            <a:off x="2955925" y="2032000"/>
            <a:ext cx="198438" cy="1247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hangingPunct="0"/>
            <a:endParaRPr lang="en-US" sz="2400">
              <a:latin typeface="Helvetica" charset="0"/>
            </a:endParaRPr>
          </a:p>
        </p:txBody>
      </p:sp>
      <p:sp>
        <p:nvSpPr>
          <p:cNvPr id="44056" name="Rectangle 34"/>
          <p:cNvSpPr>
            <a:spLocks noChangeArrowheads="1"/>
          </p:cNvSpPr>
          <p:nvPr/>
        </p:nvSpPr>
        <p:spPr bwMode="auto">
          <a:xfrm>
            <a:off x="2987675" y="3995738"/>
            <a:ext cx="166688" cy="1249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hangingPunct="0"/>
            <a:endParaRPr lang="en-US" sz="2400">
              <a:latin typeface="Helvetica" charset="0"/>
            </a:endParaRPr>
          </a:p>
        </p:txBody>
      </p:sp>
      <p:sp>
        <p:nvSpPr>
          <p:cNvPr id="21" name="TextBox 13"/>
          <p:cNvSpPr txBox="1">
            <a:spLocks noChangeArrowheads="1"/>
          </p:cNvSpPr>
          <p:nvPr/>
        </p:nvSpPr>
        <p:spPr bwMode="auto">
          <a:xfrm>
            <a:off x="2368550" y="3654425"/>
            <a:ext cx="1287463" cy="5842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600">
                <a:solidFill>
                  <a:schemeClr val="bg1"/>
                </a:solidFill>
                <a:latin typeface="Tahoma" charset="0"/>
              </a:rPr>
              <a:t>Lack of anvils?</a:t>
            </a:r>
          </a:p>
        </p:txBody>
      </p:sp>
      <p:pic>
        <p:nvPicPr>
          <p:cNvPr id="44058" name="Picture 36" descr="structure20120825_L07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7" t="6879" r="9167" b="76584"/>
          <a:stretch>
            <a:fillRect/>
          </a:stretch>
        </p:blipFill>
        <p:spPr bwMode="auto">
          <a:xfrm>
            <a:off x="4624388" y="3989388"/>
            <a:ext cx="80962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59" name="Rectangle 37"/>
          <p:cNvSpPr>
            <a:spLocks noChangeArrowheads="1"/>
          </p:cNvSpPr>
          <p:nvPr/>
        </p:nvSpPr>
        <p:spPr bwMode="auto">
          <a:xfrm>
            <a:off x="4406900" y="4146550"/>
            <a:ext cx="217488" cy="179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hangingPunct="0"/>
            <a:endParaRPr lang="en-US" sz="2400">
              <a:latin typeface="Helvetica" charset="0"/>
            </a:endParaRPr>
          </a:p>
        </p:txBody>
      </p:sp>
      <p:pic>
        <p:nvPicPr>
          <p:cNvPr id="44060" name="Picture 3" descr="structure20120825_L1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t="6555" r="64514" b="67725"/>
          <a:stretch>
            <a:fillRect/>
          </a:stretch>
        </p:blipFill>
        <p:spPr bwMode="auto">
          <a:xfrm>
            <a:off x="4849813" y="2032000"/>
            <a:ext cx="2170112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61" name="Picture 39" descr="structure20120825_L1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9" t="6554" r="64513" b="70200"/>
          <a:stretch>
            <a:fillRect/>
          </a:stretch>
        </p:blipFill>
        <p:spPr bwMode="auto">
          <a:xfrm>
            <a:off x="6256338" y="2032000"/>
            <a:ext cx="2667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62" name="Rectangle 40"/>
          <p:cNvSpPr>
            <a:spLocks noChangeArrowheads="1"/>
          </p:cNvSpPr>
          <p:nvPr/>
        </p:nvSpPr>
        <p:spPr bwMode="auto">
          <a:xfrm>
            <a:off x="4694238" y="1978025"/>
            <a:ext cx="252412" cy="13065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hangingPunct="0"/>
            <a:endParaRPr lang="en-US" sz="2400">
              <a:latin typeface="Helvetica" charset="0"/>
            </a:endParaRPr>
          </a:p>
        </p:txBody>
      </p:sp>
      <p:pic>
        <p:nvPicPr>
          <p:cNvPr id="44063" name="Picture 16" descr="structure20120825_Z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7" t="73183" r="63049" b="25095"/>
          <a:stretch>
            <a:fillRect/>
          </a:stretch>
        </p:blipFill>
        <p:spPr bwMode="auto">
          <a:xfrm>
            <a:off x="4760913" y="3416300"/>
            <a:ext cx="1974850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64" name="Picture 42" descr="structure20120825_L1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t="36504" r="64514" b="38087"/>
          <a:stretch>
            <a:fillRect/>
          </a:stretch>
        </p:blipFill>
        <p:spPr bwMode="auto">
          <a:xfrm>
            <a:off x="6640513" y="2032000"/>
            <a:ext cx="2168525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65" name="Picture 43" descr="structure20120825_L1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9" t="6554" r="64513" b="70200"/>
          <a:stretch>
            <a:fillRect/>
          </a:stretch>
        </p:blipFill>
        <p:spPr bwMode="auto">
          <a:xfrm>
            <a:off x="8080375" y="2032000"/>
            <a:ext cx="2667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66" name="Rectangle 44"/>
          <p:cNvSpPr>
            <a:spLocks noChangeArrowheads="1"/>
          </p:cNvSpPr>
          <p:nvPr/>
        </p:nvSpPr>
        <p:spPr bwMode="auto">
          <a:xfrm>
            <a:off x="6494463" y="2032000"/>
            <a:ext cx="252412" cy="1247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hangingPunct="0"/>
            <a:endParaRPr lang="en-US" sz="2400">
              <a:latin typeface="Helvetica" charset="0"/>
            </a:endParaRPr>
          </a:p>
        </p:txBody>
      </p:sp>
      <p:sp>
        <p:nvSpPr>
          <p:cNvPr id="44067" name="Rectangle 45"/>
          <p:cNvSpPr>
            <a:spLocks noChangeArrowheads="1"/>
          </p:cNvSpPr>
          <p:nvPr/>
        </p:nvSpPr>
        <p:spPr bwMode="auto">
          <a:xfrm>
            <a:off x="8347075" y="1960563"/>
            <a:ext cx="471488" cy="14557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hangingPunct="0"/>
            <a:endParaRPr lang="en-US" sz="2400">
              <a:latin typeface="Helvetica" charset="0"/>
            </a:endParaRPr>
          </a:p>
        </p:txBody>
      </p:sp>
      <p:sp>
        <p:nvSpPr>
          <p:cNvPr id="22" name="TextBox 13"/>
          <p:cNvSpPr txBox="1">
            <a:spLocks noChangeArrowheads="1"/>
          </p:cNvSpPr>
          <p:nvPr/>
        </p:nvSpPr>
        <p:spPr bwMode="auto">
          <a:xfrm>
            <a:off x="3952875" y="2024063"/>
            <a:ext cx="1795463" cy="5842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600">
                <a:solidFill>
                  <a:schemeClr val="bg1"/>
                </a:solidFill>
                <a:latin typeface="Tahoma" charset="0"/>
              </a:rPr>
              <a:t>Drizzle from nowhere?</a:t>
            </a:r>
          </a:p>
        </p:txBody>
      </p:sp>
      <p:pic>
        <p:nvPicPr>
          <p:cNvPr id="44069" name="Picture 46" descr="structure20120825_L1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2" t="6618" r="7980" b="67662"/>
          <a:stretch>
            <a:fillRect/>
          </a:stretch>
        </p:blipFill>
        <p:spPr bwMode="auto">
          <a:xfrm>
            <a:off x="4794250" y="3994150"/>
            <a:ext cx="2265363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70" name="Rectangle 47"/>
          <p:cNvSpPr>
            <a:spLocks noChangeArrowheads="1"/>
          </p:cNvSpPr>
          <p:nvPr/>
        </p:nvSpPr>
        <p:spPr bwMode="auto">
          <a:xfrm>
            <a:off x="4694238" y="4000500"/>
            <a:ext cx="257175" cy="1249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hangingPunct="0"/>
            <a:endParaRPr lang="en-US" sz="2400">
              <a:latin typeface="Helvetica" charset="0"/>
            </a:endParaRPr>
          </a:p>
        </p:txBody>
      </p:sp>
      <p:pic>
        <p:nvPicPr>
          <p:cNvPr id="44071" name="Picture 48" descr="structure20120825_L1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9" t="6554" r="64513" b="70200"/>
          <a:stretch>
            <a:fillRect/>
          </a:stretch>
        </p:blipFill>
        <p:spPr bwMode="auto">
          <a:xfrm>
            <a:off x="6256338" y="3992563"/>
            <a:ext cx="2667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72" name="Picture 23" descr="structure20120825_Z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67" t="76546" r="7027" b="6927"/>
          <a:stretch>
            <a:fillRect/>
          </a:stretch>
        </p:blipFill>
        <p:spPr bwMode="auto">
          <a:xfrm>
            <a:off x="6640513" y="3978275"/>
            <a:ext cx="19399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73" name="Picture 49" descr="structure20120825_L1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42" t="36653" r="8028" b="37627"/>
          <a:stretch>
            <a:fillRect/>
          </a:stretch>
        </p:blipFill>
        <p:spPr bwMode="auto">
          <a:xfrm>
            <a:off x="6630988" y="4005263"/>
            <a:ext cx="2225675" cy="141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74" name="Picture 50" descr="structure20120825_L1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9" t="6554" r="64513" b="70200"/>
          <a:stretch>
            <a:fillRect/>
          </a:stretch>
        </p:blipFill>
        <p:spPr bwMode="auto">
          <a:xfrm>
            <a:off x="8080375" y="3995738"/>
            <a:ext cx="2667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75" name="Rectangle 51"/>
          <p:cNvSpPr>
            <a:spLocks noChangeArrowheads="1"/>
          </p:cNvSpPr>
          <p:nvPr/>
        </p:nvSpPr>
        <p:spPr bwMode="auto">
          <a:xfrm>
            <a:off x="6442075" y="4000500"/>
            <a:ext cx="304800" cy="1249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hangingPunct="0"/>
            <a:endParaRPr lang="en-US" sz="2400">
              <a:latin typeface="Helvetica" charset="0"/>
            </a:endParaRPr>
          </a:p>
        </p:txBody>
      </p:sp>
      <p:sp>
        <p:nvSpPr>
          <p:cNvPr id="44076" name="Rectangle 52"/>
          <p:cNvSpPr>
            <a:spLocks noChangeArrowheads="1"/>
          </p:cNvSpPr>
          <p:nvPr/>
        </p:nvSpPr>
        <p:spPr bwMode="auto">
          <a:xfrm>
            <a:off x="8296275" y="3908425"/>
            <a:ext cx="527050" cy="1503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hangingPunct="0"/>
            <a:endParaRPr lang="en-US" sz="2400">
              <a:latin typeface="Helvetica" charset="0"/>
            </a:endParaRPr>
          </a:p>
        </p:txBody>
      </p:sp>
      <p:pic>
        <p:nvPicPr>
          <p:cNvPr id="44077" name="Picture 16" descr="structure20120825_Z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7" t="73183" r="63049" b="25095"/>
          <a:stretch>
            <a:fillRect/>
          </a:stretch>
        </p:blipFill>
        <p:spPr bwMode="auto">
          <a:xfrm>
            <a:off x="1308100" y="3413125"/>
            <a:ext cx="1974850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78" name="Picture 16" descr="structure20120825_Z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7" t="73183" r="63049" b="25095"/>
          <a:stretch>
            <a:fillRect/>
          </a:stretch>
        </p:blipFill>
        <p:spPr bwMode="auto">
          <a:xfrm>
            <a:off x="1270000" y="5368925"/>
            <a:ext cx="1974850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683000" y="196850"/>
            <a:ext cx="5214938" cy="91440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Vertical profiles of</a:t>
            </a:r>
            <a:br>
              <a:rPr lang="en-GB" sz="28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</a:br>
            <a:r>
              <a:rPr lang="en-GB" sz="28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reflectivity </a:t>
            </a:r>
            <a:endParaRPr lang="en-GB" sz="2800" dirty="0"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</p:txBody>
      </p:sp>
      <p:grpSp>
        <p:nvGrpSpPr>
          <p:cNvPr id="45058" name="Group 1"/>
          <p:cNvGrpSpPr>
            <a:grpSpLocks/>
          </p:cNvGrpSpPr>
          <p:nvPr/>
        </p:nvGrpSpPr>
        <p:grpSpPr bwMode="auto">
          <a:xfrm>
            <a:off x="233363" y="261938"/>
            <a:ext cx="4324350" cy="1927225"/>
            <a:chOff x="347680" y="1225550"/>
            <a:chExt cx="4323771" cy="1927888"/>
          </a:xfrm>
        </p:grpSpPr>
        <p:pic>
          <p:nvPicPr>
            <p:cNvPr id="45085" name="Picture 2" descr="M:\Dymecs\Figures\20110826105917_rhi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29" t="6612" r="33441" b="51620"/>
            <a:stretch>
              <a:fillRect/>
            </a:stretch>
          </p:blipFill>
          <p:spPr bwMode="auto">
            <a:xfrm>
              <a:off x="347680" y="1225550"/>
              <a:ext cx="3526543" cy="1854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6" name="Picture 2" descr="M:\Dymecs\Figures\20110826105917_rhi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470" t="8234" r="1704" b="50000"/>
            <a:stretch>
              <a:fillRect/>
            </a:stretch>
          </p:blipFill>
          <p:spPr bwMode="auto">
            <a:xfrm>
              <a:off x="3624608" y="1298545"/>
              <a:ext cx="1046843" cy="1854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2235200" y="1458913"/>
            <a:ext cx="203200" cy="1651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060" name="Rectangle 6"/>
          <p:cNvSpPr>
            <a:spLocks noChangeArrowheads="1"/>
          </p:cNvSpPr>
          <p:nvPr/>
        </p:nvSpPr>
        <p:spPr bwMode="auto">
          <a:xfrm>
            <a:off x="1544638" y="2190750"/>
            <a:ext cx="849312" cy="368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 dirty="0"/>
              <a:t>1.5-km </a:t>
            </a:r>
          </a:p>
        </p:txBody>
      </p:sp>
      <p:sp>
        <p:nvSpPr>
          <p:cNvPr id="45061" name="Rectangle 46"/>
          <p:cNvSpPr>
            <a:spLocks noChangeArrowheads="1"/>
          </p:cNvSpPr>
          <p:nvPr/>
        </p:nvSpPr>
        <p:spPr bwMode="auto">
          <a:xfrm>
            <a:off x="3509963" y="2149475"/>
            <a:ext cx="1795462" cy="368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/>
              <a:t>1.5-km + graupel </a:t>
            </a:r>
          </a:p>
        </p:txBody>
      </p:sp>
      <p:sp>
        <p:nvSpPr>
          <p:cNvPr id="45062" name="Rectangle 50"/>
          <p:cNvSpPr>
            <a:spLocks noChangeArrowheads="1"/>
          </p:cNvSpPr>
          <p:nvPr/>
        </p:nvSpPr>
        <p:spPr bwMode="auto">
          <a:xfrm>
            <a:off x="3509963" y="4378325"/>
            <a:ext cx="1928812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/>
              <a:t>1.5-km no crystals</a:t>
            </a:r>
          </a:p>
        </p:txBody>
      </p:sp>
      <p:sp>
        <p:nvSpPr>
          <p:cNvPr id="45063" name="Rectangle 51"/>
          <p:cNvSpPr>
            <a:spLocks noChangeArrowheads="1"/>
          </p:cNvSpPr>
          <p:nvPr/>
        </p:nvSpPr>
        <p:spPr bwMode="auto">
          <a:xfrm>
            <a:off x="6308725" y="4375150"/>
            <a:ext cx="1454150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/>
              <a:t>Observations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2438400" y="1531938"/>
            <a:ext cx="3430588" cy="3079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779" name="Rectangle 53"/>
          <p:cNvSpPr>
            <a:spLocks noChangeArrowheads="1"/>
          </p:cNvSpPr>
          <p:nvPr/>
        </p:nvSpPr>
        <p:spPr bwMode="auto">
          <a:xfrm>
            <a:off x="5868988" y="1697038"/>
            <a:ext cx="30099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/>
              <a:t>Conditioned on average </a:t>
            </a:r>
            <a:br>
              <a:rPr lang="en-GB" b="1"/>
            </a:br>
            <a:r>
              <a:rPr lang="en-GB" b="1"/>
              <a:t>reflectivity at 200-1000m </a:t>
            </a:r>
            <a:br>
              <a:rPr lang="en-GB" b="1"/>
            </a:br>
            <a:r>
              <a:rPr lang="en-GB" b="1"/>
              <a:t>below 0</a:t>
            </a:r>
            <a:r>
              <a:rPr lang="en-GB" b="1" baseline="30000"/>
              <a:t>o</a:t>
            </a:r>
            <a:r>
              <a:rPr lang="en-GB" b="1"/>
              <a:t>C.</a:t>
            </a:r>
          </a:p>
          <a:p>
            <a:endParaRPr lang="en-GB" b="1"/>
          </a:p>
          <a:p>
            <a:r>
              <a:rPr lang="en-GB" b="1"/>
              <a:t>Reflectivity distributions for</a:t>
            </a:r>
            <a:br>
              <a:rPr lang="en-GB" b="1"/>
            </a:br>
            <a:r>
              <a:rPr lang="en-GB" b="1"/>
              <a:t>profiles with this</a:t>
            </a:r>
            <a:br>
              <a:rPr lang="en-GB" b="1"/>
            </a:br>
            <a:r>
              <a:rPr lang="en-GB" b="1"/>
              <a:t>mean Z 40-45 dBZ are shown.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000250" y="2820988"/>
            <a:ext cx="273050" cy="2381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55600" y="2149475"/>
            <a:ext cx="5389563" cy="450532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5" name="TextBox 13"/>
          <p:cNvSpPr txBox="1">
            <a:spLocks noChangeArrowheads="1"/>
          </p:cNvSpPr>
          <p:nvPr/>
        </p:nvSpPr>
        <p:spPr bwMode="auto">
          <a:xfrm>
            <a:off x="5745163" y="1689100"/>
            <a:ext cx="2540000" cy="10779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600">
                <a:solidFill>
                  <a:schemeClr val="bg1"/>
                </a:solidFill>
                <a:latin typeface="Tahoma" charset="0"/>
              </a:rPr>
              <a:t>Model:</a:t>
            </a:r>
          </a:p>
          <a:p>
            <a:pPr algn="ctr" eaLnBrk="1" hangingPunct="1"/>
            <a:r>
              <a:rPr lang="en-GB" sz="1600">
                <a:solidFill>
                  <a:schemeClr val="bg1"/>
                </a:solidFill>
                <a:latin typeface="Tahoma" charset="0"/>
              </a:rPr>
              <a:t>High rainfall rate from storms lacking ice or </a:t>
            </a:r>
            <a:br>
              <a:rPr lang="en-GB" sz="1600">
                <a:solidFill>
                  <a:schemeClr val="bg1"/>
                </a:solidFill>
                <a:latin typeface="Tahoma" charset="0"/>
              </a:rPr>
            </a:br>
            <a:r>
              <a:rPr lang="en-GB" sz="1600">
                <a:solidFill>
                  <a:schemeClr val="bg1"/>
                </a:solidFill>
                <a:latin typeface="Tahoma" charset="0"/>
              </a:rPr>
              <a:t>have ice cloud dBZ&lt;0</a:t>
            </a:r>
          </a:p>
        </p:txBody>
      </p:sp>
      <p:pic>
        <p:nvPicPr>
          <p:cNvPr id="45069" name="Picture 1" descr="figzed20120825_L070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77" t="29411" r="12883" b="50839"/>
          <a:stretch>
            <a:fillRect/>
          </a:stretch>
        </p:blipFill>
        <p:spPr bwMode="auto">
          <a:xfrm>
            <a:off x="889000" y="2644775"/>
            <a:ext cx="2128838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0" name="Picture 1" descr="figzed201208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68" t="38766" r="7056" b="59074"/>
          <a:stretch>
            <a:fillRect/>
          </a:stretch>
        </p:blipFill>
        <p:spPr bwMode="auto">
          <a:xfrm>
            <a:off x="814388" y="4202113"/>
            <a:ext cx="2557462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1" name="Picture 1" descr="figzed201208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31" t="24075" r="32930" b="61047"/>
          <a:stretch>
            <a:fillRect/>
          </a:stretch>
        </p:blipFill>
        <p:spPr bwMode="auto">
          <a:xfrm>
            <a:off x="652463" y="2644775"/>
            <a:ext cx="236537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2" name="Picture 26" descr="figzed20120825_L070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48" t="72762" r="13213" b="7491"/>
          <a:stretch>
            <a:fillRect/>
          </a:stretch>
        </p:blipFill>
        <p:spPr bwMode="auto">
          <a:xfrm>
            <a:off x="3371850" y="2598738"/>
            <a:ext cx="2130425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3" name="Picture 1" descr="figzed201208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31" t="24075" r="32930" b="61047"/>
          <a:stretch>
            <a:fillRect/>
          </a:stretch>
        </p:blipFill>
        <p:spPr bwMode="auto">
          <a:xfrm>
            <a:off x="3146425" y="2652713"/>
            <a:ext cx="238125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4" name="Picture 21" descr="figzed201208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46" t="55817" r="15704" b="42262"/>
          <a:stretch>
            <a:fillRect/>
          </a:stretch>
        </p:blipFill>
        <p:spPr bwMode="auto">
          <a:xfrm>
            <a:off x="3865563" y="4202113"/>
            <a:ext cx="1266825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5" name="Picture 29" descr="figzed20120825_L070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90" t="7004" r="9193" b="73247"/>
          <a:stretch>
            <a:fillRect/>
          </a:stretch>
        </p:blipFill>
        <p:spPr bwMode="auto">
          <a:xfrm>
            <a:off x="6140450" y="4748213"/>
            <a:ext cx="2543175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6" name="Picture 1" descr="figzed201208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68" t="38766" r="7056" b="59074"/>
          <a:stretch>
            <a:fillRect/>
          </a:stretch>
        </p:blipFill>
        <p:spPr bwMode="auto">
          <a:xfrm>
            <a:off x="6086475" y="6362700"/>
            <a:ext cx="2557463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7" name="Picture 1" descr="figzed201208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31" t="24075" r="32930" b="61047"/>
          <a:stretch>
            <a:fillRect/>
          </a:stretch>
        </p:blipFill>
        <p:spPr bwMode="auto">
          <a:xfrm>
            <a:off x="5924550" y="4803775"/>
            <a:ext cx="236538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8" name="Picture 32" descr="figzed20120825_L070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20" t="51196" r="13040" b="29054"/>
          <a:stretch>
            <a:fillRect/>
          </a:stretch>
        </p:blipFill>
        <p:spPr bwMode="auto">
          <a:xfrm>
            <a:off x="3371850" y="4748213"/>
            <a:ext cx="2130425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9" name="Picture 1" descr="figzed201208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31" t="24075" r="32930" b="61047"/>
          <a:stretch>
            <a:fillRect/>
          </a:stretch>
        </p:blipFill>
        <p:spPr bwMode="auto">
          <a:xfrm>
            <a:off x="3146425" y="4757738"/>
            <a:ext cx="238125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0" name="Picture 21" descr="figzed201208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46" t="55817" r="15704" b="42262"/>
          <a:stretch>
            <a:fillRect/>
          </a:stretch>
        </p:blipFill>
        <p:spPr bwMode="auto">
          <a:xfrm>
            <a:off x="3865563" y="6308725"/>
            <a:ext cx="1266825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1" name="Picture 4" descr="figzed20120825_L140_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77" t="34862" r="13066" b="37396"/>
          <a:stretch>
            <a:fillRect/>
          </a:stretch>
        </p:blipFill>
        <p:spPr bwMode="auto">
          <a:xfrm>
            <a:off x="842963" y="4591050"/>
            <a:ext cx="2128837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2" name="Picture 1" descr="figzed201208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68" t="38766" r="7056" b="59074"/>
          <a:stretch>
            <a:fillRect/>
          </a:stretch>
        </p:blipFill>
        <p:spPr bwMode="auto">
          <a:xfrm>
            <a:off x="804863" y="6365875"/>
            <a:ext cx="2555875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3" name="Picture 1" descr="figzed201208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31" t="24075" r="32930" b="61047"/>
          <a:stretch>
            <a:fillRect/>
          </a:stretch>
        </p:blipFill>
        <p:spPr bwMode="auto">
          <a:xfrm>
            <a:off x="641350" y="4808538"/>
            <a:ext cx="236538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84" name="Rectangle 49"/>
          <p:cNvSpPr>
            <a:spLocks noChangeArrowheads="1"/>
          </p:cNvSpPr>
          <p:nvPr/>
        </p:nvSpPr>
        <p:spPr bwMode="auto">
          <a:xfrm>
            <a:off x="1541463" y="4378325"/>
            <a:ext cx="795337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/>
              <a:t>200-m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 animBg="1"/>
      <p:bldP spid="45061" grpId="0" animBg="1"/>
      <p:bldP spid="45062" grpId="0" animBg="1"/>
      <p:bldP spid="32779" grpId="0"/>
      <p:bldP spid="25" grpId="0" animBg="1"/>
      <p:bldP spid="4" grpId="0" animBg="1"/>
      <p:bldP spid="4" grpId="1" animBg="1"/>
      <p:bldP spid="55" grpId="0" animBg="1"/>
      <p:bldP spid="4508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1" name="Group 1"/>
          <p:cNvGrpSpPr>
            <a:grpSpLocks/>
          </p:cNvGrpSpPr>
          <p:nvPr/>
        </p:nvGrpSpPr>
        <p:grpSpPr bwMode="auto">
          <a:xfrm>
            <a:off x="233363" y="261938"/>
            <a:ext cx="4324350" cy="1927225"/>
            <a:chOff x="347680" y="1225550"/>
            <a:chExt cx="4323771" cy="1927888"/>
          </a:xfrm>
        </p:grpSpPr>
        <p:pic>
          <p:nvPicPr>
            <p:cNvPr id="46092" name="Picture 2" descr="M:\Dymecs\Figures\20110826105917_rhi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29" t="6612" r="33441" b="51620"/>
            <a:stretch>
              <a:fillRect/>
            </a:stretch>
          </p:blipFill>
          <p:spPr bwMode="auto">
            <a:xfrm>
              <a:off x="347680" y="1225550"/>
              <a:ext cx="3526543" cy="1854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3" name="Picture 2" descr="M:\Dymecs\Figures\20110826105917_rhi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470" t="8234" r="1704" b="50000"/>
            <a:stretch>
              <a:fillRect/>
            </a:stretch>
          </p:blipFill>
          <p:spPr bwMode="auto">
            <a:xfrm>
              <a:off x="3624608" y="1298545"/>
              <a:ext cx="1046843" cy="1854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Rectangle 30"/>
          <p:cNvSpPr/>
          <p:nvPr/>
        </p:nvSpPr>
        <p:spPr>
          <a:xfrm>
            <a:off x="2235200" y="1458913"/>
            <a:ext cx="203200" cy="1651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6083" name="Picture 4" descr="icerain201208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388" y="1819275"/>
            <a:ext cx="6297612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2235200" y="1255713"/>
            <a:ext cx="203200" cy="1651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TextBox 13"/>
          <p:cNvSpPr txBox="1">
            <a:spLocks noChangeArrowheads="1"/>
          </p:cNvSpPr>
          <p:nvPr/>
        </p:nvSpPr>
        <p:spPr bwMode="auto">
          <a:xfrm>
            <a:off x="339725" y="2635250"/>
            <a:ext cx="2540000" cy="10779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600">
                <a:solidFill>
                  <a:schemeClr val="bg1"/>
                </a:solidFill>
                <a:latin typeface="Tahoma" charset="0"/>
              </a:rPr>
              <a:t>Model:</a:t>
            </a:r>
          </a:p>
          <a:p>
            <a:pPr algn="ctr" eaLnBrk="1" hangingPunct="1"/>
            <a:r>
              <a:rPr lang="en-GB" sz="1600">
                <a:solidFill>
                  <a:schemeClr val="bg1"/>
                </a:solidFill>
                <a:latin typeface="Tahoma" charset="0"/>
              </a:rPr>
              <a:t>For ice dBZ &lt; 20</a:t>
            </a:r>
          </a:p>
          <a:p>
            <a:pPr algn="ctr" eaLnBrk="1" hangingPunct="1"/>
            <a:r>
              <a:rPr lang="en-GB" sz="1600">
                <a:solidFill>
                  <a:schemeClr val="bg1"/>
                </a:solidFill>
                <a:latin typeface="Tahoma" charset="0"/>
              </a:rPr>
              <a:t>Top 50% of rain dBZ</a:t>
            </a:r>
            <a:br>
              <a:rPr lang="en-GB" sz="1600">
                <a:solidFill>
                  <a:schemeClr val="bg1"/>
                </a:solidFill>
                <a:latin typeface="Tahoma" charset="0"/>
              </a:rPr>
            </a:br>
            <a:r>
              <a:rPr lang="en-GB" sz="1600">
                <a:solidFill>
                  <a:schemeClr val="bg1"/>
                </a:solidFill>
                <a:latin typeface="Tahoma" charset="0"/>
              </a:rPr>
              <a:t>are 5-10 dB too high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 bwMode="auto">
          <a:xfrm>
            <a:off x="4200525" y="506413"/>
            <a:ext cx="52149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28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Interquartile range</a:t>
            </a:r>
            <a:br>
              <a:rPr lang="en-GB" sz="28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</a:br>
            <a:r>
              <a:rPr lang="en-GB" sz="28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rain </a:t>
            </a:r>
            <a:r>
              <a:rPr lang="en-GB" sz="28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dBZ</a:t>
            </a:r>
            <a:r>
              <a:rPr lang="en-GB" sz="28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/>
            </a:r>
            <a:br>
              <a:rPr lang="en-GB" sz="28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</a:br>
            <a:r>
              <a:rPr lang="en-GB" sz="28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conditioned on</a:t>
            </a:r>
            <a:br>
              <a:rPr lang="en-GB" sz="28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</a:br>
            <a:r>
              <a:rPr lang="en-GB" sz="28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ice </a:t>
            </a:r>
            <a:r>
              <a:rPr lang="en-GB" sz="28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dBZ</a:t>
            </a:r>
            <a:endParaRPr lang="en-GB" sz="2800" dirty="0" smtClean="0"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68713" y="2605088"/>
            <a:ext cx="1044575" cy="128905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437313" y="2605088"/>
            <a:ext cx="1042987" cy="128905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437313" y="5006975"/>
            <a:ext cx="1042987" cy="128905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41313" y="3795713"/>
            <a:ext cx="2540000" cy="10763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GB" sz="1600" dirty="0" smtClean="0">
                <a:solidFill>
                  <a:schemeClr val="bg1"/>
                </a:solidFill>
                <a:latin typeface="Tahoma" charset="0"/>
              </a:rPr>
              <a:t>No crystals?</a:t>
            </a:r>
            <a:br>
              <a:rPr lang="en-GB" sz="1600" dirty="0" smtClean="0">
                <a:solidFill>
                  <a:schemeClr val="bg1"/>
                </a:solidFill>
                <a:latin typeface="Tahoma" charset="0"/>
              </a:rPr>
            </a:br>
            <a:r>
              <a:rPr lang="en-GB" sz="1600" dirty="0" smtClean="0">
                <a:solidFill>
                  <a:schemeClr val="bg1"/>
                </a:solidFill>
                <a:latin typeface="Tahoma" charset="0"/>
              </a:rPr>
              <a:t>Aggregates-only</a:t>
            </a:r>
            <a:br>
              <a:rPr lang="en-GB" sz="1600" dirty="0" smtClean="0">
                <a:solidFill>
                  <a:schemeClr val="bg1"/>
                </a:solidFill>
                <a:latin typeface="Tahoma" charset="0"/>
              </a:rPr>
            </a:br>
            <a:r>
              <a:rPr lang="en-GB" sz="1600" dirty="0" smtClean="0">
                <a:solidFill>
                  <a:schemeClr val="bg1"/>
                </a:solidFill>
                <a:latin typeface="Tahoma" charset="0"/>
              </a:rPr>
              <a:t>rain </a:t>
            </a:r>
            <a:r>
              <a:rPr lang="en-GB" sz="1600" dirty="0" err="1" smtClean="0">
                <a:solidFill>
                  <a:schemeClr val="bg1"/>
                </a:solidFill>
                <a:latin typeface="Tahoma" charset="0"/>
              </a:rPr>
              <a:t>dBZ</a:t>
            </a:r>
            <a:r>
              <a:rPr lang="en-GB" sz="1600" dirty="0" smtClean="0">
                <a:solidFill>
                  <a:schemeClr val="bg1"/>
                </a:solidFill>
                <a:latin typeface="Tahoma" charset="0"/>
              </a:rPr>
              <a:t> 5-10 dB</a:t>
            </a:r>
            <a:br>
              <a:rPr lang="en-GB" sz="1600" dirty="0" smtClean="0">
                <a:solidFill>
                  <a:schemeClr val="bg1"/>
                </a:solidFill>
                <a:latin typeface="Tahoma" charset="0"/>
              </a:rPr>
            </a:br>
            <a:r>
              <a:rPr lang="en-GB" sz="1600" dirty="0" smtClean="0">
                <a:solidFill>
                  <a:schemeClr val="bg1"/>
                </a:solidFill>
                <a:latin typeface="Tahoma" charset="0"/>
              </a:rPr>
              <a:t>too low.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68713" y="5008563"/>
            <a:ext cx="1044575" cy="1289050"/>
          </a:xfrm>
          <a:prstGeom prst="rect">
            <a:avLst/>
          </a:prstGeom>
          <a:noFill/>
          <a:ln w="381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800600" y="228600"/>
            <a:ext cx="3657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GB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Updrafts?</a:t>
            </a:r>
          </a:p>
        </p:txBody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9200" y="1143000"/>
            <a:ext cx="3810000" cy="1176338"/>
          </a:xfrm>
        </p:spPr>
        <p:txBody>
          <a:bodyPr/>
          <a:lstStyle/>
          <a:p>
            <a:pPr eaLnBrk="1" hangingPunct="1"/>
            <a:r>
              <a:rPr lang="en-GB" sz="2000">
                <a:latin typeface="Tahoma" charset="0"/>
                <a:ea typeface="ＭＳ Ｐゴシック" charset="0"/>
              </a:rPr>
              <a:t>Hogan et al. (2008)</a:t>
            </a:r>
          </a:p>
          <a:p>
            <a:pPr lvl="1" eaLnBrk="1" hangingPunct="1"/>
            <a:r>
              <a:rPr lang="en-GB" sz="1800">
                <a:latin typeface="Comic Sans MS" charset="0"/>
                <a:ea typeface="ＭＳ Ｐゴシック" charset="0"/>
              </a:rPr>
              <a:t>Track features in radial velocity from scan to scan</a:t>
            </a:r>
          </a:p>
        </p:txBody>
      </p:sp>
      <p:pic>
        <p:nvPicPr>
          <p:cNvPr id="49155" name="Picture 6" descr="zv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2875"/>
            <a:ext cx="4953000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81" name="Group 13"/>
          <p:cNvGrpSpPr>
            <a:grpSpLocks/>
          </p:cNvGrpSpPr>
          <p:nvPr/>
        </p:nvGrpSpPr>
        <p:grpSpPr bwMode="auto">
          <a:xfrm>
            <a:off x="152400" y="4375150"/>
            <a:ext cx="8648700" cy="2044700"/>
            <a:chOff x="96" y="2756"/>
            <a:chExt cx="5448" cy="1288"/>
          </a:xfrm>
        </p:grpSpPr>
        <p:pic>
          <p:nvPicPr>
            <p:cNvPr id="49160" name="Picture 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756"/>
              <a:ext cx="2736" cy="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61" name="Rectangle 9"/>
            <p:cNvSpPr>
              <a:spLocks noChangeArrowheads="1"/>
            </p:cNvSpPr>
            <p:nvPr/>
          </p:nvSpPr>
          <p:spPr bwMode="auto">
            <a:xfrm>
              <a:off x="2952" y="2928"/>
              <a:ext cx="2592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/>
              <a:r>
                <a:rPr lang="en-GB" sz="2000">
                  <a:solidFill>
                    <a:srgbClr val="000000"/>
                  </a:solidFill>
                </a:rPr>
                <a:t>Chapman &amp; Browning (1998)</a:t>
              </a:r>
            </a:p>
            <a:p>
              <a:pPr marL="742950" lvl="1" indent="-285750">
                <a:buFontTx/>
                <a:buChar char="–"/>
              </a:pPr>
              <a:r>
                <a:rPr lang="en-GB">
                  <a:solidFill>
                    <a:srgbClr val="C00000"/>
                  </a:solidFill>
                  <a:latin typeface="Comic Sans MS" charset="0"/>
                </a:rPr>
                <a:t>In quasi-2D features (e.g. squall lines) can assume continuity to estimate vertical velocity</a:t>
              </a:r>
            </a:p>
          </p:txBody>
        </p:sp>
      </p:grpSp>
      <p:grpSp>
        <p:nvGrpSpPr>
          <p:cNvPr id="49157" name="Group 12"/>
          <p:cNvGrpSpPr>
            <a:grpSpLocks/>
          </p:cNvGrpSpPr>
          <p:nvPr/>
        </p:nvGrpSpPr>
        <p:grpSpPr bwMode="auto">
          <a:xfrm>
            <a:off x="1936750" y="2176463"/>
            <a:ext cx="5118100" cy="1971675"/>
            <a:chOff x="384" y="1371"/>
            <a:chExt cx="3224" cy="1242"/>
          </a:xfrm>
        </p:grpSpPr>
        <p:pic>
          <p:nvPicPr>
            <p:cNvPr id="49158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707"/>
              <a:ext cx="3224" cy="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2" name="Line 8"/>
            <p:cNvSpPr>
              <a:spLocks noChangeShapeType="1"/>
            </p:cNvSpPr>
            <p:nvPr/>
          </p:nvSpPr>
          <p:spPr bwMode="auto">
            <a:xfrm>
              <a:off x="1248" y="1371"/>
              <a:ext cx="288" cy="405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124" charset="0"/>
            <a:ea typeface="ＭＳ Ｐゴシック" pitchFamily="12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124" charset="0"/>
            <a:ea typeface="ＭＳ Ｐゴシック" pitchFamily="12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124" charset="0"/>
            <a:ea typeface="ＭＳ Ｐゴシック" pitchFamily="12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124" charset="0"/>
            <a:ea typeface="ＭＳ Ｐゴシック" pitchFamily="12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1289</TotalTime>
  <Words>652</Words>
  <Application>Microsoft Macintosh PowerPoint</Application>
  <PresentationFormat>On-screen Show (4:3)</PresentationFormat>
  <Paragraphs>148</Paragraphs>
  <Slides>15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Office Theme</vt:lpstr>
      <vt:lpstr>1_Blank Presentation</vt:lpstr>
      <vt:lpstr>1_Office Theme</vt:lpstr>
      <vt:lpstr>2_Office Theme</vt:lpstr>
      <vt:lpstr>3_Office Theme</vt:lpstr>
      <vt:lpstr>Blank Presentation</vt:lpstr>
      <vt:lpstr>The three-dimensional structure  of convective storms</vt:lpstr>
      <vt:lpstr>The three-dimensional structure  of convective storms</vt:lpstr>
      <vt:lpstr>The three-dimensional structure  of convective storms</vt:lpstr>
      <vt:lpstr>The DYMECS approach: beyond case studies</vt:lpstr>
      <vt:lpstr>Storm structure from radar</vt:lpstr>
      <vt:lpstr>Median storm diameter with height</vt:lpstr>
      <vt:lpstr>Vertical profiles of reflectivity </vt:lpstr>
      <vt:lpstr>PowerPoint Presentation</vt:lpstr>
      <vt:lpstr>Updrafts?</vt:lpstr>
      <vt:lpstr>PowerPoint Presentation</vt:lpstr>
      <vt:lpstr>PowerPoint Presentation</vt:lpstr>
      <vt:lpstr>PowerPoint Presentation</vt:lpstr>
      <vt:lpstr>Evaluation of width of updrafts</vt:lpstr>
      <vt:lpstr>The three-dimensional structure  of convective storms</vt:lpstr>
      <vt:lpstr>PowerPoint Presentation</vt:lpstr>
    </vt:vector>
  </TitlesOfParts>
  <Company>University of Reading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DYMECS</dc:title>
  <dc:creator>Thorwald Stein</dc:creator>
  <cp:lastModifiedBy>Thorwald Stein</cp:lastModifiedBy>
  <cp:revision>92</cp:revision>
  <dcterms:created xsi:type="dcterms:W3CDTF">2012-07-26T13:02:56Z</dcterms:created>
  <dcterms:modified xsi:type="dcterms:W3CDTF">2013-09-12T09:44:08Z</dcterms:modified>
</cp:coreProperties>
</file>