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1" r:id="rId3"/>
    <p:sldId id="348" r:id="rId4"/>
    <p:sldId id="356" r:id="rId5"/>
    <p:sldId id="363" r:id="rId6"/>
    <p:sldId id="364" r:id="rId7"/>
    <p:sldId id="357" r:id="rId8"/>
    <p:sldId id="362" r:id="rId9"/>
    <p:sldId id="358" r:id="rId10"/>
    <p:sldId id="359" r:id="rId11"/>
    <p:sldId id="360" r:id="rId12"/>
    <p:sldId id="361" r:id="rId13"/>
    <p:sldId id="349" r:id="rId14"/>
    <p:sldId id="347" r:id="rId15"/>
    <p:sldId id="350" r:id="rId16"/>
    <p:sldId id="351" r:id="rId17"/>
    <p:sldId id="352" r:id="rId18"/>
    <p:sldId id="353" r:id="rId19"/>
    <p:sldId id="354" r:id="rId20"/>
    <p:sldId id="355" r:id="rId21"/>
    <p:sldId id="309" r:id="rId22"/>
  </p:sldIdLst>
  <p:sldSz cx="9144000" cy="6858000" type="screen4x3"/>
  <p:notesSz cx="6718300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Rdg Vest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Rdg Vest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Rdg Vest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Rdg Vest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500"/>
    <a:srgbClr val="D799A1"/>
    <a:srgbClr val="BF0071"/>
    <a:srgbClr val="7EAF35"/>
    <a:srgbClr val="F3F3F3"/>
    <a:srgbClr val="F0F0F0"/>
    <a:srgbClr val="EEEEEE"/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6" autoAdjust="0"/>
    <p:restoredTop sz="95990" autoAdjust="0"/>
  </p:normalViewPr>
  <p:slideViewPr>
    <p:cSldViewPr>
      <p:cViewPr varScale="1">
        <p:scale>
          <a:sx n="91" d="100"/>
          <a:sy n="91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7F4C3D9-3558-E947-BFBE-F83039F789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83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23D51F-EF5E-F04A-A492-CFE359489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64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5" name="Picture 43" descr="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41325"/>
            <a:ext cx="117792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6" name="Rectangle 44"/>
          <p:cNvSpPr>
            <a:spLocks noChangeArrowheads="1"/>
          </p:cNvSpPr>
          <p:nvPr/>
        </p:nvSpPr>
        <p:spPr bwMode="hidden">
          <a:xfrm>
            <a:off x="0" y="0"/>
            <a:ext cx="9144000" cy="68849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8600">
              <a:solidFill>
                <a:schemeClr val="bg1"/>
              </a:solidFill>
            </a:endParaRPr>
          </a:p>
        </p:txBody>
      </p:sp>
      <p:pic>
        <p:nvPicPr>
          <p:cNvPr id="3117" name="Picture 45" descr="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156325" cy="68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GB" sz="1400" dirty="0" smtClean="0"/>
              <a:t>May 22, 2013</a:t>
            </a:r>
            <a:endParaRPr lang="en-US" sz="1400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© University of Reading </a:t>
            </a:r>
            <a:r>
              <a:rPr lang="en-US" sz="1400" dirty="0" smtClean="0">
                <a:solidFill>
                  <a:srgbClr val="FFFFFF"/>
                </a:solidFill>
              </a:rPr>
              <a:t>2013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www.reading.ac.uk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855663" y="333375"/>
            <a:ext cx="367188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 dirty="0" smtClean="0">
                <a:solidFill>
                  <a:srgbClr val="FFFFFF"/>
                </a:solidFill>
              </a:rPr>
              <a:t>Department</a:t>
            </a:r>
            <a:r>
              <a:rPr lang="en-US" sz="1300" b="1" baseline="0" dirty="0" smtClean="0">
                <a:solidFill>
                  <a:srgbClr val="FFFFFF"/>
                </a:solidFill>
              </a:rPr>
              <a:t> of </a:t>
            </a:r>
            <a:r>
              <a:rPr lang="en-US" sz="1300" b="1" dirty="0" smtClean="0">
                <a:solidFill>
                  <a:srgbClr val="FFFFFF"/>
                </a:solidFill>
              </a:rPr>
              <a:t>Meteorology</a:t>
            </a:r>
            <a:endParaRPr lang="en-US" sz="1300" b="1" dirty="0">
              <a:solidFill>
                <a:srgbClr val="FFFFFF"/>
              </a:solidFill>
            </a:endParaRPr>
          </a:p>
        </p:txBody>
      </p:sp>
      <p:pic>
        <p:nvPicPr>
          <p:cNvPr id="3125" name="Picture 53" descr="Rdg Device Revers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9738"/>
            <a:ext cx="1184275" cy="3857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89" grpId="0"/>
      <p:bldP spid="3090" grpId="0"/>
      <p:bldP spid="309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12D422-0FBC-5149-BF36-F269E78E2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1A6F7-B7A0-F84D-AB54-CA411074E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3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2C9E35-7D4B-EB48-84DD-006F744553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0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918677-33C6-7E4D-B48B-3C0CF7434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0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60EFDD-C942-0A45-8A76-B136750C7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DBD2D0-0A8E-254A-A389-D8C7D9D81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BF4561-F6EB-9747-9AE6-972BCDD24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862DF-3E7B-3246-BBE0-2E06BAF705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0D96D-39B1-AA46-B869-F134BE113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7641E6-B8B0-E243-B5A3-466F4E4A7A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6A4069-1137-C540-978E-A3F7DC76AE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13</a:t>
            </a:r>
            <a:r>
              <a:rPr lang="en-GB" sz="1400" baseline="0" dirty="0" smtClean="0"/>
              <a:t> June</a:t>
            </a:r>
            <a:r>
              <a:rPr lang="en-GB" sz="1400" dirty="0" smtClean="0"/>
              <a:t> 2013</a:t>
            </a:r>
            <a:endParaRPr lang="en-US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0" name="AutoShape 5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850" y="-242888"/>
            <a:ext cx="720725" cy="719138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13 June 2013</a:t>
            </a:r>
            <a:endParaRPr lang="en-US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80928"/>
            <a:ext cx="7920038" cy="2594347"/>
          </a:xfrm>
        </p:spPr>
        <p:txBody>
          <a:bodyPr anchor="ctr">
            <a:normAutofit/>
          </a:bodyPr>
          <a:lstStyle/>
          <a:p>
            <a:r>
              <a:rPr lang="en-GB" sz="3200" i="1" smtClean="0"/>
              <a:t>Mixing in Explicit </a:t>
            </a:r>
            <a:r>
              <a:rPr lang="en-GB" sz="3200" i="1" dirty="0" smtClean="0"/>
              <a:t>Convection in the UM</a:t>
            </a:r>
            <a:endParaRPr lang="en-US" sz="32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Clark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508104" y="4941168"/>
            <a:ext cx="3096593" cy="476250"/>
          </a:xfrm>
        </p:spPr>
        <p:txBody>
          <a:bodyPr/>
          <a:lstStyle/>
          <a:p>
            <a:r>
              <a:rPr lang="en-GB" dirty="0"/>
              <a:t>© Crown copyright   Met Office</a:t>
            </a:r>
            <a:endParaRPr lang="en-GB" sz="1400" dirty="0">
              <a:latin typeface="Times" charset="0"/>
            </a:endParaRPr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 Office CRM (2D)</a:t>
            </a:r>
            <a:endParaRPr lang="en-GB"/>
          </a:p>
        </p:txBody>
      </p:sp>
      <p:pic>
        <p:nvPicPr>
          <p:cNvPr id="553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862887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4139952" y="5517232"/>
            <a:ext cx="399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sz="1800" dirty="0" err="1"/>
              <a:t>Petch</a:t>
            </a:r>
            <a:r>
              <a:rPr lang="en-US" sz="1800" dirty="0"/>
              <a:t>, 2006, Q.J.R.M.S 132, 345-358</a:t>
            </a:r>
            <a:endParaRPr lang="en-GB" sz="1800" dirty="0"/>
          </a:p>
        </p:txBody>
      </p:sp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1206500" y="1516063"/>
            <a:ext cx="976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sz="2800"/>
              <a:t>50 m</a:t>
            </a:r>
            <a:endParaRPr lang="en-GB" sz="2800"/>
          </a:p>
        </p:txBody>
      </p:sp>
      <p:sp>
        <p:nvSpPr>
          <p:cNvPr id="553990" name="Text Box 6"/>
          <p:cNvSpPr txBox="1">
            <a:spLocks noChangeArrowheads="1"/>
          </p:cNvSpPr>
          <p:nvPr/>
        </p:nvSpPr>
        <p:spPr bwMode="auto">
          <a:xfrm>
            <a:off x="5081588" y="1508125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sz="2800"/>
              <a:t>100 m</a:t>
            </a:r>
            <a:endParaRPr lang="en-GB" sz="2800"/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1282700" y="2636838"/>
            <a:ext cx="2817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sz="2800"/>
              <a:t>1 km, no subgrid</a:t>
            </a:r>
            <a:endParaRPr lang="en-GB" sz="2800"/>
          </a:p>
        </p:txBody>
      </p:sp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5084763" y="2636838"/>
            <a:ext cx="3808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sz="2800"/>
              <a:t>1 km, standard subgrid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56269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68" name="Picture 12" descr="thm3d_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10498" r="6442" b="6670"/>
          <a:stretch>
            <a:fillRect/>
          </a:stretch>
        </p:blipFill>
        <p:spPr bwMode="auto">
          <a:xfrm>
            <a:off x="833438" y="4102100"/>
            <a:ext cx="36528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7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4760913" cy="4724400"/>
          </a:xfrm>
          <a:noFill/>
          <a:ln/>
        </p:spPr>
        <p:txBody>
          <a:bodyPr/>
          <a:lstStyle/>
          <a:p>
            <a:r>
              <a:rPr lang="en-GB" sz="1800"/>
              <a:t>Standard 1D BL+horiz. diffusion: Increasing delay of first rain and overshoot with decreasing resolution</a:t>
            </a:r>
          </a:p>
          <a:p>
            <a:r>
              <a:rPr lang="ja-JP" altLang="en-GB" sz="1800">
                <a:latin typeface="Arial"/>
              </a:rPr>
              <a:t>“</a:t>
            </a:r>
            <a:r>
              <a:rPr lang="en-GB" sz="1800"/>
              <a:t>3D</a:t>
            </a:r>
            <a:r>
              <a:rPr lang="ja-JP" altLang="en-GB" sz="1800">
                <a:latin typeface="Arial"/>
              </a:rPr>
              <a:t>”</a:t>
            </a:r>
            <a:r>
              <a:rPr lang="en-GB" sz="1800"/>
              <a:t> Smagorinsky-Lilly scheme reduces overshoot significantly and reduces variation of delay with res.</a:t>
            </a:r>
          </a:p>
          <a:p>
            <a:r>
              <a:rPr lang="en-GB" sz="1800"/>
              <a:t>200m </a:t>
            </a:r>
            <a:r>
              <a:rPr lang="ja-JP" altLang="en-GB" sz="1800">
                <a:latin typeface="Arial"/>
              </a:rPr>
              <a:t>“</a:t>
            </a:r>
            <a:r>
              <a:rPr lang="en-GB" sz="1800"/>
              <a:t>3D</a:t>
            </a:r>
            <a:r>
              <a:rPr lang="ja-JP" altLang="en-GB" sz="1800">
                <a:latin typeface="Arial"/>
              </a:rPr>
              <a:t>”</a:t>
            </a:r>
            <a:r>
              <a:rPr lang="en-GB" sz="1800"/>
              <a:t> Smagorinsky-Lilly scheme is close to 200m CRM (within uncertainty)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477000" cy="889000"/>
          </a:xfrm>
        </p:spPr>
        <p:txBody>
          <a:bodyPr/>
          <a:lstStyle/>
          <a:p>
            <a:r>
              <a:rPr lang="en-GB" dirty="0"/>
              <a:t>Diurnal Convection:</a:t>
            </a:r>
            <a:br>
              <a:rPr lang="en-GB" dirty="0"/>
            </a:br>
            <a:r>
              <a:rPr lang="en-GB" dirty="0"/>
              <a:t>Sensitivity to grid resolution</a:t>
            </a:r>
            <a:endParaRPr lang="en-GB" sz="3600" dirty="0"/>
          </a:p>
        </p:txBody>
      </p:sp>
      <p:pic>
        <p:nvPicPr>
          <p:cNvPr id="557060" name="Picture 4" descr="compare_2km_1km_500m_200m_smag_0p23_toth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/>
          <a:stretch>
            <a:fillRect/>
          </a:stretch>
        </p:blipFill>
        <p:spPr bwMode="auto">
          <a:xfrm>
            <a:off x="5083175" y="3862388"/>
            <a:ext cx="347186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7061" name="Picture 5" descr="compare_2km_1km_500m_200m_bl_tothy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9"/>
          <a:stretch>
            <a:fillRect/>
          </a:stretch>
        </p:blipFill>
        <p:spPr bwMode="auto">
          <a:xfrm>
            <a:off x="5080000" y="1343025"/>
            <a:ext cx="34766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7062" name="Text Box 6"/>
          <p:cNvSpPr txBox="1">
            <a:spLocks noChangeArrowheads="1"/>
          </p:cNvSpPr>
          <p:nvPr/>
        </p:nvSpPr>
        <p:spPr bwMode="auto">
          <a:xfrm>
            <a:off x="5570538" y="2628900"/>
            <a:ext cx="1511300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sz="1400" dirty="0"/>
              <a:t>REFERENCE</a:t>
            </a:r>
          </a:p>
        </p:txBody>
      </p:sp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5545138" y="5100638"/>
            <a:ext cx="1584325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sz="1400">
                <a:solidFill>
                  <a:srgbClr val="000000"/>
                </a:solidFill>
              </a:rPr>
              <a:t>3DSL Cs=0.23</a:t>
            </a:r>
          </a:p>
        </p:txBody>
      </p:sp>
      <p:sp>
        <p:nvSpPr>
          <p:cNvPr id="557064" name="Text Box 8"/>
          <p:cNvSpPr txBox="1">
            <a:spLocks noChangeArrowheads="1"/>
          </p:cNvSpPr>
          <p:nvPr/>
        </p:nvSpPr>
        <p:spPr bwMode="auto">
          <a:xfrm>
            <a:off x="4679950" y="6440488"/>
            <a:ext cx="45402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600"/>
              <a:t>GCSS LBA Diurnal Cycle, Grabowski et al, 2006</a:t>
            </a:r>
          </a:p>
        </p:txBody>
      </p:sp>
      <p:sp>
        <p:nvSpPr>
          <p:cNvPr id="557069" name="Text Box 13"/>
          <p:cNvSpPr txBox="1">
            <a:spLocks noChangeArrowheads="1"/>
          </p:cNvSpPr>
          <p:nvPr/>
        </p:nvSpPr>
        <p:spPr bwMode="auto">
          <a:xfrm>
            <a:off x="1797050" y="4379913"/>
            <a:ext cx="18256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sz="1200">
                <a:solidFill>
                  <a:schemeClr val="bg1"/>
                </a:solidFill>
              </a:rPr>
              <a:t>Met Office CRM</a:t>
            </a:r>
          </a:p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sz="1200">
                <a:solidFill>
                  <a:schemeClr val="bg1"/>
                </a:solidFill>
              </a:rPr>
              <a:t>Petch, 2006, </a:t>
            </a:r>
          </a:p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sz="1200">
                <a:solidFill>
                  <a:schemeClr val="bg1"/>
                </a:solidFill>
              </a:rPr>
              <a:t>Q.J.R.M.S 132, 345-358</a:t>
            </a:r>
            <a:endParaRPr lang="en-GB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do better in ~1 km models.</a:t>
            </a:r>
          </a:p>
          <a:p>
            <a:r>
              <a:rPr lang="en-US" dirty="0" smtClean="0"/>
              <a:t>We need measures of vertical motion both for diabatic heating and microphysics (CCN activation, size sorting etc. etc.)</a:t>
            </a:r>
          </a:p>
          <a:p>
            <a:r>
              <a:rPr lang="en-US" dirty="0" smtClean="0"/>
              <a:t>There may be better schemes out there already but if so it is not obvious they are well tested and validated.</a:t>
            </a:r>
          </a:p>
          <a:p>
            <a:r>
              <a:rPr lang="en-US" dirty="0" smtClean="0"/>
              <a:t>We need good, validated reference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9E35-7D4B-EB48-84DD-006F7445536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(and developing)</a:t>
            </a:r>
            <a:br>
              <a:rPr lang="en-US" dirty="0" smtClean="0"/>
            </a:br>
            <a:r>
              <a:rPr lang="en-US" dirty="0" smtClean="0"/>
              <a:t>‘turbulence’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cases (CSIP, DYMECS – COPE to come). Essential but uncontrolled. There is always something we haven’t measured! </a:t>
            </a:r>
          </a:p>
          <a:p>
            <a:endParaRPr lang="en-US" dirty="0" smtClean="0"/>
          </a:p>
          <a:p>
            <a:r>
              <a:rPr lang="en-US" dirty="0" smtClean="0"/>
              <a:t>Idealized</a:t>
            </a:r>
          </a:p>
          <a:p>
            <a:pPr lvl="1"/>
            <a:r>
              <a:rPr lang="en-US" dirty="0" smtClean="0"/>
              <a:t>Diurnal cycle/cold air outbreaks</a:t>
            </a:r>
          </a:p>
          <a:p>
            <a:pPr lvl="1"/>
            <a:r>
              <a:rPr lang="en-US" dirty="0" err="1" smtClean="0"/>
              <a:t>Radiative</a:t>
            </a:r>
            <a:r>
              <a:rPr lang="en-US" dirty="0" smtClean="0"/>
              <a:t>-convective equilibrium</a:t>
            </a:r>
          </a:p>
          <a:p>
            <a:pPr lvl="1"/>
            <a:r>
              <a:rPr lang="en-US" dirty="0" smtClean="0"/>
              <a:t>‘UK convection’ – </a:t>
            </a:r>
            <a:r>
              <a:rPr lang="en-US" dirty="0" err="1" smtClean="0"/>
              <a:t>Halliwell</a:t>
            </a:r>
            <a:endParaRPr lang="en-US" dirty="0" smtClean="0"/>
          </a:p>
          <a:p>
            <a:pPr lvl="1"/>
            <a:r>
              <a:rPr lang="en-US" dirty="0" smtClean="0"/>
              <a:t>Weisman and </a:t>
            </a:r>
            <a:r>
              <a:rPr lang="en-US" dirty="0" err="1" smtClean="0"/>
              <a:t>Klemp</a:t>
            </a:r>
            <a:r>
              <a:rPr lang="en-US" dirty="0" smtClean="0"/>
              <a:t> ‘warm bubble’ thunderstorm/</a:t>
            </a:r>
            <a:r>
              <a:rPr lang="en-US" dirty="0" err="1" smtClean="0"/>
              <a:t>supercell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9E35-7D4B-EB48-84DD-006F744553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0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Weisman and </a:t>
            </a:r>
            <a:r>
              <a:rPr lang="en-US" dirty="0" err="1" smtClean="0"/>
              <a:t>Klemp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Idealized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9E35-7D4B-EB48-84DD-006F7445536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5" y="1484784"/>
            <a:ext cx="4013045" cy="468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556792"/>
            <a:ext cx="4466800" cy="2645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9" y="4149080"/>
            <a:ext cx="4608512" cy="252028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dirty="0" smtClean="0"/>
              <a:t>Weisman and </a:t>
            </a:r>
            <a:r>
              <a:rPr lang="en-US" dirty="0" err="1" smtClean="0"/>
              <a:t>Klemp</a:t>
            </a:r>
            <a:r>
              <a:rPr lang="en-US" dirty="0"/>
              <a:t> </a:t>
            </a:r>
            <a:r>
              <a:rPr lang="en-US" dirty="0" smtClean="0"/>
              <a:t>MWR 1982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Simple analytic profile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Used by numerous authors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Later modified (Weisman and </a:t>
            </a:r>
            <a:r>
              <a:rPr lang="en-US" dirty="0" err="1"/>
              <a:t>Rotunno</a:t>
            </a:r>
            <a:r>
              <a:rPr lang="en-US" dirty="0"/>
              <a:t>, 2000) to include directional shear</a:t>
            </a:r>
            <a:r>
              <a:rPr lang="en-US" dirty="0" smtClean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Standard WRF test case with fixed viscosity)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Weisman and </a:t>
            </a:r>
            <a:r>
              <a:rPr lang="en-US" dirty="0" err="1" smtClean="0"/>
              <a:t>Klemp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500 m L140 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4561-F6EB-9747-9AE6-972BCDD2492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xiezh_r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635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916832"/>
            <a:ext cx="1440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 m/s</a:t>
            </a:r>
          </a:p>
          <a:p>
            <a:r>
              <a:rPr lang="en-US" sz="1600" dirty="0" smtClean="0"/>
              <a:t>(plots storm relative)</a:t>
            </a:r>
          </a:p>
          <a:p>
            <a:endParaRPr lang="en-US" sz="1600" dirty="0"/>
          </a:p>
          <a:p>
            <a:r>
              <a:rPr lang="fr-FR" sz="1600" dirty="0" smtClean="0"/>
              <a:t>’</a:t>
            </a:r>
            <a:r>
              <a:rPr lang="en-US" sz="1600" dirty="0" smtClean="0"/>
              <a:t>10 km’ Gaussian bubble 2 C</a:t>
            </a:r>
          </a:p>
          <a:p>
            <a:endParaRPr lang="en-US" sz="1600" dirty="0"/>
          </a:p>
          <a:p>
            <a:r>
              <a:rPr lang="en-US" sz="1600" dirty="0" smtClean="0"/>
              <a:t>14 g/kg q</a:t>
            </a:r>
          </a:p>
          <a:p>
            <a:endParaRPr lang="en-US" sz="1600" dirty="0"/>
          </a:p>
          <a:p>
            <a:r>
              <a:rPr lang="en-US" sz="1600" dirty="0" smtClean="0"/>
              <a:t>10 s </a:t>
            </a:r>
            <a:r>
              <a:rPr lang="en-US" sz="1600" dirty="0" err="1" smtClean="0"/>
              <a:t>timestep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Single-ice microphysics</a:t>
            </a:r>
          </a:p>
        </p:txBody>
      </p:sp>
    </p:spTree>
    <p:extLst>
      <p:ext uri="{BB962C8B-B14F-4D97-AF65-F5344CB8AC3E}">
        <p14:creationId xmlns:p14="http://schemas.microsoft.com/office/powerpoint/2010/main" val="12607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Weisman and </a:t>
            </a:r>
            <a:r>
              <a:rPr lang="en-US" dirty="0" err="1"/>
              <a:t>Klemp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500 m L140 </a:t>
            </a:r>
            <a:r>
              <a:rPr lang="en-US" dirty="0" smtClean="0"/>
              <a:t>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4561-F6EB-9747-9AE6-972BCDD2492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xiezh_r3_t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68" y="1484784"/>
            <a:ext cx="635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Weisman and </a:t>
            </a:r>
            <a:r>
              <a:rPr lang="en-US" dirty="0" err="1"/>
              <a:t>Klemp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500 m L140 </a:t>
            </a:r>
            <a:r>
              <a:rPr lang="en-US" dirty="0" smtClean="0"/>
              <a:t>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4561-F6EB-9747-9AE6-972BCDD2492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xiezh_r3_mi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68" y="1483200"/>
            <a:ext cx="635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060848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140968"/>
            <a:ext cx="1119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Visc</a:t>
            </a:r>
            <a:r>
              <a:rPr lang="en-US" dirty="0" smtClean="0"/>
              <a:t>-m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407495"/>
            <a:ext cx="1034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Visc</a:t>
            </a:r>
            <a:r>
              <a:rPr lang="en-US" dirty="0" smtClean="0"/>
              <a:t>-h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631631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0998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Weisman and </a:t>
            </a:r>
            <a:r>
              <a:rPr lang="en-US" dirty="0" err="1" smtClean="0"/>
              <a:t>Klemp</a:t>
            </a:r>
            <a:r>
              <a:rPr lang="en-US" dirty="0" smtClean="0"/>
              <a:t> 500 </a:t>
            </a:r>
            <a:r>
              <a:rPr lang="en-US" dirty="0"/>
              <a:t>m </a:t>
            </a:r>
            <a:r>
              <a:rPr lang="en-US" dirty="0" smtClean="0"/>
              <a:t>UM</a:t>
            </a:r>
            <a:br>
              <a:rPr lang="en-US" dirty="0" smtClean="0"/>
            </a:br>
            <a:r>
              <a:rPr lang="en-US" dirty="0" smtClean="0"/>
              <a:t>LEM </a:t>
            </a:r>
            <a:r>
              <a:rPr lang="en-US" dirty="0" err="1" smtClean="0"/>
              <a:t>vs</a:t>
            </a:r>
            <a:r>
              <a:rPr lang="en-US" dirty="0" smtClean="0"/>
              <a:t> UM stability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4561-F6EB-9747-9AE6-972BCDD2492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xiezh_r3_mix_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2"/>
          <a:stretch/>
        </p:blipFill>
        <p:spPr>
          <a:xfrm>
            <a:off x="1174328" y="1412776"/>
            <a:ext cx="6350000" cy="2689200"/>
          </a:xfrm>
          <a:prstGeom prst="rect">
            <a:avLst/>
          </a:prstGeom>
        </p:spPr>
      </p:pic>
      <p:pic>
        <p:nvPicPr>
          <p:cNvPr id="5" name="Picture 4" descr="xiezi_r1_mix_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19"/>
          <a:stretch/>
        </p:blipFill>
        <p:spPr>
          <a:xfrm>
            <a:off x="1174328" y="3936400"/>
            <a:ext cx="6350000" cy="2660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336" y="2237963"/>
            <a:ext cx="1416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</a:t>
            </a:r>
          </a:p>
          <a:p>
            <a:r>
              <a:rPr lang="en-US" dirty="0" smtClean="0"/>
              <a:t>Sharpest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4686235"/>
            <a:ext cx="1433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LEM</a:t>
            </a:r>
          </a:p>
          <a:p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207" y="2060848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07" y="3140968"/>
            <a:ext cx="1119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Visc</a:t>
            </a:r>
            <a:r>
              <a:rPr lang="en-US" dirty="0" smtClean="0"/>
              <a:t>-m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07" y="4437112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207" y="5517232"/>
            <a:ext cx="1119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Visc</a:t>
            </a:r>
            <a:r>
              <a:rPr lang="en-US" dirty="0" smtClean="0"/>
              <a:t>-m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Weisman and </a:t>
            </a:r>
            <a:r>
              <a:rPr lang="en-US" dirty="0" err="1" smtClean="0"/>
              <a:t>Klemp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100 m UM L140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4561-F6EB-9747-9AE6-972BCDD2492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xiezk_r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08" y="1445344"/>
            <a:ext cx="6350000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2492896"/>
            <a:ext cx="18722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 </a:t>
            </a:r>
            <a:r>
              <a:rPr lang="en-US" dirty="0" err="1" smtClean="0"/>
              <a:t>timestep</a:t>
            </a:r>
            <a:endParaRPr lang="en-US" dirty="0" smtClean="0"/>
          </a:p>
          <a:p>
            <a:r>
              <a:rPr lang="en-US" dirty="0" smtClean="0"/>
              <a:t>1024x1024</a:t>
            </a:r>
          </a:p>
          <a:p>
            <a:r>
              <a:rPr lang="en-US" dirty="0" smtClean="0"/>
              <a:t>LEM stability</a:t>
            </a:r>
          </a:p>
          <a:p>
            <a:r>
              <a:rPr lang="en-US" dirty="0" smtClean="0"/>
              <a:t>Dry static adjustment (boo!)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word on 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literature is full of confusing terms (and possibly confused people) – ‘the model was run with no boundary-layer scheme but using xx turbulence scheme’.</a:t>
            </a:r>
          </a:p>
          <a:p>
            <a:r>
              <a:rPr lang="en-GB" dirty="0" smtClean="0"/>
              <a:t>There are really only three classes of model:</a:t>
            </a:r>
          </a:p>
          <a:p>
            <a:pPr lvl="1"/>
            <a:r>
              <a:rPr lang="en-GB" dirty="0" smtClean="0"/>
              <a:t>Reynolds-averaged, ensemble mean parametrization. Almost invariably assume horizontally homogeneous forcing so technically 1D, though sometimes applied 3D.</a:t>
            </a:r>
          </a:p>
          <a:p>
            <a:pPr lvl="1"/>
            <a:r>
              <a:rPr lang="en-GB" dirty="0" smtClean="0"/>
              <a:t>‘Proper’ LES; ‘sub-filter’ model with filter scale well into the inertial sub-range </a:t>
            </a:r>
            <a:r>
              <a:rPr lang="en-GB" b="1" dirty="0" smtClean="0"/>
              <a:t>and</a:t>
            </a:r>
            <a:r>
              <a:rPr lang="en-GB" dirty="0" smtClean="0"/>
              <a:t> realised flow well resolved. (ISGS in this class but must be done very carefully!)</a:t>
            </a:r>
          </a:p>
          <a:p>
            <a:pPr lvl="1"/>
            <a:r>
              <a:rPr lang="en-GB" dirty="0" smtClean="0"/>
              <a:t>‘Terra-incognita’ – we want to filter the equations, but we don’t know how.</a:t>
            </a:r>
            <a:r>
              <a:rPr lang="en-GB" dirty="0"/>
              <a:t> </a:t>
            </a:r>
            <a:r>
              <a:rPr lang="en-GB" dirty="0" smtClean="0"/>
              <a:t>500 m + explicit models are firmly in this category.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9E35-7D4B-EB48-84DD-006F7445536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Plans/Aspirations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stability functions appropriate for saturated conditions?</a:t>
            </a:r>
          </a:p>
          <a:p>
            <a:r>
              <a:rPr lang="en-US" dirty="0" smtClean="0"/>
              <a:t>Comparison of different resolutions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ENDGAME</a:t>
            </a:r>
            <a:endParaRPr lang="en-US" dirty="0" smtClean="0"/>
          </a:p>
          <a:p>
            <a:r>
              <a:rPr lang="en-US" dirty="0" smtClean="0"/>
              <a:t>‘UKV’ microphysics.</a:t>
            </a:r>
          </a:p>
          <a:p>
            <a:r>
              <a:rPr lang="en-US" dirty="0" smtClean="0"/>
              <a:t>Include radiation?</a:t>
            </a:r>
          </a:p>
          <a:p>
            <a:r>
              <a:rPr lang="en-US" dirty="0" smtClean="0"/>
              <a:t>Different wind profiles, soundings etc.</a:t>
            </a:r>
          </a:p>
          <a:p>
            <a:r>
              <a:rPr lang="en-US" dirty="0" smtClean="0"/>
              <a:t>Investigate 100 m model stability.</a:t>
            </a:r>
          </a:p>
          <a:p>
            <a:r>
              <a:rPr lang="en-US" dirty="0" smtClean="0"/>
              <a:t>Alternative schemes (3D </a:t>
            </a:r>
            <a:r>
              <a:rPr lang="en-US" dirty="0" err="1" smtClean="0"/>
              <a:t>tke</a:t>
            </a:r>
            <a:r>
              <a:rPr lang="en-US" dirty="0" smtClean="0"/>
              <a:t>, </a:t>
            </a:r>
            <a:r>
              <a:rPr lang="en-US" dirty="0" err="1" smtClean="0"/>
              <a:t>Wyngaard</a:t>
            </a:r>
            <a:r>
              <a:rPr lang="en-US" dirty="0" smtClean="0"/>
              <a:t> (2004) …..)</a:t>
            </a:r>
          </a:p>
          <a:p>
            <a:r>
              <a:rPr lang="en-US" dirty="0" smtClean="0"/>
              <a:t>Compare with other models?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4561-F6EB-9747-9AE6-972BCDD249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 for your attention.</a:t>
            </a:r>
            <a:br>
              <a:rPr lang="en-GB"/>
            </a:br>
            <a:r>
              <a:rPr lang="en-GB"/>
              <a:t>Any questions?</a:t>
            </a:r>
            <a:endParaRPr lang="en-US"/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‘Turbulence’ in </a:t>
            </a:r>
            <a:br>
              <a:rPr lang="en-US" dirty="0" smtClean="0"/>
            </a:br>
            <a:r>
              <a:rPr lang="en-US" dirty="0" smtClean="0"/>
              <a:t>convective-scale 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Initial experiments -  del-2 and del-4 horizontal diffusion (Humphrey Lean)</a:t>
            </a:r>
          </a:p>
          <a:p>
            <a:pPr lvl="1"/>
            <a:r>
              <a:rPr lang="en-US" dirty="0" smtClean="0"/>
              <a:t>Magnitude dictated by rough argument based on </a:t>
            </a:r>
            <a:r>
              <a:rPr lang="en-US" dirty="0" err="1" smtClean="0"/>
              <a:t>Smagorinsky</a:t>
            </a:r>
            <a:r>
              <a:rPr lang="en-US" dirty="0" smtClean="0"/>
              <a:t>. Hence ‘8-timestep’ diffusion.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Analysis of w-spectra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Very clear need for vertical mixing outside BL, especially at to of cirrus.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Eventually technical limitations overcome and ‘local’ BL scheme extended throughout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9E35-7D4B-EB48-84DD-006F744553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Diffusion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9E35-7D4B-EB48-84DD-006F7445536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2784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1 D (to illustrate)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49539"/>
              </p:ext>
            </p:extLst>
          </p:nvPr>
        </p:nvGraphicFramePr>
        <p:xfrm>
          <a:off x="3635896" y="1628800"/>
          <a:ext cx="2463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1231900" imgH="406400" progId="Equation.3">
                  <p:embed/>
                </p:oleObj>
              </mc:Choice>
              <mc:Fallback>
                <p:oleObj name="Equation" r:id="rId3" imgW="1231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896" y="1628800"/>
                        <a:ext cx="24638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3169" y="2708920"/>
            <a:ext cx="5282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n</a:t>
            </a:r>
            <a:r>
              <a:rPr lang="en-US" dirty="0" err="1" smtClean="0">
                <a:latin typeface="Times New Roman"/>
                <a:cs typeface="Times New Roman"/>
              </a:rPr>
              <a:t>Δ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dirty="0" smtClean="0"/>
              <a:t> wave damped with e-folding time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69891"/>
              </p:ext>
            </p:extLst>
          </p:nvPr>
        </p:nvGraphicFramePr>
        <p:xfrm>
          <a:off x="5796136" y="2420888"/>
          <a:ext cx="2336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5" imgW="1168400" imgH="546100" progId="Equation.3">
                  <p:embed/>
                </p:oleObj>
              </mc:Choice>
              <mc:Fallback>
                <p:oleObj name="Equation" r:id="rId5" imgW="1168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6136" y="2420888"/>
                        <a:ext cx="23368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3284984"/>
            <a:ext cx="4467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Smagorinsky</a:t>
            </a:r>
            <a:r>
              <a:rPr lang="en-US" dirty="0" smtClean="0"/>
              <a:t>’ approach means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02047"/>
              </p:ext>
            </p:extLst>
          </p:nvPr>
        </p:nvGraphicFramePr>
        <p:xfrm>
          <a:off x="1077913" y="3755207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7" imgW="2019300" imgH="508000" progId="Equation.3">
                  <p:embed/>
                </p:oleObj>
              </mc:Choice>
              <mc:Fallback>
                <p:oleObj name="Equation" r:id="rId7" imgW="20193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7913" y="3755207"/>
                        <a:ext cx="40386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243509"/>
              </p:ext>
            </p:extLst>
          </p:nvPr>
        </p:nvGraphicFramePr>
        <p:xfrm>
          <a:off x="5433392" y="3861544"/>
          <a:ext cx="266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9" imgW="1333500" imgH="431800" progId="Equation.3">
                  <p:embed/>
                </p:oleObj>
              </mc:Choice>
              <mc:Fallback>
                <p:oleObj name="Equation" r:id="rId9" imgW="1333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33392" y="3861544"/>
                        <a:ext cx="2667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05251"/>
              </p:ext>
            </p:extLst>
          </p:nvPr>
        </p:nvGraphicFramePr>
        <p:xfrm>
          <a:off x="2093913" y="4797425"/>
          <a:ext cx="477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1" imgW="2387600" imgH="393700" progId="Equation.3">
                  <p:embed/>
                </p:oleObj>
              </mc:Choice>
              <mc:Fallback>
                <p:oleObj name="Equation" r:id="rId11" imgW="2387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93913" y="4797425"/>
                        <a:ext cx="4775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56176" y="5805264"/>
            <a:ext cx="239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Lean </a:t>
            </a:r>
            <a:r>
              <a:rPr lang="en-US" i="1" dirty="0" smtClean="0"/>
              <a:t>et al</a:t>
            </a:r>
            <a:r>
              <a:rPr lang="en-US" dirty="0" smtClean="0"/>
              <a:t>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7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onv2_1km_diff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b="32930"/>
          <a:stretch>
            <a:fillRect/>
          </a:stretch>
        </p:blipFill>
        <p:spPr>
          <a:xfrm>
            <a:off x="684213" y="1412875"/>
            <a:ext cx="5329237" cy="3960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90575"/>
          </a:xfrm>
        </p:spPr>
        <p:txBody>
          <a:bodyPr/>
          <a:lstStyle/>
          <a:p>
            <a:r>
              <a:rPr lang="en-GB" sz="3200"/>
              <a:t>Impact of fixed horizontal diffusion</a:t>
            </a:r>
          </a:p>
        </p:txBody>
      </p:sp>
      <p:pic>
        <p:nvPicPr>
          <p:cNvPr id="56327" name="Picture 7" descr="conv2_1km_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" t="67554" r="56694"/>
          <a:stretch>
            <a:fillRect/>
          </a:stretch>
        </p:blipFill>
        <p:spPr bwMode="auto">
          <a:xfrm>
            <a:off x="5867400" y="1412875"/>
            <a:ext cx="2592388" cy="191611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900113" y="5661025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W at 2 km 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55650" y="1196975"/>
            <a:ext cx="184626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No Diffusion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708400" y="1196975"/>
            <a:ext cx="18002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16</a:t>
            </a:r>
            <a:r>
              <a:rPr lang="en-GB">
                <a:solidFill>
                  <a:srgbClr val="000000"/>
                </a:solidFill>
                <a:cs typeface="Arial" charset="0"/>
              </a:rPr>
              <a:t>∆t </a:t>
            </a:r>
            <a:r>
              <a:rPr lang="en-GB">
                <a:solidFill>
                  <a:srgbClr val="000000"/>
                </a:solidFill>
                <a:cs typeface="Arial" charset="0"/>
                <a:sym typeface="Symbol" charset="0"/>
              </a:rPr>
              <a:t></a:t>
            </a:r>
            <a:r>
              <a:rPr lang="en-GB" baseline="30000">
                <a:solidFill>
                  <a:srgbClr val="000000"/>
                </a:solidFill>
                <a:cs typeface="Arial" charset="0"/>
                <a:sym typeface="Symbol" charset="0"/>
              </a:rPr>
              <a:t>4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755650" y="3116263"/>
            <a:ext cx="187166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8</a:t>
            </a:r>
            <a:r>
              <a:rPr lang="en-GB">
                <a:solidFill>
                  <a:srgbClr val="000000"/>
                </a:solidFill>
                <a:cs typeface="Arial" charset="0"/>
              </a:rPr>
              <a:t>∆t </a:t>
            </a:r>
            <a:r>
              <a:rPr lang="en-GB">
                <a:solidFill>
                  <a:srgbClr val="000000"/>
                </a:solidFill>
                <a:cs typeface="Arial" charset="0"/>
                <a:sym typeface="Symbol" charset="0"/>
              </a:rPr>
              <a:t></a:t>
            </a:r>
            <a:r>
              <a:rPr lang="en-GB" baseline="30000">
                <a:solidFill>
                  <a:srgbClr val="000000"/>
                </a:solidFill>
                <a:cs typeface="Arial" charset="0"/>
                <a:sym typeface="Symbol" charset="0"/>
              </a:rPr>
              <a:t>4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635375" y="3141663"/>
            <a:ext cx="194468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16</a:t>
            </a:r>
            <a:r>
              <a:rPr lang="en-GB">
                <a:solidFill>
                  <a:srgbClr val="000000"/>
                </a:solidFill>
                <a:cs typeface="Arial" charset="0"/>
              </a:rPr>
              <a:t>∆t </a:t>
            </a:r>
            <a:r>
              <a:rPr lang="en-GB">
                <a:solidFill>
                  <a:srgbClr val="000000"/>
                </a:solidFill>
                <a:cs typeface="Arial" charset="0"/>
                <a:sym typeface="Symbol" charset="0"/>
              </a:rPr>
              <a:t></a:t>
            </a:r>
            <a:r>
              <a:rPr lang="en-GB" baseline="30000">
                <a:solidFill>
                  <a:srgbClr val="000000"/>
                </a:solidFill>
                <a:cs typeface="Arial" charset="0"/>
                <a:sym typeface="Symbol" charset="0"/>
              </a:rPr>
              <a:t>2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575425" y="1150938"/>
            <a:ext cx="18002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8</a:t>
            </a:r>
            <a:r>
              <a:rPr lang="en-GB">
                <a:solidFill>
                  <a:srgbClr val="000000"/>
                </a:solidFill>
                <a:cs typeface="Arial" charset="0"/>
              </a:rPr>
              <a:t>∆t </a:t>
            </a:r>
            <a:r>
              <a:rPr lang="en-GB">
                <a:solidFill>
                  <a:srgbClr val="000000"/>
                </a:solidFill>
                <a:cs typeface="Arial" charset="0"/>
                <a:sym typeface="Symbol" charset="0"/>
              </a:rPr>
              <a:t></a:t>
            </a:r>
            <a:r>
              <a:rPr lang="en-GB" baseline="30000">
                <a:solidFill>
                  <a:srgbClr val="000000"/>
                </a:solidFill>
                <a:cs typeface="Arial" charset="0"/>
                <a:sym typeface="Symbol" charset="0"/>
              </a:rPr>
              <a:t>2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280150" y="3519488"/>
            <a:ext cx="248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Timescale=</a:t>
            </a:r>
          </a:p>
          <a:p>
            <a:r>
              <a:rPr lang="en-GB"/>
              <a:t>E-folding time for</a:t>
            </a:r>
          </a:p>
          <a:p>
            <a:r>
              <a:rPr lang="en-GB"/>
              <a:t>2</a:t>
            </a:r>
            <a:r>
              <a:rPr lang="en-GB">
                <a:cs typeface="Arial" charset="0"/>
              </a:rPr>
              <a:t>∆x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0180" y="5517232"/>
            <a:ext cx="6149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(With Humphrey Lean, </a:t>
            </a:r>
          </a:p>
          <a:p>
            <a:r>
              <a:rPr lang="en-US" dirty="0" smtClean="0"/>
              <a:t>UWERN Convection Workshop, Jan 2004?)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8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180281" y="190500"/>
            <a:ext cx="6911999" cy="1143000"/>
          </a:xfrm>
        </p:spPr>
        <p:txBody>
          <a:bodyPr/>
          <a:lstStyle/>
          <a:p>
            <a:r>
              <a:rPr lang="en-GB" sz="3200" dirty="0"/>
              <a:t>Velocity spectra in scattered convection  </a:t>
            </a:r>
            <a:br>
              <a:rPr lang="en-GB" sz="3200" dirty="0"/>
            </a:br>
            <a:r>
              <a:rPr lang="en-GB" sz="3200" dirty="0"/>
              <a:t>Limited Area Model</a:t>
            </a:r>
          </a:p>
        </p:txBody>
      </p:sp>
      <p:pic>
        <p:nvPicPr>
          <p:cNvPr id="58373" name="Picture 5" descr="spect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260475"/>
            <a:ext cx="5561013" cy="4449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276600" y="5445125"/>
            <a:ext cx="25177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Wavenumber m</a:t>
            </a:r>
            <a:r>
              <a:rPr lang="en-GB" baseline="30000" dirty="0">
                <a:solidFill>
                  <a:srgbClr val="000000"/>
                </a:solidFill>
              </a:rPr>
              <a:t>-1</a:t>
            </a:r>
          </a:p>
        </p:txBody>
      </p:sp>
      <p:grpSp>
        <p:nvGrpSpPr>
          <p:cNvPr id="58382" name="Group 14"/>
          <p:cNvGrpSpPr>
            <a:grpSpLocks/>
          </p:cNvGrpSpPr>
          <p:nvPr/>
        </p:nvGrpSpPr>
        <p:grpSpPr bwMode="auto">
          <a:xfrm>
            <a:off x="6659563" y="2420938"/>
            <a:ext cx="1944687" cy="2184400"/>
            <a:chOff x="4195" y="1752"/>
            <a:chExt cx="1225" cy="1376"/>
          </a:xfrm>
          <a:noFill/>
        </p:grpSpPr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4230" y="1752"/>
              <a:ext cx="1190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/>
                <a:t>No Diffusion</a:t>
              </a:r>
            </a:p>
          </p:txBody>
        </p:sp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4286" y="2024"/>
              <a:ext cx="1134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/>
                <a:t>16</a:t>
              </a:r>
              <a:r>
                <a:rPr lang="en-GB">
                  <a:cs typeface="Arial" charset="0"/>
                </a:rPr>
                <a:t>∆t </a:t>
              </a:r>
              <a:r>
                <a:rPr lang="en-GB">
                  <a:cs typeface="Arial" charset="0"/>
                  <a:sym typeface="Symbol" charset="0"/>
                </a:rPr>
                <a:t></a:t>
              </a:r>
              <a:r>
                <a:rPr lang="en-GB" baseline="30000">
                  <a:cs typeface="Arial" charset="0"/>
                  <a:sym typeface="Symbol" charset="0"/>
                </a:rPr>
                <a:t>4</a:t>
              </a:r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4241" y="2296"/>
              <a:ext cx="1179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/>
                <a:t>8</a:t>
              </a:r>
              <a:r>
                <a:rPr lang="en-GB">
                  <a:cs typeface="Arial" charset="0"/>
                </a:rPr>
                <a:t>∆t </a:t>
              </a:r>
              <a:r>
                <a:rPr lang="en-GB">
                  <a:cs typeface="Arial" charset="0"/>
                  <a:sym typeface="Symbol" charset="0"/>
                </a:rPr>
                <a:t></a:t>
              </a:r>
              <a:r>
                <a:rPr lang="en-GB" baseline="30000">
                  <a:cs typeface="Arial" charset="0"/>
                  <a:sym typeface="Symbol" charset="0"/>
                </a:rPr>
                <a:t>4</a:t>
              </a:r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4195" y="2568"/>
              <a:ext cx="1225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/>
                <a:t>16</a:t>
              </a:r>
              <a:r>
                <a:rPr lang="en-GB">
                  <a:cs typeface="Arial" charset="0"/>
                </a:rPr>
                <a:t>∆t </a:t>
              </a:r>
              <a:r>
                <a:rPr lang="en-GB">
                  <a:cs typeface="Arial" charset="0"/>
                  <a:sym typeface="Symbol" charset="0"/>
                </a:rPr>
                <a:t></a:t>
              </a:r>
              <a:r>
                <a:rPr lang="en-GB" baseline="30000">
                  <a:cs typeface="Arial" charset="0"/>
                  <a:sym typeface="Symbol" charset="0"/>
                </a:rPr>
                <a:t>2</a:t>
              </a:r>
            </a:p>
          </p:txBody>
        </p:sp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4286" y="2840"/>
              <a:ext cx="1134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/>
                <a:t>8</a:t>
              </a:r>
              <a:r>
                <a:rPr lang="en-GB">
                  <a:cs typeface="Arial" charset="0"/>
                </a:rPr>
                <a:t>∆t </a:t>
              </a:r>
              <a:r>
                <a:rPr lang="en-GB">
                  <a:cs typeface="Arial" charset="0"/>
                  <a:sym typeface="Symbol" charset="0"/>
                </a:rPr>
                <a:t></a:t>
              </a:r>
              <a:r>
                <a:rPr lang="en-GB" baseline="30000">
                  <a:cs typeface="Arial" charset="0"/>
                  <a:sym typeface="Symbol" charset="0"/>
                </a:rPr>
                <a:t>2</a:t>
              </a:r>
            </a:p>
          </p:txBody>
        </p:sp>
      </p:grpSp>
      <p:grpSp>
        <p:nvGrpSpPr>
          <p:cNvPr id="58387" name="Group 19"/>
          <p:cNvGrpSpPr>
            <a:grpSpLocks/>
          </p:cNvGrpSpPr>
          <p:nvPr/>
        </p:nvGrpSpPr>
        <p:grpSpPr bwMode="auto">
          <a:xfrm>
            <a:off x="5289550" y="1485900"/>
            <a:ext cx="1587500" cy="3721100"/>
            <a:chOff x="3332" y="936"/>
            <a:chExt cx="1000" cy="2344"/>
          </a:xfrm>
        </p:grpSpPr>
        <p:sp>
          <p:nvSpPr>
            <p:cNvPr id="58383" name="Freeform 15"/>
            <p:cNvSpPr>
              <a:spLocks/>
            </p:cNvSpPr>
            <p:nvPr/>
          </p:nvSpPr>
          <p:spPr bwMode="auto">
            <a:xfrm>
              <a:off x="3332" y="936"/>
              <a:ext cx="1000" cy="2344"/>
            </a:xfrm>
            <a:custGeom>
              <a:avLst/>
              <a:gdLst>
                <a:gd name="T0" fmla="*/ 0 w 1000"/>
                <a:gd name="T1" fmla="*/ 0 h 2344"/>
                <a:gd name="T2" fmla="*/ 1000 w 1000"/>
                <a:gd name="T3" fmla="*/ 2344 h 2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0" h="2344">
                  <a:moveTo>
                    <a:pt x="0" y="0"/>
                  </a:moveTo>
                  <a:lnTo>
                    <a:pt x="1000" y="23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Text Box 17"/>
            <p:cNvSpPr txBox="1">
              <a:spLocks noChangeArrowheads="1"/>
            </p:cNvSpPr>
            <p:nvPr/>
          </p:nvSpPr>
          <p:spPr bwMode="auto">
            <a:xfrm>
              <a:off x="3470" y="1797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</a:rPr>
                <a:t>-3</a:t>
              </a:r>
            </a:p>
          </p:txBody>
        </p:sp>
      </p:grpSp>
      <p:grpSp>
        <p:nvGrpSpPr>
          <p:cNvPr id="58390" name="Group 22"/>
          <p:cNvGrpSpPr>
            <a:grpSpLocks/>
          </p:cNvGrpSpPr>
          <p:nvPr/>
        </p:nvGrpSpPr>
        <p:grpSpPr bwMode="auto">
          <a:xfrm>
            <a:off x="5292725" y="1484313"/>
            <a:ext cx="1584325" cy="2089150"/>
            <a:chOff x="1292" y="935"/>
            <a:chExt cx="998" cy="1316"/>
          </a:xfrm>
        </p:grpSpPr>
        <p:sp>
          <p:nvSpPr>
            <p:cNvPr id="58384" name="Text Box 16"/>
            <p:cNvSpPr txBox="1">
              <a:spLocks noChangeArrowheads="1"/>
            </p:cNvSpPr>
            <p:nvPr/>
          </p:nvSpPr>
          <p:spPr bwMode="auto">
            <a:xfrm>
              <a:off x="1610" y="1162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</a:rPr>
                <a:t>-5/3</a:t>
              </a:r>
            </a:p>
          </p:txBody>
        </p:sp>
        <p:sp>
          <p:nvSpPr>
            <p:cNvPr id="58389" name="Line 21"/>
            <p:cNvSpPr>
              <a:spLocks noChangeShapeType="1"/>
            </p:cNvSpPr>
            <p:nvPr/>
          </p:nvSpPr>
          <p:spPr bwMode="auto">
            <a:xfrm>
              <a:off x="1292" y="935"/>
              <a:ext cx="998" cy="13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18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‘Turbulence’ in </a:t>
            </a:r>
            <a:br>
              <a:rPr lang="en-US" dirty="0" smtClean="0"/>
            </a:br>
            <a:r>
              <a:rPr lang="en-US" dirty="0" smtClean="0"/>
              <a:t>convective-scale 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2 and 3D </a:t>
            </a:r>
            <a:r>
              <a:rPr lang="en-US" dirty="0" err="1" smtClean="0"/>
              <a:t>Smagorinsky</a:t>
            </a:r>
            <a:r>
              <a:rPr lang="en-US" dirty="0" smtClean="0"/>
              <a:t>-Lilly implemented (</a:t>
            </a:r>
            <a:r>
              <a:rPr lang="en-US" dirty="0" err="1" smtClean="0"/>
              <a:t>Halliwell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Desire to have facility to compare with CRM/LEM. (e.g. CBL compares well if the model is intelligently set up.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Heuristic desire to only mix ‘where needed’. Easy to formulate in variable resolution.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starting point for a 3D turbulence scheme – can we use split solver, implicit vertical, explicit horizontal?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9E35-7D4B-EB48-84DD-006F744553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Smagorinsky</a:t>
            </a:r>
            <a:r>
              <a:rPr lang="en-US" dirty="0" smtClean="0"/>
              <a:t>-Lilly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9E35-7D4B-EB48-84DD-006F7445536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594372"/>
              </p:ext>
            </p:extLst>
          </p:nvPr>
        </p:nvGraphicFramePr>
        <p:xfrm>
          <a:off x="1331640" y="2276872"/>
          <a:ext cx="6908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3454400" imgH="520700" progId="Equation.3">
                  <p:embed/>
                </p:oleObj>
              </mc:Choice>
              <mc:Fallback>
                <p:oleObj name="Equation" r:id="rId3" imgW="34544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2276872"/>
                        <a:ext cx="69088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775107"/>
              </p:ext>
            </p:extLst>
          </p:nvPr>
        </p:nvGraphicFramePr>
        <p:xfrm>
          <a:off x="3203848" y="3933056"/>
          <a:ext cx="2006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1003300" imgH="444500" progId="Equation.3">
                  <p:embed/>
                </p:oleObj>
              </mc:Choice>
              <mc:Fallback>
                <p:oleObj name="Equation" r:id="rId5" imgW="1003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3848" y="3933056"/>
                        <a:ext cx="2006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600" y="5445224"/>
            <a:ext cx="7541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role of the stability function is often forgotten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(Note also literature varies on factors of 2!)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done in other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often unclear what has been used – authors often refer to ‘standard (e.g. Mellor-Yamada level 2.5) turbulence closure or ‘standard’ TKE scheme. </a:t>
            </a:r>
          </a:p>
          <a:p>
            <a:pPr lvl="1"/>
            <a:r>
              <a:rPr lang="en-US" dirty="0" smtClean="0"/>
              <a:t>This makes about as much sense as using the UM BL scheme.</a:t>
            </a:r>
          </a:p>
          <a:p>
            <a:pPr lvl="1"/>
            <a:r>
              <a:rPr lang="en-US" dirty="0" smtClean="0"/>
              <a:t>Rarely clear whether 3D or 1D.</a:t>
            </a:r>
          </a:p>
          <a:p>
            <a:pPr lvl="1"/>
            <a:r>
              <a:rPr lang="en-US" dirty="0" smtClean="0"/>
              <a:t>What choices of length scale are being made?</a:t>
            </a:r>
          </a:p>
          <a:p>
            <a:pPr lvl="1"/>
            <a:r>
              <a:rPr lang="en-US" dirty="0" smtClean="0"/>
              <a:t>Schemes do exist which attempt to ‘blend’ from – e.g. </a:t>
            </a:r>
            <a:r>
              <a:rPr lang="en-US" dirty="0" err="1" smtClean="0"/>
              <a:t>Bougeault</a:t>
            </a:r>
            <a:endParaRPr lang="en-US" dirty="0" smtClean="0"/>
          </a:p>
          <a:p>
            <a:pPr lvl="1"/>
            <a:r>
              <a:rPr lang="en-US" dirty="0" smtClean="0"/>
              <a:t>Is conditional instability included?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9E35-7D4B-EB48-84DD-006F744553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dg_PP_with_R_WHITE_slides">
  <a:themeElements>
    <a:clrScheme name="Bright colours jl 3">
      <a:dk1>
        <a:srgbClr val="000000"/>
      </a:dk1>
      <a:lt1>
        <a:srgbClr val="F8F8F8"/>
      </a:lt1>
      <a:dk2>
        <a:srgbClr val="642864"/>
      </a:dk2>
      <a:lt2>
        <a:srgbClr val="642864"/>
      </a:lt2>
      <a:accent1>
        <a:srgbClr val="642864"/>
      </a:accent1>
      <a:accent2>
        <a:srgbClr val="808080"/>
      </a:accent2>
      <a:accent3>
        <a:srgbClr val="FBFBFB"/>
      </a:accent3>
      <a:accent4>
        <a:srgbClr val="000000"/>
      </a:accent4>
      <a:accent5>
        <a:srgbClr val="B8ACB8"/>
      </a:accent5>
      <a:accent6>
        <a:srgbClr val="737373"/>
      </a:accent6>
      <a:hlink>
        <a:srgbClr val="642864"/>
      </a:hlink>
      <a:folHlink>
        <a:srgbClr val="777777"/>
      </a:folHlink>
    </a:clrScheme>
    <a:fontScheme name="Bright colours jl">
      <a:majorFont>
        <a:latin typeface="Rdg Vesta"/>
        <a:ea typeface="ＭＳ Ｐゴシック"/>
        <a:cs typeface=""/>
      </a:majorFont>
      <a:minorFont>
        <a:latin typeface="Rdg Vest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Rdg Vest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Rdg Vesta" charset="0"/>
            <a:ea typeface="ＭＳ Ｐゴシック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BF0071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0F5C9D"/>
        </a:dk2>
        <a:lt2>
          <a:srgbClr val="0F5C9D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642864"/>
        </a:dk2>
        <a:lt2>
          <a:srgbClr val="642864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0D2647"/>
        </a:dk2>
        <a:lt2>
          <a:srgbClr val="0D2647"/>
        </a:lt2>
        <a:accent1>
          <a:srgbClr val="0C244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ACB0"/>
        </a:accent5>
        <a:accent6>
          <a:srgbClr val="737373"/>
        </a:accent6>
        <a:hlink>
          <a:srgbClr val="0C244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60003B"/>
        </a:dk2>
        <a:lt2>
          <a:srgbClr val="60003B"/>
        </a:lt2>
        <a:accent1>
          <a:srgbClr val="60003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6AAAF"/>
        </a:accent5>
        <a:accent6>
          <a:srgbClr val="737373"/>
        </a:accent6>
        <a:hlink>
          <a:srgbClr val="60003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6">
        <a:dk1>
          <a:srgbClr val="000000"/>
        </a:dk1>
        <a:lt1>
          <a:srgbClr val="F8F8F8"/>
        </a:lt1>
        <a:dk2>
          <a:srgbClr val="FF6600"/>
        </a:dk2>
        <a:lt2>
          <a:srgbClr val="FF66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7">
        <a:dk1>
          <a:srgbClr val="000000"/>
        </a:dk1>
        <a:lt1>
          <a:srgbClr val="F8F8F8"/>
        </a:lt1>
        <a:dk2>
          <a:srgbClr val="12AD2B"/>
        </a:dk2>
        <a:lt2>
          <a:srgbClr val="12AD2B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971</Words>
  <Application>Microsoft Macintosh PowerPoint</Application>
  <PresentationFormat>On-screen Show (4:3)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Rdg_PP_with_R_WHITE_slides</vt:lpstr>
      <vt:lpstr>Equation</vt:lpstr>
      <vt:lpstr>Microsoft Equation</vt:lpstr>
      <vt:lpstr>Mixing in Explicit Convection in the UM</vt:lpstr>
      <vt:lpstr>A word on terminology</vt:lpstr>
      <vt:lpstr>History of ‘Turbulence’ in  convective-scale UM</vt:lpstr>
      <vt:lpstr>Constant Diffusion</vt:lpstr>
      <vt:lpstr>Impact of fixed horizontal diffusion</vt:lpstr>
      <vt:lpstr>Velocity spectra in scattered convection   Limited Area Model</vt:lpstr>
      <vt:lpstr>History of ‘Turbulence’ in  convective-scale UM</vt:lpstr>
      <vt:lpstr>Smagorinsky-Lilly</vt:lpstr>
      <vt:lpstr>What is done in other models?</vt:lpstr>
      <vt:lpstr>Met Office CRM (2D)</vt:lpstr>
      <vt:lpstr>Diurnal Convection: Sensitivity to grid resolution</vt:lpstr>
      <vt:lpstr>Requirements</vt:lpstr>
      <vt:lpstr>Testing (and developing) ‘turbulence’</vt:lpstr>
      <vt:lpstr>Weisman and Klemp  Idealized Profile</vt:lpstr>
      <vt:lpstr>Weisman and Klemp 500 m L140 UM</vt:lpstr>
      <vt:lpstr>Weisman and Klemp 500 m L140 UM</vt:lpstr>
      <vt:lpstr>Weisman and Klemp 500 m L140 UM</vt:lpstr>
      <vt:lpstr>Weisman and Klemp 500 m UM LEM vs UM stability functions</vt:lpstr>
      <vt:lpstr>Weisman and Klemp 100 m UM L140</vt:lpstr>
      <vt:lpstr>Plans/Aspirations</vt:lpstr>
      <vt:lpstr>Thank you for your attention. Any questions?</vt:lpstr>
    </vt:vector>
  </TitlesOfParts>
  <Company> RDG 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TYPO</dc:creator>
  <cp:lastModifiedBy>Peter Clark</cp:lastModifiedBy>
  <cp:revision>106</cp:revision>
  <cp:lastPrinted>2006-09-19T14:59:33Z</cp:lastPrinted>
  <dcterms:created xsi:type="dcterms:W3CDTF">2007-02-28T14:07:05Z</dcterms:created>
  <dcterms:modified xsi:type="dcterms:W3CDTF">2013-06-13T08:51:51Z</dcterms:modified>
</cp:coreProperties>
</file>