
<file path=[Content_Types].xml><?xml version="1.0" encoding="utf-8"?>
<Types xmlns="http://schemas.openxmlformats.org/package/2006/content-types">
  <Override PartName="/ppt/slideLayouts/slideLayout15.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theme/theme6.xml" ContentType="application/vnd.openxmlformats-officedocument.theme+xml"/>
  <Override PartName="/ppt/slides/slide10.xml" ContentType="application/vnd.openxmlformats-officedocument.presentationml.slide+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theme/theme7.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slideMasters/slideMaster4.xml" ContentType="application/vnd.openxmlformats-officedocument.presentationml.slideMaster+xml"/>
  <Override PartName="/ppt/theme/theme4.xml" ContentType="application/vnd.openxmlformats-officedocument.theme+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Masters/slideMaster5.xml" ContentType="application/vnd.openxmlformats-officedocument.presentationml.slideMaster+xml"/>
  <Override PartName="/ppt/theme/theme5.xml" ContentType="application/vnd.openxmlformats-officedocument.them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4004" r:id="rId2"/>
    <p:sldMasterId id="2147484008" r:id="rId3"/>
    <p:sldMasterId id="2147484173" r:id="rId4"/>
    <p:sldMasterId id="2147484175" r:id="rId5"/>
  </p:sldMasterIdLst>
  <p:notesMasterIdLst>
    <p:notesMasterId r:id="rId16"/>
  </p:notesMasterIdLst>
  <p:handoutMasterIdLst>
    <p:handoutMasterId r:id="rId17"/>
  </p:handoutMasterIdLst>
  <p:sldIdLst>
    <p:sldId id="597" r:id="rId6"/>
    <p:sldId id="545" r:id="rId7"/>
    <p:sldId id="635" r:id="rId8"/>
    <p:sldId id="636" r:id="rId9"/>
    <p:sldId id="627" r:id="rId10"/>
    <p:sldId id="625" r:id="rId11"/>
    <p:sldId id="639" r:id="rId12"/>
    <p:sldId id="634" r:id="rId13"/>
    <p:sldId id="637" r:id="rId14"/>
    <p:sldId id="638" r:id="rId15"/>
  </p:sldIdLst>
  <p:sldSz cx="9144000" cy="6858000" type="screen4x3"/>
  <p:notesSz cx="6992938" cy="9278938"/>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b="1"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b="1"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b="1"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b="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b="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b="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b="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b="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scaleToFitPaper="1" frameSlides="1"/>
  <p:clrMru>
    <a:srgbClr val="000000"/>
    <a:srgbClr val="6C6CCE"/>
    <a:srgbClr val="00AC00"/>
    <a:srgbClr val="003300"/>
    <a:srgbClr val="0E0585"/>
    <a:srgbClr val="008000"/>
    <a:srgbClr val="006600"/>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p:scale>
          <a:sx n="100" d="100"/>
          <a:sy n="100" d="100"/>
        </p:scale>
        <p:origin x="-1024" y="-25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92"/>
    </p:cViewPr>
  </p:sorterViewPr>
  <p:notesViewPr>
    <p:cSldViewPr snapToObjects="1">
      <p:cViewPr varScale="1">
        <p:scale>
          <a:sx n="88" d="100"/>
          <a:sy n="88" d="100"/>
        </p:scale>
        <p:origin x="-2760" y="-112"/>
      </p:cViewPr>
      <p:guideLst>
        <p:guide orient="horz" pos="2922"/>
        <p:guide pos="220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46083" name="Rectangle 3"/>
          <p:cNvSpPr>
            <a:spLocks noGrp="1" noChangeArrowheads="1"/>
          </p:cNvSpPr>
          <p:nvPr>
            <p:ph type="dt" sz="quarter" idx="1"/>
          </p:nvPr>
        </p:nvSpPr>
        <p:spPr bwMode="auto">
          <a:xfrm>
            <a:off x="3960813" y="0"/>
            <a:ext cx="303053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46084" name="Rectangle 4"/>
          <p:cNvSpPr>
            <a:spLocks noGrp="1" noChangeArrowheads="1"/>
          </p:cNvSpPr>
          <p:nvPr>
            <p:ph type="ftr" sz="quarter" idx="2"/>
          </p:nvPr>
        </p:nvSpPr>
        <p:spPr bwMode="auto">
          <a:xfrm>
            <a:off x="0" y="8813800"/>
            <a:ext cx="303053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46085" name="Rectangle 5"/>
          <p:cNvSpPr>
            <a:spLocks noGrp="1" noChangeArrowheads="1"/>
          </p:cNvSpPr>
          <p:nvPr>
            <p:ph type="sldNum" sz="quarter" idx="3"/>
          </p:nvPr>
        </p:nvSpPr>
        <p:spPr bwMode="auto">
          <a:xfrm>
            <a:off x="3960813" y="8813800"/>
            <a:ext cx="303053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112" charset="0"/>
                <a:ea typeface="ＭＳ Ｐゴシック" pitchFamily="-112" charset="-128"/>
                <a:cs typeface="ＭＳ Ｐゴシック" pitchFamily="-112" charset="-128"/>
              </a:defRPr>
            </a:lvl1pPr>
          </a:lstStyle>
          <a:p>
            <a:pPr>
              <a:defRPr/>
            </a:pPr>
            <a:fld id="{4CBB8AE9-5BAF-6940-BAC6-42A0B3F64A9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154627" name="Rectangle 3"/>
          <p:cNvSpPr>
            <a:spLocks noGrp="1" noChangeArrowheads="1"/>
          </p:cNvSpPr>
          <p:nvPr>
            <p:ph type="dt" idx="1"/>
          </p:nvPr>
        </p:nvSpPr>
        <p:spPr bwMode="auto">
          <a:xfrm>
            <a:off x="3960813" y="0"/>
            <a:ext cx="303053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76338" y="695325"/>
            <a:ext cx="4640262" cy="3479800"/>
          </a:xfrm>
          <a:prstGeom prst="rect">
            <a:avLst/>
          </a:prstGeom>
          <a:noFill/>
          <a:ln w="9525">
            <a:solidFill>
              <a:srgbClr val="000000"/>
            </a:solidFill>
            <a:miter lim="800000"/>
            <a:headEnd/>
            <a:tailEnd/>
          </a:ln>
        </p:spPr>
      </p:sp>
      <p:sp>
        <p:nvSpPr>
          <p:cNvPr id="154629" name="Rectangle 5"/>
          <p:cNvSpPr>
            <a:spLocks noGrp="1" noChangeArrowheads="1"/>
          </p:cNvSpPr>
          <p:nvPr>
            <p:ph type="body" sz="quarter" idx="3"/>
          </p:nvPr>
        </p:nvSpPr>
        <p:spPr bwMode="auto">
          <a:xfrm>
            <a:off x="700088" y="4406900"/>
            <a:ext cx="559435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4630" name="Rectangle 6"/>
          <p:cNvSpPr>
            <a:spLocks noGrp="1" noChangeArrowheads="1"/>
          </p:cNvSpPr>
          <p:nvPr>
            <p:ph type="ftr" sz="quarter" idx="4"/>
          </p:nvPr>
        </p:nvSpPr>
        <p:spPr bwMode="auto">
          <a:xfrm>
            <a:off x="0" y="8813800"/>
            <a:ext cx="303053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112" charset="0"/>
                <a:ea typeface="ＭＳ Ｐゴシック" pitchFamily="-112" charset="-128"/>
                <a:cs typeface="ＭＳ Ｐゴシック" pitchFamily="-112" charset="-128"/>
              </a:defRPr>
            </a:lvl1pPr>
          </a:lstStyle>
          <a:p>
            <a:pPr>
              <a:defRPr/>
            </a:pPr>
            <a:endParaRPr lang="en-US"/>
          </a:p>
        </p:txBody>
      </p:sp>
      <p:sp>
        <p:nvSpPr>
          <p:cNvPr id="154631" name="Rectangle 7"/>
          <p:cNvSpPr>
            <a:spLocks noGrp="1" noChangeArrowheads="1"/>
          </p:cNvSpPr>
          <p:nvPr>
            <p:ph type="sldNum" sz="quarter" idx="5"/>
          </p:nvPr>
        </p:nvSpPr>
        <p:spPr bwMode="auto">
          <a:xfrm>
            <a:off x="3960813" y="8813800"/>
            <a:ext cx="303053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112" charset="0"/>
                <a:ea typeface="ＭＳ Ｐゴシック" pitchFamily="-112" charset="-128"/>
                <a:cs typeface="ＭＳ Ｐゴシック" pitchFamily="-112" charset="-128"/>
              </a:defRPr>
            </a:lvl1pPr>
          </a:lstStyle>
          <a:p>
            <a:pPr>
              <a:defRPr/>
            </a:pPr>
            <a:fld id="{8E927F04-D60A-7C46-966F-8EA995F8362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60813" y="8812213"/>
            <a:ext cx="3030537" cy="465137"/>
          </a:xfrm>
          <a:prstGeom prst="rect">
            <a:avLst/>
          </a:prstGeom>
          <a:noFill/>
          <a:ln w="9525">
            <a:noFill/>
            <a:miter lim="800000"/>
            <a:headEnd/>
            <a:tailEnd/>
          </a:ln>
        </p:spPr>
        <p:txBody>
          <a:bodyPr anchor="b">
            <a:prstTxWarp prst="textNoShape">
              <a:avLst/>
            </a:prstTxWarp>
          </a:bodyPr>
          <a:lstStyle/>
          <a:p>
            <a:pPr algn="r"/>
            <a:fld id="{EFDB0FB0-08BF-2645-A36E-0C489E68404C}" type="slidenum">
              <a:rPr lang="en-US" sz="1200" b="0"/>
              <a:pPr algn="r"/>
              <a:t>2</a:t>
            </a:fld>
            <a:endParaRPr lang="en-US" sz="12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00088" y="4406900"/>
            <a:ext cx="5592762" cy="4176713"/>
          </a:xfrm>
          <a:noFill/>
          <a:ln/>
        </p:spPr>
        <p:txBody>
          <a:bodyPr/>
          <a:lstStyle/>
          <a:p>
            <a:pPr eaLnBrk="1" hangingPunct="1"/>
            <a:r>
              <a:rPr lang="en-US">
                <a:ea typeface="ＭＳ Ｐゴシック" charset="-128"/>
                <a:cs typeface="ＭＳ Ｐゴシック" charset="-128"/>
              </a:rPr>
              <a:t>Cascade is a consortium project funded by the UK Natural Environment Research Council.  It involves researchers at the National Centre for Atmospheric Science (NCAS-Climate) and the Walker Institute at the University of Reading, the University of East Anglia, University of Leeds and the Met Office, plus collaborators at NCAR, CSU, GFDL and ECMWF.</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Cascade uses simulations by the Met Office atmospheric model (UM, slide 3) at cloud-system resolving resolution, over tropical domains large enough to allow the large-scale circulation and convection to evolve in response to each other.  Both continental and oceanic convection will be studied using a small number of real case studies augmented by idealised simulations.</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The model will be evaluated in conjunction with new satellite observations of the 3-dimensional evolution of clouds and rain-producing systems.  Analysis will focus on specific phenomena and processes (slide 2) with the aim of advancing understanding of the organisation of convection and interactions across time and space scales.  This will be used to inform the development of new approaches to the parameterization of convection in weather and climate prediction models.</a:t>
            </a:r>
          </a:p>
          <a:p>
            <a:pPr eaLnBrk="1" hangingPunct="1"/>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US" smtClean="0">
                <a:ea typeface="ＭＳ Ｐゴシック" charset="-128"/>
                <a:cs typeface="ＭＳ Ｐゴシック" charset="-128"/>
              </a:rPr>
              <a:t> put units down here, explain better what we are looking at in these figures. A bit more general for non-atmospheric science people. Come</a:t>
            </a:r>
          </a:p>
        </p:txBody>
      </p:sp>
      <p:sp>
        <p:nvSpPr>
          <p:cNvPr id="67588" name="Slide Number Placeholder 3"/>
          <p:cNvSpPr>
            <a:spLocks noGrp="1"/>
          </p:cNvSpPr>
          <p:nvPr>
            <p:ph type="sldNum" sz="quarter" idx="5"/>
          </p:nvPr>
        </p:nvSpPr>
        <p:spPr>
          <a:noFill/>
        </p:spPr>
        <p:txBody>
          <a:bodyPr/>
          <a:lstStyle/>
          <a:p>
            <a:fld id="{247E6A99-6CC4-B049-9A29-DF5E4061B35C}" type="slidenum">
              <a:rPr lang="en-US" smtClean="0">
                <a:solidFill>
                  <a:srgbClr val="000000"/>
                </a:solidFill>
                <a:latin typeface="Arial" charset="0"/>
                <a:ea typeface="ＭＳ Ｐゴシック" charset="-128"/>
                <a:cs typeface="ＭＳ Ｐゴシック" charset="-128"/>
              </a:rPr>
              <a:pPr/>
              <a:t>5</a:t>
            </a:fld>
            <a:endParaRPr lang="en-US" smtClean="0">
              <a:solidFill>
                <a:srgbClr val="000000"/>
              </a:solidFill>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b="1">
                <a:solidFill>
                  <a:prstClr val="black">
                    <a:tint val="75000"/>
                  </a:prstClr>
                </a:solidFill>
                <a:latin typeface="Arial" pitchFamily="5" charset="0"/>
              </a:defRPr>
            </a:lvl1pPr>
          </a:lstStyle>
          <a:p>
            <a:pPr>
              <a:defRPr/>
            </a:pPr>
            <a:fld id="{E4FE7E2E-8309-1D49-AF95-127514AFE893}" type="datetimeFigureOut">
              <a:rPr lang="en-US"/>
              <a:pPr>
                <a:defRPr/>
              </a:pPr>
              <a:t>6/12/13</a:t>
            </a:fld>
            <a:endParaRPr lang="en-US"/>
          </a:p>
        </p:txBody>
      </p:sp>
      <p:sp>
        <p:nvSpPr>
          <p:cNvPr id="5" name="Footer Placeholder 4"/>
          <p:cNvSpPr>
            <a:spLocks noGrp="1"/>
          </p:cNvSpPr>
          <p:nvPr>
            <p:ph type="ftr" sz="quarter" idx="11"/>
          </p:nvPr>
        </p:nvSpPr>
        <p:spPr/>
        <p:txBody>
          <a:bodyPr rtlCol="0"/>
          <a:lstStyle>
            <a:lvl1pPr>
              <a:defRPr b="1">
                <a:solidFill>
                  <a:prstClr val="black">
                    <a:tint val="75000"/>
                  </a:prstClr>
                </a:solidFill>
                <a:latin typeface="Arial" pitchFamily="5"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b="1">
                <a:solidFill>
                  <a:prstClr val="black">
                    <a:tint val="75000"/>
                  </a:prstClr>
                </a:solidFill>
                <a:latin typeface="Arial" pitchFamily="5" charset="0"/>
              </a:defRPr>
            </a:lvl1pPr>
          </a:lstStyle>
          <a:p>
            <a:pPr>
              <a:defRPr/>
            </a:pPr>
            <a:fld id="{EE4AD47F-8E20-E045-877C-91023CBBA8D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EF34C7-88D3-1F41-9A87-E2AD46BA8B88}" type="datetime1">
              <a:rPr lang="en-US">
                <a:solidFill>
                  <a:prstClr val="black">
                    <a:tint val="75000"/>
                  </a:prstClr>
                </a:solidFill>
              </a:rPr>
              <a:pPr>
                <a:defRPr/>
              </a:pPr>
              <a:t>6/12/13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333AF1-88DA-C44A-BE11-DDCC465AE44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77000"/>
            <a:ext cx="2133600" cy="244475"/>
          </a:xfrm>
          <a:prstGeom prst="rect">
            <a:avLst/>
          </a:prstGeom>
        </p:spPr>
        <p:txBody>
          <a:bodyPr/>
          <a:lstStyle>
            <a:lvl1pPr>
              <a:defRPr smtClean="0"/>
            </a:lvl1pPr>
          </a:lstStyle>
          <a:p>
            <a:pPr>
              <a:defRPr/>
            </a:pPr>
            <a:r>
              <a:rPr lang="en-US">
                <a:solidFill>
                  <a:srgbClr val="000000"/>
                </a:solidFill>
              </a:rPr>
              <a:t>13 April, 2011</a:t>
            </a:r>
          </a:p>
        </p:txBody>
      </p:sp>
      <p:sp>
        <p:nvSpPr>
          <p:cNvPr id="3" name="Rectangle 5"/>
          <p:cNvSpPr>
            <a:spLocks noGrp="1" noChangeArrowheads="1"/>
          </p:cNvSpPr>
          <p:nvPr>
            <p:ph type="ftr" sz="quarter" idx="11"/>
          </p:nvPr>
        </p:nvSpPr>
        <p:spPr>
          <a:xfrm>
            <a:off x="5410200" y="6477000"/>
            <a:ext cx="3429000" cy="320675"/>
          </a:xfrm>
          <a:prstGeom prst="rect">
            <a:avLst/>
          </a:prstGeom>
        </p:spPr>
        <p:txBody>
          <a:bodyPr/>
          <a:lstStyle>
            <a:lvl1pPr>
              <a:defRPr smtClean="0"/>
            </a:lvl1pPr>
          </a:lstStyle>
          <a:p>
            <a:pPr>
              <a:defRPr/>
            </a:pPr>
            <a:r>
              <a:rPr lang="en-US">
                <a:solidFill>
                  <a:srgbClr val="000000"/>
                </a:solidFill>
              </a:rPr>
              <a:t>Christopher Holloway, RMetS Meeting </a:t>
            </a: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6830292-46F8-EC49-9967-37517ABEC7F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p:spPr>
        <p:txBody>
          <a:bodyPr anchor="ctr">
            <a:prstTxWarp prst="textNoShape">
              <a:avLst/>
            </a:prstTxWarp>
          </a:bodyPr>
          <a:lstStyle/>
          <a:p>
            <a:pPr algn="ctr" eaLnBrk="0" hangingPunct="0">
              <a:defRPr/>
            </a:pPr>
            <a:endParaRPr lang="en-US" sz="4400" b="0">
              <a:solidFill>
                <a:schemeClr val="tx2"/>
              </a:solidFill>
              <a:latin typeface="Arial" pitchFamily="-108" charset="0"/>
              <a:ea typeface="ＭＳ Ｐゴシック" pitchFamily="-108" charset="-128"/>
              <a:cs typeface="ＭＳ Ｐゴシック" pitchFamily="-108" charset="-128"/>
            </a:endParaRPr>
          </a:p>
        </p:txBody>
      </p:sp>
      <p:sp>
        <p:nvSpPr>
          <p:cNvPr id="3" name="Rectangle 3"/>
          <p:cNvSpPr>
            <a:spLocks noGrp="1" noChangeArrowheads="1"/>
          </p:cNvSpPr>
          <p:nvPr/>
        </p:nvSpPr>
        <p:spPr bwMode="auto">
          <a:xfrm>
            <a:off x="457200" y="1600200"/>
            <a:ext cx="8229600" cy="4525963"/>
          </a:xfrm>
          <a:prstGeom prst="rect">
            <a:avLst/>
          </a:prstGeom>
        </p:spPr>
        <p:txBody>
          <a:bodyPr>
            <a:prstTxWarp prst="textNoShape">
              <a:avLst/>
            </a:prstTxWarp>
          </a:bodyPr>
          <a:lstStyle/>
          <a:p>
            <a:pPr marL="342900" indent="-342900" eaLnBrk="0" hangingPunct="0">
              <a:spcBef>
                <a:spcPct val="20000"/>
              </a:spcBef>
              <a:buFontTx/>
              <a:buChar char="•"/>
              <a:defRPr/>
            </a:pPr>
            <a:endParaRPr lang="en-US" sz="3200" b="0">
              <a:latin typeface="Arial" pitchFamily="-108" charset="0"/>
              <a:ea typeface="ＭＳ Ｐゴシック" pitchFamily="-108" charset="-128"/>
              <a:cs typeface="ＭＳ Ｐゴシック" pitchFamily="-108"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47"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5" charset="0"/>
                <a:ea typeface="ＭＳ Ｐゴシック" pitchFamily="5" charset="-128"/>
                <a:cs typeface="ＭＳ Ｐゴシック" pitchFamily="5" charset="-128"/>
              </a:defRPr>
            </a:lvl1pPr>
          </a:lstStyle>
          <a:p>
            <a:pPr>
              <a:defRPr/>
            </a:pPr>
            <a:fld id="{378C42D3-61D9-1A4E-87DD-D16BAC75EE68}" type="datetime1">
              <a:rPr lang="en-US"/>
              <a:pPr>
                <a:defRPr/>
              </a:pPr>
              <a:t>6/12/13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5" charset="0"/>
                <a:ea typeface="ＭＳ Ｐゴシック" pitchFamily="5" charset="-128"/>
                <a:cs typeface="ＭＳ Ｐゴシック" pitchFamily="5"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5" charset="0"/>
                <a:ea typeface="ＭＳ Ｐゴシック" pitchFamily="5" charset="-128"/>
                <a:cs typeface="ＭＳ Ｐゴシック" pitchFamily="5" charset="-128"/>
              </a:defRPr>
            </a:lvl1pPr>
          </a:lstStyle>
          <a:p>
            <a:pPr>
              <a:defRPr/>
            </a:pPr>
            <a:fld id="{2B1F24A6-7790-604F-A14B-3DEF9D2EC9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5" charset="0"/>
                <a:ea typeface="ＭＳ Ｐゴシック" pitchFamily="5" charset="-128"/>
                <a:cs typeface="ＭＳ Ｐゴシック" pitchFamily="5" charset="-128"/>
              </a:defRPr>
            </a:lvl1pPr>
          </a:lstStyle>
          <a:p>
            <a:pPr>
              <a:defRPr/>
            </a:pPr>
            <a:fld id="{84563492-8E18-FD4F-9E62-40DAEFFAE418}" type="datetime1">
              <a:rPr lang="en-US"/>
              <a:pPr>
                <a:defRPr/>
              </a:pPr>
              <a:t>6/12/13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5" charset="0"/>
                <a:ea typeface="ＭＳ Ｐゴシック" pitchFamily="5" charset="-128"/>
                <a:cs typeface="ＭＳ Ｐゴシック" pitchFamily="5"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5" charset="0"/>
                <a:ea typeface="ＭＳ Ｐゴシック" pitchFamily="5" charset="-128"/>
                <a:cs typeface="ＭＳ Ｐゴシック" pitchFamily="5" charset="-128"/>
              </a:defRPr>
            </a:lvl1pPr>
          </a:lstStyle>
          <a:p>
            <a:pPr>
              <a:defRPr/>
            </a:pPr>
            <a:fld id="{F5504829-8B27-C544-A9FA-DC3CEB27F3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 charset="-128"/>
          <a:cs typeface="ＭＳ Ｐゴシック" pitchFamily="5" charset="-128"/>
        </a:defRPr>
      </a:lvl1pPr>
      <a:lvl2pPr algn="ctr" defTabSz="457200"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2pPr>
      <a:lvl3pPr algn="ctr" defTabSz="457200"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3pPr>
      <a:lvl4pPr algn="ctr" defTabSz="457200"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4pPr>
      <a:lvl5pPr algn="ctr" defTabSz="457200"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5pPr>
      <a:lvl6pPr marL="457200" algn="ctr" defTabSz="457200"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6pPr>
      <a:lvl7pPr marL="914400" algn="ctr" defTabSz="457200"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7pPr>
      <a:lvl8pPr marL="1371600" algn="ctr" defTabSz="457200"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8pPr>
      <a:lvl9pPr marL="1828800" algn="ctr" defTabSz="457200"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5" charset="-128"/>
          <a:cs typeface="ＭＳ Ｐゴシック" pitchFamily="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6D1435EB-72BD-1F41-B8C9-6B6A3B68E538}" type="datetime1">
              <a:rPr lang="en-US" b="0">
                <a:solidFill>
                  <a:prstClr val="black">
                    <a:tint val="75000"/>
                  </a:prstClr>
                </a:solidFill>
              </a:rPr>
              <a:pPr defTabSz="457200">
                <a:defRPr/>
              </a:pPr>
              <a:t>6/12/13</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331A3187-7C8D-0043-BC68-6EF83133FA2A}" type="slidenum">
              <a:rPr lang="en-US" b="0">
                <a:solidFill>
                  <a:prstClr val="black">
                    <a:tint val="75000"/>
                  </a:prstClr>
                </a:solidFill>
              </a:rPr>
              <a:pPr defTabSz="457200">
                <a:defRPr/>
              </a:pPr>
              <a:t>‹#›</a:t>
            </a:fld>
            <a:endParaRPr lang="en-US" b="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4"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76" r:id="rId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df"/><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71979"/>
          </a:xfrm>
          <a:prstGeom prst="rect">
            <a:avLst/>
          </a:prstGeom>
          <a:gradFill rotWithShape="1">
            <a:gsLst>
              <a:gs pos="0">
                <a:srgbClr val="003382"/>
              </a:gs>
              <a:gs pos="100000">
                <a:srgbClr val="00BDE1"/>
              </a:gs>
            </a:gsLst>
            <a:lin ang="5400000" scaled="1"/>
          </a:gradFill>
          <a:ln w="9525">
            <a:noFill/>
            <a:miter lim="800000"/>
            <a:headEnd/>
            <a:tailEnd/>
          </a:ln>
        </p:spPr>
        <p:txBody>
          <a:bodyPr>
            <a:prstTxWarp prst="textNoShape">
              <a:avLst/>
            </a:prstTxWarp>
            <a:spAutoFit/>
          </a:bodyPr>
          <a:lstStyle/>
          <a:p>
            <a:pPr marL="174625" indent="-79375" eaLnBrk="0" hangingPunct="0"/>
            <a:endParaRPr lang="en-US" sz="700" dirty="0">
              <a:solidFill>
                <a:srgbClr val="FFFFFF"/>
              </a:solidFill>
            </a:endParaRPr>
          </a:p>
          <a:p>
            <a:pPr marL="174625" indent="-79375" eaLnBrk="0" hangingPunct="0">
              <a:spcBef>
                <a:spcPts val="800"/>
              </a:spcBef>
            </a:pPr>
            <a:r>
              <a:rPr lang="en-US" dirty="0">
                <a:solidFill>
                  <a:srgbClr val="FFFFFF"/>
                </a:solidFill>
              </a:rPr>
              <a:t>  </a:t>
            </a:r>
            <a:r>
              <a:rPr lang="en-US" dirty="0" smtClean="0">
                <a:solidFill>
                  <a:srgbClr val="FFFFFF"/>
                </a:solidFill>
              </a:rPr>
              <a:t> 13 June, </a:t>
            </a:r>
            <a:r>
              <a:rPr lang="en-US" dirty="0">
                <a:solidFill>
                  <a:srgbClr val="FFFFFF"/>
                </a:solidFill>
              </a:rPr>
              <a:t>2013               </a:t>
            </a:r>
            <a:r>
              <a:rPr lang="en-US" dirty="0" smtClean="0">
                <a:solidFill>
                  <a:srgbClr val="FFFFFF"/>
                </a:solidFill>
              </a:rPr>
              <a:t> </a:t>
            </a:r>
            <a:r>
              <a:rPr lang="en-US" dirty="0" err="1" smtClean="0">
                <a:solidFill>
                  <a:srgbClr val="FFFFFF"/>
                </a:solidFill>
              </a:rPr>
              <a:t>Dymecs</a:t>
            </a:r>
            <a:r>
              <a:rPr lang="en-US" dirty="0" smtClean="0">
                <a:solidFill>
                  <a:srgbClr val="FFFFFF"/>
                </a:solidFill>
              </a:rPr>
              <a:t> Meeting, Reading</a:t>
            </a:r>
            <a:endParaRPr lang="en-US" dirty="0">
              <a:solidFill>
                <a:srgbClr val="FFFFFF"/>
              </a:solidFill>
            </a:endParaRPr>
          </a:p>
        </p:txBody>
      </p:sp>
      <p:sp>
        <p:nvSpPr>
          <p:cNvPr id="43011" name="Rectangle 7"/>
          <p:cNvSpPr>
            <a:spLocks noChangeArrowheads="1"/>
          </p:cNvSpPr>
          <p:nvPr/>
        </p:nvSpPr>
        <p:spPr bwMode="auto">
          <a:xfrm>
            <a:off x="304800" y="874713"/>
            <a:ext cx="8705850" cy="523220"/>
          </a:xfrm>
          <a:prstGeom prst="rect">
            <a:avLst/>
          </a:prstGeom>
          <a:noFill/>
          <a:ln w="9525">
            <a:noFill/>
            <a:miter lim="800000"/>
            <a:headEnd/>
            <a:tailEnd/>
          </a:ln>
        </p:spPr>
        <p:txBody>
          <a:bodyPr>
            <a:prstTxWarp prst="textNoShape">
              <a:avLst/>
            </a:prstTxWarp>
            <a:spAutoFit/>
          </a:bodyPr>
          <a:lstStyle/>
          <a:p>
            <a:r>
              <a:rPr lang="en-US" sz="2800" dirty="0" smtClean="0"/>
              <a:t>Tropical convective </a:t>
            </a:r>
            <a:r>
              <a:rPr lang="en-US" sz="2800" dirty="0" err="1" smtClean="0"/>
              <a:t>organisation</a:t>
            </a:r>
            <a:r>
              <a:rPr lang="en-US" sz="2800" dirty="0" smtClean="0"/>
              <a:t> in the UM</a:t>
            </a:r>
            <a:endParaRPr lang="en-US" dirty="0">
              <a:solidFill>
                <a:srgbClr val="333399"/>
              </a:solidFill>
            </a:endParaRPr>
          </a:p>
        </p:txBody>
      </p:sp>
      <p:sp>
        <p:nvSpPr>
          <p:cNvPr id="43014" name="Text Box 6"/>
          <p:cNvSpPr txBox="1">
            <a:spLocks noChangeArrowheads="1"/>
          </p:cNvSpPr>
          <p:nvPr/>
        </p:nvSpPr>
        <p:spPr bwMode="auto">
          <a:xfrm>
            <a:off x="304800" y="1539895"/>
            <a:ext cx="7824788" cy="2062103"/>
          </a:xfrm>
          <a:prstGeom prst="rect">
            <a:avLst/>
          </a:prstGeom>
          <a:noFill/>
          <a:ln w="9525">
            <a:noFill/>
            <a:miter lim="800000"/>
            <a:headEnd/>
            <a:tailEnd/>
          </a:ln>
        </p:spPr>
        <p:txBody>
          <a:bodyPr wrap="square">
            <a:prstTxWarp prst="textNoShape">
              <a:avLst/>
            </a:prstTxWarp>
            <a:spAutoFit/>
          </a:bodyPr>
          <a:lstStyle/>
          <a:p>
            <a:endParaRPr lang="en-US" sz="2000" b="0" dirty="0" smtClean="0"/>
          </a:p>
          <a:p>
            <a:r>
              <a:rPr lang="en-US" sz="2000" b="0" dirty="0" smtClean="0"/>
              <a:t>Chris Holloway   </a:t>
            </a:r>
          </a:p>
          <a:p>
            <a:endParaRPr lang="en-US" sz="1600" b="0" dirty="0" smtClean="0">
              <a:solidFill>
                <a:srgbClr val="0000FF"/>
              </a:solidFill>
            </a:endParaRPr>
          </a:p>
          <a:p>
            <a:r>
              <a:rPr lang="en-US" sz="1600" b="0" dirty="0" smtClean="0">
                <a:solidFill>
                  <a:srgbClr val="0000FF"/>
                </a:solidFill>
              </a:rPr>
              <a:t>NCAS</a:t>
            </a:r>
            <a:r>
              <a:rPr lang="en-US" sz="1600" b="0" dirty="0">
                <a:solidFill>
                  <a:srgbClr val="0000FF"/>
                </a:solidFill>
              </a:rPr>
              <a:t>-Climate</a:t>
            </a:r>
            <a:r>
              <a:rPr lang="en-US" sz="1600" b="0" dirty="0" smtClean="0">
                <a:solidFill>
                  <a:srgbClr val="0000FF"/>
                </a:solidFill>
              </a:rPr>
              <a:t>, Dept</a:t>
            </a:r>
            <a:r>
              <a:rPr lang="en-US" sz="1600" b="0" dirty="0">
                <a:solidFill>
                  <a:srgbClr val="0000FF"/>
                </a:solidFill>
              </a:rPr>
              <a:t>. of Meteorology</a:t>
            </a:r>
            <a:r>
              <a:rPr lang="en-US" sz="1600" b="0" dirty="0" smtClean="0">
                <a:solidFill>
                  <a:srgbClr val="0000FF"/>
                </a:solidFill>
              </a:rPr>
              <a:t>, University </a:t>
            </a:r>
            <a:r>
              <a:rPr lang="en-US" sz="1600" b="0" dirty="0">
                <a:solidFill>
                  <a:srgbClr val="0000FF"/>
                </a:solidFill>
              </a:rPr>
              <a:t>of Reading</a:t>
            </a:r>
          </a:p>
          <a:p>
            <a:endParaRPr lang="en-US" sz="2000" dirty="0" smtClean="0"/>
          </a:p>
          <a:p>
            <a:endParaRPr lang="en-US" sz="2000" b="0" dirty="0" smtClean="0"/>
          </a:p>
          <a:p>
            <a:endParaRPr lang="en-US" sz="1600" b="0" dirty="0"/>
          </a:p>
        </p:txBody>
      </p:sp>
      <p:pic>
        <p:nvPicPr>
          <p:cNvPr id="15" name="Picture 5" descr="swr_nerc.pdf"/>
          <p:cNvPicPr>
            <a:picLocks noChangeAspect="1"/>
          </p:cNvPicPr>
          <p:nvPr/>
        </p:nvPicPr>
        <p:blipFill>
          <a:blip r:embed="rId2"/>
          <a:srcRect/>
          <a:stretch>
            <a:fillRect/>
          </a:stretch>
        </p:blipFill>
        <p:spPr bwMode="auto">
          <a:xfrm>
            <a:off x="685800" y="3352800"/>
            <a:ext cx="7543800" cy="2057400"/>
          </a:xfrm>
          <a:prstGeom prst="rect">
            <a:avLst/>
          </a:prstGeom>
          <a:noFill/>
          <a:ln w="9525">
            <a:noFill/>
            <a:miter lim="800000"/>
            <a:headEnd/>
            <a:tailEnd/>
          </a:ln>
        </p:spPr>
      </p:pic>
      <p:pic>
        <p:nvPicPr>
          <p:cNvPr id="16" name="Picture 5" descr="swr_datacompare52.png"/>
          <p:cNvPicPr>
            <a:picLocks noChangeAspect="1"/>
          </p:cNvPicPr>
          <p:nvPr/>
        </p:nvPicPr>
        <p:blipFill>
          <a:blip r:embed="rId3"/>
          <a:srcRect l="2161" t="23550" r="2161" b="21028"/>
          <a:stretch>
            <a:fillRect/>
          </a:stretch>
        </p:blipFill>
        <p:spPr bwMode="auto">
          <a:xfrm>
            <a:off x="4343400" y="3455988"/>
            <a:ext cx="3786188" cy="187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828800" y="228600"/>
            <a:ext cx="6681788"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solidFill>
                  <a:schemeClr val="bg1"/>
                </a:solidFill>
              </a:rPr>
              <a:t> Current and Future Work</a:t>
            </a:r>
          </a:p>
        </p:txBody>
      </p:sp>
      <p:sp>
        <p:nvSpPr>
          <p:cNvPr id="71686" name="TextBox 6"/>
          <p:cNvSpPr txBox="1">
            <a:spLocks noChangeArrowheads="1"/>
          </p:cNvSpPr>
          <p:nvPr/>
        </p:nvSpPr>
        <p:spPr bwMode="auto">
          <a:xfrm>
            <a:off x="2476921" y="228600"/>
            <a:ext cx="3314279" cy="461665"/>
          </a:xfrm>
          <a:prstGeom prst="rect">
            <a:avLst/>
          </a:prstGeom>
          <a:noFill/>
          <a:ln w="9525">
            <a:noFill/>
            <a:miter lim="800000"/>
            <a:headEnd/>
            <a:tailEnd/>
          </a:ln>
        </p:spPr>
        <p:txBody>
          <a:bodyPr wrap="none">
            <a:prstTxWarp prst="textNoShape">
              <a:avLst/>
            </a:prstTxWarp>
            <a:spAutoFit/>
          </a:bodyPr>
          <a:lstStyle/>
          <a:p>
            <a:r>
              <a:rPr lang="en-US" dirty="0" smtClean="0"/>
              <a:t>Things I’d like to see:</a:t>
            </a:r>
            <a:endParaRPr lang="en-US" dirty="0"/>
          </a:p>
        </p:txBody>
      </p:sp>
      <p:sp>
        <p:nvSpPr>
          <p:cNvPr id="7" name="TextBox 3"/>
          <p:cNvSpPr txBox="1">
            <a:spLocks noChangeArrowheads="1"/>
          </p:cNvSpPr>
          <p:nvPr/>
        </p:nvSpPr>
        <p:spPr bwMode="auto">
          <a:xfrm>
            <a:off x="762000" y="1049338"/>
            <a:ext cx="7315200" cy="4616649"/>
          </a:xfrm>
          <a:prstGeom prst="rect">
            <a:avLst/>
          </a:prstGeom>
          <a:noFill/>
          <a:ln w="9525">
            <a:noFill/>
            <a:miter lim="800000"/>
            <a:headEnd/>
            <a:tailEnd/>
          </a:ln>
        </p:spPr>
        <p:txBody>
          <a:bodyPr>
            <a:prstTxWarp prst="textNoShape">
              <a:avLst/>
            </a:prstTxWarp>
            <a:spAutoFit/>
          </a:bodyPr>
          <a:lstStyle/>
          <a:p>
            <a:pPr>
              <a:defRPr/>
            </a:pPr>
            <a:r>
              <a:rPr lang="en-US" dirty="0">
                <a:latin typeface="Arial" pitchFamily="-109" charset="0"/>
                <a:ea typeface="ＭＳ Ｐゴシック" pitchFamily="-109" charset="-128"/>
                <a:cs typeface="ＭＳ Ｐゴシック" pitchFamily="-109" charset="-128"/>
              </a:rPr>
              <a:t> </a:t>
            </a:r>
            <a:endParaRPr lang="en-US"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Mass/tracer conservation</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Variable grid resolution (</a:t>
            </a:r>
            <a:r>
              <a:rPr lang="en-US" sz="1800" b="0" dirty="0" err="1" smtClean="0">
                <a:latin typeface="Arial" pitchFamily="-109" charset="0"/>
                <a:ea typeface="ＭＳ Ｐゴシック" pitchFamily="-109" charset="-128"/>
                <a:cs typeface="ＭＳ Ｐゴシック" pitchFamily="-109" charset="-128"/>
              </a:rPr>
              <a:t>GungHo</a:t>
            </a:r>
            <a:r>
              <a:rPr lang="en-US" sz="1800" b="0" dirty="0" smtClean="0">
                <a:latin typeface="Arial" pitchFamily="-109" charset="0"/>
                <a:ea typeface="ＭＳ Ｐゴシック" pitchFamily="-109" charset="-128"/>
                <a:cs typeface="ＭＳ Ｐゴシック" pitchFamily="-109" charset="-128"/>
              </a:rPr>
              <a:t> project) to test two-way interactions between high and low resolution regions</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Continuing development of </a:t>
            </a:r>
            <a:r>
              <a:rPr lang="en-US" sz="1800" b="0" dirty="0" err="1" smtClean="0">
                <a:latin typeface="Arial" pitchFamily="-109" charset="0"/>
                <a:ea typeface="ＭＳ Ｐゴシック" pitchFamily="-109" charset="-128"/>
                <a:cs typeface="ＭＳ Ｐゴシック" pitchFamily="-109" charset="-128"/>
              </a:rPr>
              <a:t>idealised</a:t>
            </a:r>
            <a:r>
              <a:rPr lang="en-US" sz="1800" b="0" dirty="0" smtClean="0">
                <a:latin typeface="Arial" pitchFamily="-109" charset="0"/>
                <a:ea typeface="ＭＳ Ｐゴシック" pitchFamily="-109" charset="-128"/>
                <a:cs typeface="ＭＳ Ｐゴシック" pitchFamily="-109" charset="-128"/>
              </a:rPr>
              <a:t> UM, including easier ability to use some </a:t>
            </a:r>
            <a:r>
              <a:rPr lang="en-US" sz="1800" b="0" dirty="0" err="1" smtClean="0">
                <a:latin typeface="Arial" pitchFamily="-109" charset="0"/>
                <a:ea typeface="ＭＳ Ｐゴシック" pitchFamily="-109" charset="-128"/>
                <a:cs typeface="ＭＳ Ｐゴシック" pitchFamily="-109" charset="-128"/>
              </a:rPr>
              <a:t>idealised</a:t>
            </a:r>
            <a:r>
              <a:rPr lang="en-US" sz="1800" b="0" dirty="0" smtClean="0">
                <a:latin typeface="Arial" pitchFamily="-109" charset="0"/>
                <a:ea typeface="ＭＳ Ｐゴシック" pitchFamily="-109" charset="-128"/>
                <a:cs typeface="ＭＳ Ｐゴシック" pitchFamily="-109" charset="-128"/>
              </a:rPr>
              <a:t> settings in real case studies    </a:t>
            </a:r>
          </a:p>
          <a:p>
            <a:pPr marL="635000" lvl="1"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(so, continue to improve the use of UM to study processes) </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err="1" smtClean="0">
                <a:latin typeface="Arial" pitchFamily="-109" charset="0"/>
                <a:ea typeface="ＭＳ Ｐゴシック" pitchFamily="-109" charset="-128"/>
                <a:cs typeface="ＭＳ Ｐゴシック" pitchFamily="-109" charset="-128"/>
              </a:rPr>
              <a:t>Parametrisations</a:t>
            </a:r>
            <a:r>
              <a:rPr lang="en-US" sz="1800" b="0" dirty="0" smtClean="0">
                <a:latin typeface="Arial" pitchFamily="-109" charset="0"/>
                <a:ea typeface="ＭＳ Ｐゴシック" pitchFamily="-109" charset="-128"/>
                <a:cs typeface="ＭＳ Ｐゴシック" pitchFamily="-109" charset="-128"/>
              </a:rPr>
              <a:t> that scale automatically with grid size</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a:defRPr/>
            </a:pPr>
            <a:endParaRPr lang="en-US" sz="1800" dirty="0">
              <a:latin typeface="Arial" pitchFamily="-109" charset="0"/>
              <a:ea typeface="ＭＳ Ｐゴシック" pitchFamily="-109" charset="-128"/>
              <a:cs typeface="ＭＳ Ｐゴシック" pitchFamily="-10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144000" cy="1006475"/>
          </a:xfrm>
          <a:prstGeom prst="rect">
            <a:avLst/>
          </a:prstGeom>
          <a:gradFill rotWithShape="1">
            <a:gsLst>
              <a:gs pos="0">
                <a:srgbClr val="003382"/>
              </a:gs>
              <a:gs pos="100000">
                <a:srgbClr val="00BDE1"/>
              </a:gs>
            </a:gsLst>
            <a:lin ang="5400000" scaled="1"/>
          </a:gradFill>
          <a:ln w="9525">
            <a:noFill/>
            <a:miter lim="800000"/>
            <a:headEnd/>
            <a:tailEnd/>
          </a:ln>
        </p:spPr>
        <p:txBody>
          <a:bodyPr>
            <a:prstTxWarp prst="textNoShape">
              <a:avLst/>
            </a:prstTxWarp>
            <a:spAutoFit/>
          </a:bodyPr>
          <a:lstStyle/>
          <a:p>
            <a:pPr marL="95250" eaLnBrk="0" hangingPunct="0"/>
            <a:endParaRPr lang="en-US" sz="1200" b="0">
              <a:solidFill>
                <a:schemeClr val="bg1"/>
              </a:solidFill>
            </a:endParaRPr>
          </a:p>
          <a:p>
            <a:pPr marL="95250" eaLnBrk="0" hangingPunct="0"/>
            <a:r>
              <a:rPr lang="en-US" sz="3600" b="0">
                <a:solidFill>
                  <a:schemeClr val="bg1"/>
                </a:solidFill>
              </a:rPr>
              <a:t>Cascade</a:t>
            </a:r>
          </a:p>
          <a:p>
            <a:pPr marL="95250" eaLnBrk="0" hangingPunct="0"/>
            <a:endParaRPr lang="en-US" sz="1200" b="0">
              <a:solidFill>
                <a:schemeClr val="bg1"/>
              </a:solidFill>
            </a:endParaRPr>
          </a:p>
        </p:txBody>
      </p:sp>
      <p:sp>
        <p:nvSpPr>
          <p:cNvPr id="44035" name="Text Box 3"/>
          <p:cNvSpPr txBox="1">
            <a:spLocks noChangeArrowheads="1"/>
          </p:cNvSpPr>
          <p:nvPr/>
        </p:nvSpPr>
        <p:spPr bwMode="auto">
          <a:xfrm>
            <a:off x="2339975" y="115888"/>
            <a:ext cx="6697663" cy="830262"/>
          </a:xfrm>
          <a:prstGeom prst="rect">
            <a:avLst/>
          </a:prstGeom>
          <a:noFill/>
          <a:ln w="9525">
            <a:noFill/>
            <a:miter lim="800000"/>
            <a:headEnd/>
            <a:tailEnd/>
          </a:ln>
        </p:spPr>
        <p:txBody>
          <a:bodyPr>
            <a:prstTxWarp prst="textNoShape">
              <a:avLst/>
            </a:prstTxWarp>
            <a:spAutoFit/>
          </a:bodyPr>
          <a:lstStyle/>
          <a:p>
            <a:pPr algn="ctr">
              <a:spcBef>
                <a:spcPct val="50000"/>
              </a:spcBef>
            </a:pPr>
            <a:r>
              <a:rPr lang="en-GB">
                <a:solidFill>
                  <a:schemeClr val="bg1"/>
                </a:solidFill>
              </a:rPr>
              <a:t>Organized convection and scale  interactions in the tropical atmosphere</a:t>
            </a:r>
            <a:endParaRPr lang="en-US">
              <a:solidFill>
                <a:schemeClr val="bg1"/>
              </a:solidFill>
            </a:endParaRPr>
          </a:p>
        </p:txBody>
      </p:sp>
      <p:grpSp>
        <p:nvGrpSpPr>
          <p:cNvPr id="44036" name="Group 13"/>
          <p:cNvGrpSpPr>
            <a:grpSpLocks/>
          </p:cNvGrpSpPr>
          <p:nvPr/>
        </p:nvGrpSpPr>
        <p:grpSpPr bwMode="auto">
          <a:xfrm>
            <a:off x="0" y="6223000"/>
            <a:ext cx="9144000" cy="606425"/>
            <a:chOff x="0" y="3920"/>
            <a:chExt cx="5760" cy="382"/>
          </a:xfrm>
        </p:grpSpPr>
        <p:pic>
          <p:nvPicPr>
            <p:cNvPr id="44038" name="Picture 6" descr="ncas_logo_25pc"/>
            <p:cNvPicPr>
              <a:picLocks noChangeAspect="1" noChangeArrowheads="1"/>
            </p:cNvPicPr>
            <p:nvPr/>
          </p:nvPicPr>
          <p:blipFill>
            <a:blip r:embed="rId3"/>
            <a:srcRect/>
            <a:stretch>
              <a:fillRect/>
            </a:stretch>
          </p:blipFill>
          <p:spPr bwMode="auto">
            <a:xfrm>
              <a:off x="158" y="4017"/>
              <a:ext cx="994" cy="230"/>
            </a:xfrm>
            <a:prstGeom prst="rect">
              <a:avLst/>
            </a:prstGeom>
            <a:noFill/>
            <a:ln w="9525">
              <a:noFill/>
              <a:miter lim="800000"/>
              <a:headEnd/>
              <a:tailEnd/>
            </a:ln>
          </p:spPr>
        </p:pic>
        <p:pic>
          <p:nvPicPr>
            <p:cNvPr id="44039" name="Picture 7" descr="leedsuni_logo_blue"/>
            <p:cNvPicPr>
              <a:picLocks noChangeAspect="1" noChangeArrowheads="1"/>
            </p:cNvPicPr>
            <p:nvPr/>
          </p:nvPicPr>
          <p:blipFill>
            <a:blip r:embed="rId4"/>
            <a:srcRect/>
            <a:stretch>
              <a:fillRect/>
            </a:stretch>
          </p:blipFill>
          <p:spPr bwMode="auto">
            <a:xfrm>
              <a:off x="4014" y="3974"/>
              <a:ext cx="764" cy="300"/>
            </a:xfrm>
            <a:prstGeom prst="rect">
              <a:avLst/>
            </a:prstGeom>
            <a:noFill/>
            <a:ln w="9525">
              <a:noFill/>
              <a:miter lim="800000"/>
              <a:headEnd/>
              <a:tailEnd/>
            </a:ln>
          </p:spPr>
        </p:pic>
        <p:pic>
          <p:nvPicPr>
            <p:cNvPr id="44040" name="Picture 8" descr="uea_standard_rbg"/>
            <p:cNvPicPr>
              <a:picLocks noChangeAspect="1" noChangeArrowheads="1"/>
            </p:cNvPicPr>
            <p:nvPr/>
          </p:nvPicPr>
          <p:blipFill>
            <a:blip r:embed="rId5"/>
            <a:srcRect/>
            <a:stretch>
              <a:fillRect/>
            </a:stretch>
          </p:blipFill>
          <p:spPr bwMode="auto">
            <a:xfrm>
              <a:off x="3061" y="3966"/>
              <a:ext cx="562" cy="335"/>
            </a:xfrm>
            <a:prstGeom prst="rect">
              <a:avLst/>
            </a:prstGeom>
            <a:noFill/>
            <a:ln w="9525">
              <a:noFill/>
              <a:miter lim="800000"/>
              <a:headEnd/>
              <a:tailEnd/>
            </a:ln>
          </p:spPr>
        </p:pic>
        <p:sp>
          <p:nvSpPr>
            <p:cNvPr id="44041" name="Line 9"/>
            <p:cNvSpPr>
              <a:spLocks noChangeShapeType="1"/>
            </p:cNvSpPr>
            <p:nvPr/>
          </p:nvSpPr>
          <p:spPr bwMode="auto">
            <a:xfrm>
              <a:off x="0" y="3920"/>
              <a:ext cx="5760" cy="0"/>
            </a:xfrm>
            <a:prstGeom prst="line">
              <a:avLst/>
            </a:prstGeom>
            <a:noFill/>
            <a:ln w="19050">
              <a:solidFill>
                <a:srgbClr val="0078B2"/>
              </a:solidFill>
              <a:round/>
              <a:headEnd/>
              <a:tailEnd/>
            </a:ln>
          </p:spPr>
          <p:txBody>
            <a:bodyPr>
              <a:prstTxWarp prst="textNoShape">
                <a:avLst/>
              </a:prstTxWarp>
            </a:bodyPr>
            <a:lstStyle/>
            <a:p>
              <a:endParaRPr lang="en-US"/>
            </a:p>
          </p:txBody>
        </p:sp>
        <p:pic>
          <p:nvPicPr>
            <p:cNvPr id="44042" name="Picture 10" descr="MO_Logo"/>
            <p:cNvPicPr>
              <a:picLocks noChangeAspect="1" noChangeArrowheads="1"/>
            </p:cNvPicPr>
            <p:nvPr/>
          </p:nvPicPr>
          <p:blipFill>
            <a:blip r:embed="rId6"/>
            <a:srcRect/>
            <a:stretch>
              <a:fillRect/>
            </a:stretch>
          </p:blipFill>
          <p:spPr bwMode="auto">
            <a:xfrm>
              <a:off x="5193" y="3939"/>
              <a:ext cx="409" cy="363"/>
            </a:xfrm>
            <a:prstGeom prst="rect">
              <a:avLst/>
            </a:prstGeom>
            <a:noFill/>
            <a:ln w="9525">
              <a:noFill/>
              <a:miter lim="800000"/>
              <a:headEnd/>
              <a:tailEnd/>
            </a:ln>
          </p:spPr>
        </p:pic>
        <p:pic>
          <p:nvPicPr>
            <p:cNvPr id="44043" name="Picture 11" descr="walker_rgb_transparent"/>
            <p:cNvPicPr>
              <a:picLocks noChangeAspect="1" noChangeArrowheads="1"/>
            </p:cNvPicPr>
            <p:nvPr/>
          </p:nvPicPr>
          <p:blipFill>
            <a:blip r:embed="rId7"/>
            <a:srcRect/>
            <a:stretch>
              <a:fillRect/>
            </a:stretch>
          </p:blipFill>
          <p:spPr bwMode="auto">
            <a:xfrm>
              <a:off x="1474" y="3938"/>
              <a:ext cx="1181" cy="363"/>
            </a:xfrm>
            <a:prstGeom prst="rect">
              <a:avLst/>
            </a:prstGeom>
            <a:noFill/>
            <a:ln w="9525">
              <a:noFill/>
              <a:miter lim="800000"/>
              <a:headEnd/>
              <a:tailEnd/>
            </a:ln>
          </p:spPr>
        </p:pic>
      </p:grpSp>
      <p:sp>
        <p:nvSpPr>
          <p:cNvPr id="44037" name="Text Box 12"/>
          <p:cNvSpPr txBox="1">
            <a:spLocks noChangeArrowheads="1"/>
          </p:cNvSpPr>
          <p:nvPr/>
        </p:nvSpPr>
        <p:spPr bwMode="auto">
          <a:xfrm>
            <a:off x="827088" y="1196975"/>
            <a:ext cx="7489825" cy="4708525"/>
          </a:xfrm>
          <a:prstGeom prst="rect">
            <a:avLst/>
          </a:prstGeom>
          <a:noFill/>
          <a:ln w="9525">
            <a:noFill/>
            <a:miter lim="800000"/>
            <a:headEnd/>
            <a:tailEnd/>
          </a:ln>
        </p:spPr>
        <p:txBody>
          <a:bodyPr>
            <a:prstTxWarp prst="textNoShape">
              <a:avLst/>
            </a:prstTxWarp>
            <a:spAutoFit/>
          </a:bodyPr>
          <a:lstStyle/>
          <a:p>
            <a:pPr marL="177800" indent="-177800">
              <a:spcBef>
                <a:spcPct val="40000"/>
              </a:spcBef>
            </a:pPr>
            <a:r>
              <a:rPr lang="en-GB" sz="2000" b="0">
                <a:solidFill>
                  <a:srgbClr val="000090"/>
                </a:solidFill>
              </a:rPr>
              <a:t>Cascade is a UK NERC-funded consortium lasting from 2008-2012, with ongoing related research.</a:t>
            </a:r>
          </a:p>
          <a:p>
            <a:pPr marL="177800" indent="-177800">
              <a:spcBef>
                <a:spcPct val="40000"/>
              </a:spcBef>
            </a:pPr>
            <a:r>
              <a:rPr lang="en-GB" sz="2000" b="0">
                <a:solidFill>
                  <a:srgbClr val="000090"/>
                </a:solidFill>
              </a:rPr>
              <a:t>Both real case studies and idealized tropical conditions are simulated using cloud-system resolving models over large tropical domains.</a:t>
            </a:r>
          </a:p>
          <a:p>
            <a:pPr marL="177800" indent="-177800">
              <a:spcBef>
                <a:spcPct val="80000"/>
              </a:spcBef>
            </a:pPr>
            <a:r>
              <a:rPr lang="en-GB" i="1"/>
              <a:t>Aims</a:t>
            </a:r>
          </a:p>
          <a:p>
            <a:pPr marL="177800" indent="-177800">
              <a:spcBef>
                <a:spcPct val="40000"/>
              </a:spcBef>
              <a:buFontTx/>
              <a:buChar char="•"/>
            </a:pPr>
            <a:r>
              <a:rPr lang="en-GB" b="0"/>
              <a:t>Advance understanding of convective organization and</a:t>
            </a:r>
            <a:r>
              <a:rPr lang="en-GB" b="0">
                <a:ea typeface="Arial" charset="0"/>
                <a:cs typeface="Arial" charset="0"/>
              </a:rPr>
              <a:t> </a:t>
            </a:r>
            <a:r>
              <a:rPr lang="en-GB" b="0"/>
              <a:t>scale interactions</a:t>
            </a:r>
          </a:p>
          <a:p>
            <a:pPr marL="177800" indent="-177800">
              <a:spcBef>
                <a:spcPct val="40000"/>
              </a:spcBef>
              <a:buFontTx/>
              <a:buChar char="•"/>
            </a:pPr>
            <a:r>
              <a:rPr lang="en-GB" b="0"/>
              <a:t>Inform the development of new approaches to convective parameterization</a:t>
            </a:r>
          </a:p>
          <a:p>
            <a:pPr marL="177800" indent="-177800">
              <a:spcBef>
                <a:spcPct val="40000"/>
              </a:spcBef>
              <a:buFontTx/>
              <a:buChar char="•"/>
            </a:pPr>
            <a:r>
              <a:rPr lang="en-GB" b="0"/>
              <a:t>Create a new framework for process modeling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descr="hovprec_illus.pdf"/>
          <p:cNvPicPr>
            <a:picLocks noChangeAspect="1"/>
          </p:cNvPicPr>
          <p:nvPr/>
        </p:nvPicPr>
        <p:blipFill>
          <a:blip r:embed="rId2"/>
          <a:srcRect/>
          <a:stretch>
            <a:fillRect/>
          </a:stretch>
        </p:blipFill>
        <p:spPr bwMode="auto">
          <a:xfrm>
            <a:off x="815975" y="676275"/>
            <a:ext cx="2859088" cy="5967413"/>
          </a:xfrm>
          <a:prstGeom prst="rect">
            <a:avLst/>
          </a:prstGeom>
          <a:noFill/>
          <a:ln w="9525">
            <a:noFill/>
            <a:miter lim="800000"/>
            <a:headEnd/>
            <a:tailEnd/>
          </a:ln>
        </p:spPr>
      </p:pic>
      <p:pic>
        <p:nvPicPr>
          <p:cNvPr id="13316" name="Picture 5" descr="rmm1rmm2LAeofallmjopaper.png"/>
          <p:cNvPicPr>
            <a:picLocks noChangeAspect="1"/>
          </p:cNvPicPr>
          <p:nvPr/>
        </p:nvPicPr>
        <p:blipFill>
          <a:blip r:embed="rId3"/>
          <a:srcRect/>
          <a:stretch>
            <a:fillRect/>
          </a:stretch>
        </p:blipFill>
        <p:spPr bwMode="auto">
          <a:xfrm>
            <a:off x="6353176" y="552430"/>
            <a:ext cx="2547937" cy="2547937"/>
          </a:xfrm>
          <a:prstGeom prst="rect">
            <a:avLst/>
          </a:prstGeom>
          <a:noFill/>
          <a:ln w="9525">
            <a:noFill/>
            <a:miter lim="800000"/>
            <a:headEnd/>
            <a:tailEnd/>
          </a:ln>
        </p:spPr>
      </p:pic>
      <p:sp>
        <p:nvSpPr>
          <p:cNvPr id="4" name="Text Box 2"/>
          <p:cNvSpPr txBox="1">
            <a:spLocks noChangeArrowheads="1"/>
          </p:cNvSpPr>
          <p:nvPr/>
        </p:nvSpPr>
        <p:spPr bwMode="auto">
          <a:xfrm>
            <a:off x="0" y="0"/>
            <a:ext cx="9144000" cy="671513"/>
          </a:xfrm>
          <a:prstGeom prst="rect">
            <a:avLst/>
          </a:prstGeom>
          <a:gradFill rotWithShape="1">
            <a:gsLst>
              <a:gs pos="0">
                <a:srgbClr val="003382"/>
              </a:gs>
              <a:gs pos="100000">
                <a:srgbClr val="00BDE1"/>
              </a:gs>
            </a:gsLst>
            <a:lin ang="5400000" scaled="1"/>
          </a:gradFill>
          <a:ln w="9525">
            <a:noFill/>
            <a:miter lim="800000"/>
            <a:headEnd/>
            <a:tailEnd/>
          </a:ln>
        </p:spPr>
        <p:txBody>
          <a:bodyPr>
            <a:prstTxWarp prst="textNoShape">
              <a:avLst/>
            </a:prstTxWarp>
            <a:spAutoFit/>
          </a:bodyPr>
          <a:lstStyle/>
          <a:p>
            <a:pPr marL="174625" indent="-79375" eaLnBrk="0" hangingPunct="0"/>
            <a:endParaRPr lang="en-US" sz="700" b="0" dirty="0">
              <a:solidFill>
                <a:srgbClr val="FFFFFF"/>
              </a:solidFill>
            </a:endParaRPr>
          </a:p>
          <a:p>
            <a:pPr marL="174625" indent="-79375" eaLnBrk="0" hangingPunct="0">
              <a:spcBef>
                <a:spcPts val="800"/>
              </a:spcBef>
            </a:pPr>
            <a:r>
              <a:rPr lang="en-US" b="0" dirty="0">
                <a:solidFill>
                  <a:srgbClr val="FFFFFF"/>
                </a:solidFill>
              </a:rPr>
              <a:t>Cascade</a:t>
            </a:r>
          </a:p>
        </p:txBody>
      </p:sp>
      <p:sp>
        <p:nvSpPr>
          <p:cNvPr id="5" name="Text Box 3"/>
          <p:cNvSpPr txBox="1">
            <a:spLocks noChangeArrowheads="1"/>
          </p:cNvSpPr>
          <p:nvPr/>
        </p:nvSpPr>
        <p:spPr bwMode="auto">
          <a:xfrm>
            <a:off x="3657600" y="136525"/>
            <a:ext cx="5040313" cy="519113"/>
          </a:xfrm>
          <a:prstGeom prst="rect">
            <a:avLst/>
          </a:prstGeom>
          <a:noFill/>
          <a:ln w="9525">
            <a:noFill/>
            <a:miter lim="800000"/>
            <a:headEnd/>
            <a:tailEnd/>
          </a:ln>
        </p:spPr>
        <p:txBody>
          <a:bodyPr>
            <a:prstTxWarp prst="textNoShape">
              <a:avLst/>
            </a:prstTxWarp>
            <a:spAutoFit/>
          </a:bodyPr>
          <a:lstStyle/>
          <a:p>
            <a:pPr algn="r">
              <a:spcBef>
                <a:spcPct val="50000"/>
              </a:spcBef>
            </a:pPr>
            <a:r>
              <a:rPr lang="en-GB" sz="2800" dirty="0" smtClean="0">
                <a:solidFill>
                  <a:srgbClr val="FFFFFF"/>
                </a:solidFill>
              </a:rPr>
              <a:t>MJO performance</a:t>
            </a:r>
            <a:endParaRPr lang="en-US" sz="2800" dirty="0">
              <a:solidFill>
                <a:srgbClr val="FFFFFF"/>
              </a:solidFill>
            </a:endParaRPr>
          </a:p>
        </p:txBody>
      </p:sp>
      <p:sp>
        <p:nvSpPr>
          <p:cNvPr id="20" name="TextBox 3"/>
          <p:cNvSpPr txBox="1">
            <a:spLocks noChangeArrowheads="1"/>
          </p:cNvSpPr>
          <p:nvPr/>
        </p:nvSpPr>
        <p:spPr bwMode="auto">
          <a:xfrm>
            <a:off x="3948113" y="2819400"/>
            <a:ext cx="4953000" cy="3970318"/>
          </a:xfrm>
          <a:prstGeom prst="rect">
            <a:avLst/>
          </a:prstGeom>
          <a:noFill/>
          <a:ln w="9525">
            <a:noFill/>
            <a:miter lim="800000"/>
            <a:headEnd/>
            <a:tailEnd/>
          </a:ln>
        </p:spPr>
        <p:txBody>
          <a:bodyPr>
            <a:prstTxWarp prst="textNoShape">
              <a:avLst/>
            </a:prstTxWarp>
            <a:spAutoFit/>
          </a:bodyPr>
          <a:lstStyle/>
          <a:p>
            <a:pPr defTabSz="457200"/>
            <a:r>
              <a:rPr lang="en-US" sz="1400" b="0" dirty="0">
                <a:solidFill>
                  <a:prstClr val="black"/>
                </a:solidFill>
              </a:rPr>
              <a:t> </a:t>
            </a:r>
          </a:p>
          <a:p>
            <a:pPr defTabSz="457200">
              <a:buFont typeface="Arial" charset="0"/>
              <a:buChar char="•"/>
            </a:pPr>
            <a:r>
              <a:rPr lang="en-US" sz="1400" b="0" dirty="0">
                <a:solidFill>
                  <a:prstClr val="black"/>
                </a:solidFill>
              </a:rPr>
              <a:t> </a:t>
            </a:r>
            <a:r>
              <a:rPr lang="en-US" sz="1400" b="0" dirty="0" smtClean="0">
                <a:solidFill>
                  <a:srgbClr val="0000FF"/>
                </a:solidFill>
              </a:rPr>
              <a:t>4km 2Dsmag (</a:t>
            </a:r>
            <a:r>
              <a:rPr lang="en-US" sz="1400" b="0" dirty="0" smtClean="0">
                <a:solidFill>
                  <a:prstClr val="black"/>
                </a:solidFill>
              </a:rPr>
              <a:t>without vertical </a:t>
            </a:r>
            <a:r>
              <a:rPr lang="en-US" sz="1400" b="0" dirty="0" err="1" smtClean="0">
                <a:solidFill>
                  <a:prstClr val="black"/>
                </a:solidFill>
              </a:rPr>
              <a:t>Smag</a:t>
            </a:r>
            <a:r>
              <a:rPr lang="en-US" sz="1400" b="0" dirty="0" smtClean="0">
                <a:solidFill>
                  <a:prstClr val="black"/>
                </a:solidFill>
              </a:rPr>
              <a:t>. Mixing) </a:t>
            </a:r>
            <a:r>
              <a:rPr lang="en-US" sz="1400" b="0" dirty="0" smtClean="0">
                <a:solidFill>
                  <a:srgbClr val="FF0000"/>
                </a:solidFill>
              </a:rPr>
              <a:t>loses large-scale organization</a:t>
            </a:r>
            <a:r>
              <a:rPr lang="en-US" sz="1400" b="0" dirty="0" smtClean="0">
                <a:solidFill>
                  <a:prstClr val="black"/>
                </a:solidFill>
              </a:rPr>
              <a:t>, too much rainfall across whole equatorial region, much too dry in lower troposphere. </a:t>
            </a:r>
          </a:p>
          <a:p>
            <a:pPr defTabSz="457200">
              <a:buFont typeface="Arial" charset="0"/>
              <a:buChar char="•"/>
            </a:pPr>
            <a:endParaRPr lang="en-US" sz="1400" b="0" dirty="0" smtClean="0">
              <a:solidFill>
                <a:prstClr val="black"/>
              </a:solidFill>
            </a:endParaRPr>
          </a:p>
          <a:p>
            <a:pPr defTabSz="457200">
              <a:buFont typeface="Arial" charset="0"/>
              <a:buChar char="•"/>
            </a:pPr>
            <a:r>
              <a:rPr lang="en-US" sz="1400" b="0" dirty="0" smtClean="0">
                <a:solidFill>
                  <a:srgbClr val="0000FF"/>
                </a:solidFill>
              </a:rPr>
              <a:t> 4 </a:t>
            </a:r>
            <a:r>
              <a:rPr lang="en-US" sz="1400" b="0" dirty="0">
                <a:solidFill>
                  <a:srgbClr val="0000FF"/>
                </a:solidFill>
              </a:rPr>
              <a:t>km with 3D </a:t>
            </a:r>
            <a:r>
              <a:rPr lang="en-US" sz="1400" b="0" dirty="0" err="1">
                <a:solidFill>
                  <a:srgbClr val="0000FF"/>
                </a:solidFill>
              </a:rPr>
              <a:t>Smagorinsky</a:t>
            </a:r>
            <a:r>
              <a:rPr lang="en-US" sz="1400" b="0" dirty="0">
                <a:solidFill>
                  <a:srgbClr val="0000FF"/>
                </a:solidFill>
              </a:rPr>
              <a:t> </a:t>
            </a:r>
            <a:r>
              <a:rPr lang="en-US" sz="1400" b="0" dirty="0">
                <a:solidFill>
                  <a:prstClr val="black"/>
                </a:solidFill>
              </a:rPr>
              <a:t>(horizontal and vertical </a:t>
            </a:r>
            <a:r>
              <a:rPr lang="en-US" sz="1400" b="0" dirty="0" err="1">
                <a:solidFill>
                  <a:prstClr val="black"/>
                </a:solidFill>
              </a:rPr>
              <a:t>subgrid</a:t>
            </a:r>
            <a:r>
              <a:rPr lang="en-US" sz="1400" b="0" dirty="0">
                <a:solidFill>
                  <a:prstClr val="black"/>
                </a:solidFill>
              </a:rPr>
              <a:t> mixing) has </a:t>
            </a:r>
            <a:r>
              <a:rPr lang="en-US" sz="1400" b="0" dirty="0">
                <a:solidFill>
                  <a:srgbClr val="00AC00"/>
                </a:solidFill>
              </a:rPr>
              <a:t>more realistic MJO</a:t>
            </a:r>
            <a:r>
              <a:rPr lang="en-US" sz="1400" b="0" dirty="0">
                <a:solidFill>
                  <a:srgbClr val="006600"/>
                </a:solidFill>
              </a:rPr>
              <a:t> </a:t>
            </a:r>
            <a:r>
              <a:rPr lang="en-US" sz="1400" b="0" dirty="0">
                <a:solidFill>
                  <a:prstClr val="black"/>
                </a:solidFill>
              </a:rPr>
              <a:t>in terms of convection and winds.</a:t>
            </a:r>
          </a:p>
          <a:p>
            <a:pPr defTabSz="457200">
              <a:buFont typeface="Arial" charset="0"/>
              <a:buChar char="•"/>
            </a:pPr>
            <a:endParaRPr lang="en-US" sz="1400" b="0" dirty="0">
              <a:solidFill>
                <a:prstClr val="black"/>
              </a:solidFill>
            </a:endParaRPr>
          </a:p>
          <a:p>
            <a:pPr defTabSz="457200">
              <a:buFont typeface="Arial" charset="0"/>
              <a:buChar char="•"/>
            </a:pPr>
            <a:r>
              <a:rPr lang="en-US" sz="1400" b="0" dirty="0">
                <a:solidFill>
                  <a:prstClr val="black"/>
                </a:solidFill>
              </a:rPr>
              <a:t> </a:t>
            </a:r>
            <a:r>
              <a:rPr lang="en-US" sz="1400" b="0" dirty="0">
                <a:solidFill>
                  <a:srgbClr val="0000FF"/>
                </a:solidFill>
              </a:rPr>
              <a:t>12 </a:t>
            </a:r>
            <a:r>
              <a:rPr lang="en-US" sz="1400" b="0" dirty="0" smtClean="0">
                <a:solidFill>
                  <a:srgbClr val="0000FF"/>
                </a:solidFill>
              </a:rPr>
              <a:t>km and 40 km with parameterized convection </a:t>
            </a:r>
            <a:r>
              <a:rPr lang="en-US" sz="1400" b="0" dirty="0" smtClean="0">
                <a:solidFill>
                  <a:srgbClr val="FF0000"/>
                </a:solidFill>
              </a:rPr>
              <a:t>MJO </a:t>
            </a:r>
            <a:r>
              <a:rPr lang="en-US" sz="1400" b="0" dirty="0">
                <a:solidFill>
                  <a:srgbClr val="FF0000"/>
                </a:solidFill>
              </a:rPr>
              <a:t>is too weak</a:t>
            </a:r>
            <a:r>
              <a:rPr lang="en-US" sz="1400" b="0" dirty="0">
                <a:solidFill>
                  <a:prstClr val="black"/>
                </a:solidFill>
              </a:rPr>
              <a:t>, does not propagate convective signal through Maritime Continent, but does capture some features</a:t>
            </a:r>
            <a:r>
              <a:rPr lang="en-US" sz="1400" b="0" dirty="0" smtClean="0">
                <a:solidFill>
                  <a:prstClr val="black"/>
                </a:solidFill>
              </a:rPr>
              <a:t>.  (</a:t>
            </a:r>
            <a:r>
              <a:rPr lang="en-US" sz="1400" b="0" dirty="0" smtClean="0">
                <a:solidFill>
                  <a:srgbClr val="00AC00"/>
                </a:solidFill>
              </a:rPr>
              <a:t>MJO improves </a:t>
            </a:r>
            <a:r>
              <a:rPr lang="en-US" sz="1400" b="0" dirty="0" smtClean="0">
                <a:solidFill>
                  <a:prstClr val="black"/>
                </a:solidFill>
              </a:rPr>
              <a:t>with </a:t>
            </a:r>
            <a:r>
              <a:rPr lang="en-US" sz="1400" b="0" dirty="0" smtClean="0">
                <a:solidFill>
                  <a:srgbClr val="0000FF"/>
                </a:solidFill>
              </a:rPr>
              <a:t>explicit convection</a:t>
            </a:r>
            <a:r>
              <a:rPr lang="en-US" sz="1400" b="0" dirty="0" smtClean="0">
                <a:solidFill>
                  <a:prstClr val="black"/>
                </a:solidFill>
              </a:rPr>
              <a:t>). </a:t>
            </a:r>
            <a:endParaRPr lang="en-US" sz="1400" b="0" dirty="0">
              <a:solidFill>
                <a:prstClr val="black"/>
              </a:solidFill>
            </a:endParaRPr>
          </a:p>
          <a:p>
            <a:pPr defTabSz="457200">
              <a:buFont typeface="Arial" charset="0"/>
              <a:buChar char="•"/>
            </a:pPr>
            <a:endParaRPr lang="en-US" sz="1400" b="0" dirty="0">
              <a:solidFill>
                <a:prstClr val="black"/>
              </a:solidFill>
            </a:endParaRPr>
          </a:p>
          <a:p>
            <a:pPr defTabSz="457200">
              <a:buFont typeface="Arial" charset="0"/>
              <a:buChar char="•"/>
            </a:pPr>
            <a:r>
              <a:rPr lang="en-US" sz="1400" b="0" dirty="0">
                <a:solidFill>
                  <a:prstClr val="black"/>
                </a:solidFill>
              </a:rPr>
              <a:t> </a:t>
            </a:r>
            <a:r>
              <a:rPr lang="en-US" sz="1400" b="0" dirty="0">
                <a:solidFill>
                  <a:srgbClr val="0000FF"/>
                </a:solidFill>
              </a:rPr>
              <a:t>4 km 3D </a:t>
            </a:r>
            <a:r>
              <a:rPr lang="en-US" sz="1400" b="0" dirty="0" err="1">
                <a:solidFill>
                  <a:srgbClr val="0000FF"/>
                </a:solidFill>
              </a:rPr>
              <a:t>Smag</a:t>
            </a:r>
            <a:r>
              <a:rPr lang="en-US" sz="1400" b="0" dirty="0">
                <a:solidFill>
                  <a:srgbClr val="0000FF"/>
                </a:solidFill>
              </a:rPr>
              <a:t>. </a:t>
            </a:r>
            <a:r>
              <a:rPr lang="en-US" sz="1400" b="0" dirty="0">
                <a:solidFill>
                  <a:prstClr val="black"/>
                </a:solidFill>
              </a:rPr>
              <a:t>atmosphere is </a:t>
            </a:r>
            <a:r>
              <a:rPr lang="en-US" sz="1400" b="0" dirty="0">
                <a:solidFill>
                  <a:srgbClr val="00AC00"/>
                </a:solidFill>
              </a:rPr>
              <a:t>moister </a:t>
            </a:r>
            <a:r>
              <a:rPr lang="en-US" sz="1400" b="0" dirty="0" smtClean="0">
                <a:solidFill>
                  <a:srgbClr val="00AC00"/>
                </a:solidFill>
              </a:rPr>
              <a:t>and </a:t>
            </a:r>
            <a:r>
              <a:rPr lang="en-US" sz="1400" b="0" dirty="0">
                <a:solidFill>
                  <a:srgbClr val="00AC00"/>
                </a:solidFill>
              </a:rPr>
              <a:t>closer to saturation</a:t>
            </a:r>
            <a:r>
              <a:rPr lang="en-US" sz="1400" b="0" dirty="0">
                <a:solidFill>
                  <a:prstClr val="black"/>
                </a:solidFill>
              </a:rPr>
              <a:t>, particularly at low rain rates, as in ECMWF analyses.</a:t>
            </a:r>
            <a:endParaRPr lang="en-US" sz="1400" b="0" dirty="0" smtClean="0">
              <a:solidFill>
                <a:prstClr val="black"/>
              </a:solidFill>
            </a:endParaRPr>
          </a:p>
          <a:p>
            <a:pPr defTabSz="457200"/>
            <a:endParaRPr lang="en-US" sz="1400" b="0" dirty="0" smtClean="0">
              <a:solidFill>
                <a:prstClr val="black"/>
              </a:solidFill>
            </a:endParaRPr>
          </a:p>
        </p:txBody>
      </p:sp>
      <p:sp>
        <p:nvSpPr>
          <p:cNvPr id="21" name="TextBox 20"/>
          <p:cNvSpPr txBox="1"/>
          <p:nvPr/>
        </p:nvSpPr>
        <p:spPr>
          <a:xfrm>
            <a:off x="3675063" y="864969"/>
            <a:ext cx="2230437" cy="461665"/>
          </a:xfrm>
          <a:prstGeom prst="rect">
            <a:avLst/>
          </a:prstGeom>
          <a:noFill/>
        </p:spPr>
        <p:txBody>
          <a:bodyPr wrap="square" rtlCol="0">
            <a:spAutoFit/>
          </a:bodyPr>
          <a:lstStyle/>
          <a:p>
            <a:pPr defTabSz="457200"/>
            <a:r>
              <a:rPr lang="en-US" sz="1200" b="0" dirty="0" smtClean="0">
                <a:solidFill>
                  <a:prstClr val="black"/>
                </a:solidFill>
              </a:rPr>
              <a:t>25 km </a:t>
            </a:r>
            <a:r>
              <a:rPr lang="en-US" sz="1200" b="0" dirty="0" err="1" smtClean="0">
                <a:solidFill>
                  <a:prstClr val="black"/>
                </a:solidFill>
              </a:rPr>
              <a:t>avg</a:t>
            </a:r>
            <a:r>
              <a:rPr lang="en-US" sz="1200" b="0" dirty="0" smtClean="0">
                <a:solidFill>
                  <a:prstClr val="black"/>
                </a:solidFill>
              </a:rPr>
              <a:t> (except for 40 km) 3-h </a:t>
            </a:r>
            <a:r>
              <a:rPr lang="en-US" sz="1200" b="0" dirty="0" err="1" smtClean="0">
                <a:solidFill>
                  <a:prstClr val="black"/>
                </a:solidFill>
              </a:rPr>
              <a:t>avg</a:t>
            </a:r>
            <a:r>
              <a:rPr lang="en-US" sz="1200" b="0" dirty="0" smtClean="0">
                <a:solidFill>
                  <a:prstClr val="black"/>
                </a:solidFill>
              </a:rPr>
              <a:t>, </a:t>
            </a:r>
            <a:r>
              <a:rPr lang="en-US" sz="1200" b="0" dirty="0" err="1" smtClean="0">
                <a:solidFill>
                  <a:prstClr val="black"/>
                </a:solidFill>
              </a:rPr>
              <a:t>Hov</a:t>
            </a:r>
            <a:r>
              <a:rPr lang="en-US" sz="1200" b="0" dirty="0" smtClean="0">
                <a:solidFill>
                  <a:prstClr val="black"/>
                </a:solidFill>
              </a:rPr>
              <a:t>. 7.5S – 7.5N </a:t>
            </a:r>
            <a:endParaRPr lang="en-US" sz="1200" b="0" dirty="0">
              <a:solidFill>
                <a:prstClr val="black"/>
              </a:solidFill>
            </a:endParaRPr>
          </a:p>
        </p:txBody>
      </p:sp>
      <p:sp>
        <p:nvSpPr>
          <p:cNvPr id="8" name="TextBox 7"/>
          <p:cNvSpPr txBox="1"/>
          <p:nvPr/>
        </p:nvSpPr>
        <p:spPr>
          <a:xfrm>
            <a:off x="5180386" y="6428601"/>
            <a:ext cx="3839513" cy="276999"/>
          </a:xfrm>
          <a:prstGeom prst="rect">
            <a:avLst/>
          </a:prstGeom>
          <a:noFill/>
        </p:spPr>
        <p:txBody>
          <a:bodyPr wrap="none" rtlCol="0">
            <a:spAutoFit/>
          </a:bodyPr>
          <a:lstStyle/>
          <a:p>
            <a:pPr defTabSz="457200"/>
            <a:r>
              <a:rPr lang="en-US" sz="1200" b="0" dirty="0" smtClean="0">
                <a:solidFill>
                  <a:srgbClr val="000000"/>
                </a:solidFill>
              </a:rPr>
              <a:t>Holloway, </a:t>
            </a:r>
            <a:r>
              <a:rPr lang="en-US" sz="1200" b="0" dirty="0" err="1" smtClean="0">
                <a:solidFill>
                  <a:srgbClr val="000000"/>
                </a:solidFill>
              </a:rPr>
              <a:t>Woolnough</a:t>
            </a:r>
            <a:r>
              <a:rPr lang="en-US" sz="1200" b="0" dirty="0" smtClean="0">
                <a:solidFill>
                  <a:srgbClr val="000000"/>
                </a:solidFill>
              </a:rPr>
              <a:t>, and Lister, 2013, </a:t>
            </a:r>
            <a:r>
              <a:rPr lang="en-US" sz="1200" b="0" i="1" dirty="0" smtClean="0">
                <a:solidFill>
                  <a:srgbClr val="000000"/>
                </a:solidFill>
              </a:rPr>
              <a:t>J. Atmos. Sci.</a:t>
            </a:r>
            <a:endParaRPr lang="en-US" sz="1200" b="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671513"/>
          </a:xfrm>
          <a:prstGeom prst="rect">
            <a:avLst/>
          </a:prstGeom>
          <a:gradFill rotWithShape="1">
            <a:gsLst>
              <a:gs pos="0">
                <a:srgbClr val="003382"/>
              </a:gs>
              <a:gs pos="100000">
                <a:srgbClr val="00BDE1"/>
              </a:gs>
            </a:gsLst>
            <a:lin ang="5400000" scaled="1"/>
          </a:gradFill>
          <a:ln w="9525">
            <a:noFill/>
            <a:miter lim="800000"/>
            <a:headEnd/>
            <a:tailEnd/>
          </a:ln>
        </p:spPr>
        <p:txBody>
          <a:bodyPr>
            <a:prstTxWarp prst="textNoShape">
              <a:avLst/>
            </a:prstTxWarp>
            <a:spAutoFit/>
          </a:bodyPr>
          <a:lstStyle/>
          <a:p>
            <a:pPr marL="174625" indent="-79375" defTabSz="457200" eaLnBrk="0" hangingPunct="0"/>
            <a:endParaRPr lang="en-US" sz="700" b="0">
              <a:solidFill>
                <a:srgbClr val="FFFFFF"/>
              </a:solidFill>
            </a:endParaRPr>
          </a:p>
          <a:p>
            <a:pPr marL="174625" indent="-79375" defTabSz="457200" eaLnBrk="0" hangingPunct="0">
              <a:spcBef>
                <a:spcPts val="800"/>
              </a:spcBef>
            </a:pPr>
            <a:r>
              <a:rPr lang="en-US" sz="1800" b="0">
                <a:solidFill>
                  <a:srgbClr val="FFFFFF"/>
                </a:solidFill>
              </a:rPr>
              <a:t>Cascade</a:t>
            </a:r>
          </a:p>
        </p:txBody>
      </p:sp>
      <p:sp>
        <p:nvSpPr>
          <p:cNvPr id="40963" name="Text Box 3"/>
          <p:cNvSpPr txBox="1">
            <a:spLocks noChangeArrowheads="1"/>
          </p:cNvSpPr>
          <p:nvPr/>
        </p:nvSpPr>
        <p:spPr bwMode="auto">
          <a:xfrm>
            <a:off x="1752600" y="212725"/>
            <a:ext cx="6834188" cy="400050"/>
          </a:xfrm>
          <a:prstGeom prst="rect">
            <a:avLst/>
          </a:prstGeom>
          <a:noFill/>
          <a:ln w="9525">
            <a:noFill/>
            <a:miter lim="800000"/>
            <a:headEnd/>
            <a:tailEnd/>
          </a:ln>
        </p:spPr>
        <p:txBody>
          <a:bodyPr>
            <a:prstTxWarp prst="textNoShape">
              <a:avLst/>
            </a:prstTxWarp>
            <a:spAutoFit/>
          </a:bodyPr>
          <a:lstStyle/>
          <a:p>
            <a:pPr algn="r" defTabSz="457200">
              <a:spcBef>
                <a:spcPct val="50000"/>
              </a:spcBef>
            </a:pPr>
            <a:r>
              <a:rPr lang="en-US" sz="2000" b="0" dirty="0" smtClean="0">
                <a:solidFill>
                  <a:srgbClr val="FFFFFF"/>
                </a:solidFill>
              </a:rPr>
              <a:t>April </a:t>
            </a:r>
            <a:r>
              <a:rPr lang="en-US" sz="2000" b="0" dirty="0">
                <a:solidFill>
                  <a:srgbClr val="FFFFFF"/>
                </a:solidFill>
              </a:rPr>
              <a:t>2009: Precipitation distribution   </a:t>
            </a:r>
            <a:r>
              <a:rPr lang="en-GB" sz="2000" b="0" dirty="0">
                <a:solidFill>
                  <a:srgbClr val="FFFFFF"/>
                </a:solidFill>
              </a:rPr>
              <a:t>		           </a:t>
            </a:r>
            <a:endParaRPr lang="en-US" sz="2000" b="0" dirty="0">
              <a:solidFill>
                <a:srgbClr val="FFFFFF"/>
              </a:solidFill>
            </a:endParaRPr>
          </a:p>
        </p:txBody>
      </p:sp>
      <p:sp>
        <p:nvSpPr>
          <p:cNvPr id="40964" name="TextBox 11"/>
          <p:cNvSpPr txBox="1">
            <a:spLocks noChangeArrowheads="1"/>
          </p:cNvSpPr>
          <p:nvPr/>
        </p:nvSpPr>
        <p:spPr bwMode="auto">
          <a:xfrm>
            <a:off x="914400" y="838200"/>
            <a:ext cx="7504113" cy="461963"/>
          </a:xfrm>
          <a:prstGeom prst="rect">
            <a:avLst/>
          </a:prstGeom>
          <a:noFill/>
          <a:ln w="9525">
            <a:noFill/>
            <a:miter lim="800000"/>
            <a:headEnd/>
            <a:tailEnd/>
          </a:ln>
        </p:spPr>
        <p:txBody>
          <a:bodyPr wrap="none">
            <a:prstTxWarp prst="textNoShape">
              <a:avLst/>
            </a:prstTxWarp>
            <a:spAutoFit/>
          </a:bodyPr>
          <a:lstStyle/>
          <a:p>
            <a:pPr defTabSz="457200"/>
            <a:r>
              <a:rPr lang="en-US" sz="1800" b="0" dirty="0">
                <a:solidFill>
                  <a:srgbClr val="000000"/>
                </a:solidFill>
              </a:rPr>
              <a:t>Rainfall distributions (sea points, 1.0 degree, 3-hr)</a:t>
            </a:r>
          </a:p>
        </p:txBody>
      </p:sp>
      <p:sp>
        <p:nvSpPr>
          <p:cNvPr id="40965" name="TextBox 5"/>
          <p:cNvSpPr txBox="1">
            <a:spLocks noChangeArrowheads="1"/>
          </p:cNvSpPr>
          <p:nvPr/>
        </p:nvSpPr>
        <p:spPr bwMode="auto">
          <a:xfrm>
            <a:off x="7112000" y="2116138"/>
            <a:ext cx="1752600" cy="2062103"/>
          </a:xfrm>
          <a:prstGeom prst="rect">
            <a:avLst/>
          </a:prstGeom>
          <a:noFill/>
          <a:ln w="9525">
            <a:noFill/>
            <a:miter lim="800000"/>
            <a:headEnd/>
            <a:tailEnd/>
          </a:ln>
        </p:spPr>
        <p:txBody>
          <a:bodyPr>
            <a:prstTxWarp prst="textNoShape">
              <a:avLst/>
            </a:prstTxWarp>
            <a:spAutoFit/>
          </a:bodyPr>
          <a:lstStyle/>
          <a:p>
            <a:pPr defTabSz="457200"/>
            <a:r>
              <a:rPr lang="en-US" sz="1600" b="0" dirty="0">
                <a:solidFill>
                  <a:srgbClr val="000000"/>
                </a:solidFill>
              </a:rPr>
              <a:t>12 km model has too much</a:t>
            </a:r>
            <a:r>
              <a:rPr lang="en-US" sz="1600" b="0" dirty="0" smtClean="0">
                <a:solidFill>
                  <a:srgbClr val="000000"/>
                </a:solidFill>
              </a:rPr>
              <a:t> light rain, </a:t>
            </a:r>
            <a:r>
              <a:rPr lang="en-US" sz="1600" b="0" dirty="0">
                <a:solidFill>
                  <a:srgbClr val="000000"/>
                </a:solidFill>
              </a:rPr>
              <a:t>not enough heavy rain, </a:t>
            </a:r>
          </a:p>
          <a:p>
            <a:pPr defTabSz="457200"/>
            <a:r>
              <a:rPr lang="en-US" sz="1600" b="0" dirty="0">
                <a:solidFill>
                  <a:srgbClr val="000000"/>
                </a:solidFill>
              </a:rPr>
              <a:t>preferred rate ~10 mm/day</a:t>
            </a:r>
          </a:p>
          <a:p>
            <a:pPr defTabSz="457200"/>
            <a:r>
              <a:rPr lang="en-US" sz="1600" b="0" dirty="0">
                <a:solidFill>
                  <a:srgbClr val="000000"/>
                </a:solidFill>
              </a:rPr>
              <a:t> (0.4 mm/</a:t>
            </a:r>
            <a:r>
              <a:rPr lang="en-US" sz="1600" b="0" dirty="0" err="1">
                <a:solidFill>
                  <a:srgbClr val="000000"/>
                </a:solidFill>
              </a:rPr>
              <a:t>h</a:t>
            </a:r>
            <a:r>
              <a:rPr lang="en-US" sz="1600" b="0" dirty="0">
                <a:solidFill>
                  <a:srgbClr val="000000"/>
                </a:solidFill>
              </a:rPr>
              <a:t>)</a:t>
            </a:r>
          </a:p>
          <a:p>
            <a:pPr defTabSz="457200"/>
            <a:endParaRPr lang="en-US" sz="1600" b="0" dirty="0">
              <a:solidFill>
                <a:srgbClr val="000000"/>
              </a:solidFill>
            </a:endParaRPr>
          </a:p>
        </p:txBody>
      </p:sp>
      <p:sp>
        <p:nvSpPr>
          <p:cNvPr id="40966" name="TextBox 11"/>
          <p:cNvSpPr txBox="1">
            <a:spLocks noChangeArrowheads="1"/>
          </p:cNvSpPr>
          <p:nvPr/>
        </p:nvSpPr>
        <p:spPr bwMode="auto">
          <a:xfrm>
            <a:off x="4157662" y="1300163"/>
            <a:ext cx="2522537" cy="584776"/>
          </a:xfrm>
          <a:prstGeom prst="rect">
            <a:avLst/>
          </a:prstGeom>
          <a:noFill/>
          <a:ln w="9525">
            <a:noFill/>
            <a:miter lim="800000"/>
            <a:headEnd/>
            <a:tailEnd/>
          </a:ln>
        </p:spPr>
        <p:txBody>
          <a:bodyPr wrap="square">
            <a:prstTxWarp prst="textNoShape">
              <a:avLst/>
            </a:prstTxWarp>
            <a:spAutoFit/>
          </a:bodyPr>
          <a:lstStyle/>
          <a:p>
            <a:pPr defTabSz="457200"/>
            <a:r>
              <a:rPr lang="en-US" sz="1600" b="0" dirty="0">
                <a:solidFill>
                  <a:srgbClr val="000000"/>
                </a:solidFill>
              </a:rPr>
              <a:t>Fraction of total precipitation per </a:t>
            </a:r>
            <a:r>
              <a:rPr lang="en-US" sz="1600" b="0" dirty="0" smtClean="0">
                <a:solidFill>
                  <a:srgbClr val="000000"/>
                </a:solidFill>
              </a:rPr>
              <a:t>rain rate</a:t>
            </a:r>
            <a:endParaRPr lang="en-US" sz="1600" b="0" dirty="0">
              <a:solidFill>
                <a:srgbClr val="000000"/>
              </a:solidFill>
            </a:endParaRPr>
          </a:p>
        </p:txBody>
      </p:sp>
      <p:sp>
        <p:nvSpPr>
          <p:cNvPr id="40967" name="TextBox 11"/>
          <p:cNvSpPr txBox="1">
            <a:spLocks noChangeArrowheads="1"/>
          </p:cNvSpPr>
          <p:nvPr/>
        </p:nvSpPr>
        <p:spPr bwMode="auto">
          <a:xfrm>
            <a:off x="1079500" y="1300163"/>
            <a:ext cx="2039938" cy="584776"/>
          </a:xfrm>
          <a:prstGeom prst="rect">
            <a:avLst/>
          </a:prstGeom>
          <a:noFill/>
          <a:ln w="9525">
            <a:noFill/>
            <a:miter lim="800000"/>
            <a:headEnd/>
            <a:tailEnd/>
          </a:ln>
        </p:spPr>
        <p:txBody>
          <a:bodyPr>
            <a:prstTxWarp prst="textNoShape">
              <a:avLst/>
            </a:prstTxWarp>
            <a:spAutoFit/>
          </a:bodyPr>
          <a:lstStyle/>
          <a:p>
            <a:pPr defTabSz="457200"/>
            <a:r>
              <a:rPr lang="en-US" sz="1600" b="0" dirty="0">
                <a:solidFill>
                  <a:srgbClr val="000000"/>
                </a:solidFill>
              </a:rPr>
              <a:t>Probability density for non-zero values</a:t>
            </a:r>
          </a:p>
        </p:txBody>
      </p:sp>
      <p:sp>
        <p:nvSpPr>
          <p:cNvPr id="9" name="TextBox 3"/>
          <p:cNvSpPr txBox="1">
            <a:spLocks noChangeArrowheads="1"/>
          </p:cNvSpPr>
          <p:nvPr/>
        </p:nvSpPr>
        <p:spPr bwMode="auto">
          <a:xfrm>
            <a:off x="762000" y="4275077"/>
            <a:ext cx="7467600" cy="2369880"/>
          </a:xfrm>
          <a:prstGeom prst="rect">
            <a:avLst/>
          </a:prstGeom>
          <a:noFill/>
          <a:ln w="9525">
            <a:noFill/>
            <a:miter lim="800000"/>
            <a:headEnd/>
            <a:tailEnd/>
          </a:ln>
        </p:spPr>
        <p:txBody>
          <a:bodyPr>
            <a:prstTxWarp prst="textNoShape">
              <a:avLst/>
            </a:prstTxWarp>
            <a:spAutoFit/>
          </a:bodyPr>
          <a:lstStyle/>
          <a:p>
            <a:pPr defTabSz="457200"/>
            <a:r>
              <a:rPr lang="en-US" sz="1800" b="0" dirty="0">
                <a:solidFill>
                  <a:srgbClr val="000000"/>
                </a:solidFill>
              </a:rPr>
              <a:t> </a:t>
            </a:r>
            <a:endParaRPr lang="en-US" sz="1800" b="0" dirty="0" smtClean="0">
              <a:solidFill>
                <a:srgbClr val="000000"/>
              </a:solidFill>
            </a:endParaRPr>
          </a:p>
          <a:p>
            <a:pPr defTabSz="457200"/>
            <a:endParaRPr lang="en-US" sz="1400" b="0" dirty="0" smtClean="0">
              <a:solidFill>
                <a:srgbClr val="000000"/>
              </a:solidFill>
            </a:endParaRPr>
          </a:p>
          <a:p>
            <a:pPr defTabSz="457200">
              <a:buFont typeface="Arial" charset="0"/>
              <a:buChar char="•"/>
            </a:pPr>
            <a:r>
              <a:rPr lang="en-US" sz="1400" b="0" dirty="0">
                <a:solidFill>
                  <a:srgbClr val="000000"/>
                </a:solidFill>
              </a:rPr>
              <a:t> </a:t>
            </a:r>
            <a:r>
              <a:rPr lang="en-US" sz="1400" b="0" dirty="0">
                <a:solidFill>
                  <a:srgbClr val="0000FF"/>
                </a:solidFill>
              </a:rPr>
              <a:t>Explicit convection </a:t>
            </a:r>
            <a:r>
              <a:rPr lang="en-US" sz="1400" b="0" dirty="0">
                <a:solidFill>
                  <a:srgbClr val="000000"/>
                </a:solidFill>
              </a:rPr>
              <a:t>gives </a:t>
            </a:r>
            <a:r>
              <a:rPr lang="en-US" sz="1400" b="0" dirty="0">
                <a:solidFill>
                  <a:srgbClr val="00AC00"/>
                </a:solidFill>
              </a:rPr>
              <a:t>more realistic (larger) amounts of rain </a:t>
            </a:r>
            <a:r>
              <a:rPr lang="en-US" sz="1400" b="0" dirty="0">
                <a:solidFill>
                  <a:srgbClr val="000000"/>
                </a:solidFill>
              </a:rPr>
              <a:t>at higher rain rates, particularly for coarser grids and/or </a:t>
            </a:r>
            <a:r>
              <a:rPr lang="en-US" sz="1400" b="0" dirty="0" err="1">
                <a:solidFill>
                  <a:srgbClr val="000000"/>
                </a:solidFill>
              </a:rPr>
              <a:t>Smag</a:t>
            </a:r>
            <a:r>
              <a:rPr lang="en-US" sz="1400" b="0" dirty="0">
                <a:solidFill>
                  <a:srgbClr val="000000"/>
                </a:solidFill>
              </a:rPr>
              <a:t>. vertical mixing (generally closer to TRMM data, but often too much heavy rain).</a:t>
            </a:r>
          </a:p>
          <a:p>
            <a:pPr defTabSz="457200">
              <a:buFont typeface="Arial" charset="0"/>
              <a:buChar char="•"/>
            </a:pPr>
            <a:endParaRPr lang="en-US" sz="1400" b="0" dirty="0">
              <a:solidFill>
                <a:srgbClr val="000000"/>
              </a:solidFill>
            </a:endParaRPr>
          </a:p>
          <a:p>
            <a:pPr defTabSz="457200">
              <a:buFont typeface="Arial" charset="0"/>
              <a:buChar char="•"/>
            </a:pPr>
            <a:r>
              <a:rPr lang="en-US" sz="1400" b="0" dirty="0">
                <a:solidFill>
                  <a:srgbClr val="000000"/>
                </a:solidFill>
              </a:rPr>
              <a:t> </a:t>
            </a:r>
            <a:r>
              <a:rPr lang="en-US" sz="1400" b="0" dirty="0">
                <a:solidFill>
                  <a:srgbClr val="0000FF"/>
                </a:solidFill>
              </a:rPr>
              <a:t>Parameterized convection </a:t>
            </a:r>
            <a:r>
              <a:rPr lang="en-US" sz="1400" b="0" dirty="0">
                <a:solidFill>
                  <a:srgbClr val="000000"/>
                </a:solidFill>
              </a:rPr>
              <a:t>has </a:t>
            </a:r>
            <a:r>
              <a:rPr lang="en-US" sz="1400" b="0" dirty="0">
                <a:solidFill>
                  <a:srgbClr val="FF0000"/>
                </a:solidFill>
              </a:rPr>
              <a:t>preferred scale of rain rate (more light rain)</a:t>
            </a:r>
            <a:r>
              <a:rPr lang="en-US" sz="1400" b="0" dirty="0">
                <a:solidFill>
                  <a:srgbClr val="000000"/>
                </a:solidFill>
              </a:rPr>
              <a:t>, unlike observations and explicit convection (potential consequences of resulting heating and moistening for dynamics, MJO).</a:t>
            </a:r>
          </a:p>
          <a:p>
            <a:pPr defTabSz="457200">
              <a:buFont typeface="Arial" charset="0"/>
              <a:buChar char="•"/>
            </a:pPr>
            <a:endParaRPr lang="en-US" sz="1800" b="0" dirty="0">
              <a:solidFill>
                <a:srgbClr val="000000"/>
              </a:solidFill>
            </a:endParaRPr>
          </a:p>
        </p:txBody>
      </p:sp>
      <p:pic>
        <p:nvPicPr>
          <p:cNvPr id="10" name="Picture 9" descr="prec_datacompare_2distseavarbinnozero1.00deg2D3Dsmagexcon3Dsmag12kmpaper.pdf"/>
          <p:cNvPicPr>
            <a:picLocks noChangeAspect="1"/>
          </p:cNvPicPr>
          <p:nvPr/>
        </p:nvPicPr>
        <mc:AlternateContent>
          <mc:Choice xmlns:ma="http://schemas.microsoft.com/office/mac/drawingml/2008/main" Requires="ma">
            <p:blipFill>
              <a:blip r:embed="rId2"/>
              <a:srcRect l="4186" b="40512"/>
              <a:stretch>
                <a:fillRect/>
              </a:stretch>
            </p:blipFill>
          </mc:Choice>
          <mc:Fallback>
            <p:blipFill>
              <a:blip r:embed="rId3"/>
              <a:srcRect l="4186" b="40512"/>
              <a:stretch>
                <a:fillRect/>
              </a:stretch>
            </p:blipFill>
          </mc:Fallback>
        </mc:AlternateContent>
        <p:spPr>
          <a:xfrm>
            <a:off x="223520" y="1803855"/>
            <a:ext cx="6278879" cy="2954083"/>
          </a:xfrm>
          <a:prstGeom prst="rect">
            <a:avLst/>
          </a:prstGeom>
        </p:spPr>
      </p:pic>
      <p:sp>
        <p:nvSpPr>
          <p:cNvPr id="11" name="TextBox 10"/>
          <p:cNvSpPr txBox="1"/>
          <p:nvPr/>
        </p:nvSpPr>
        <p:spPr>
          <a:xfrm>
            <a:off x="4636197" y="6290556"/>
            <a:ext cx="3506414" cy="276999"/>
          </a:xfrm>
          <a:prstGeom prst="rect">
            <a:avLst/>
          </a:prstGeom>
          <a:noFill/>
        </p:spPr>
        <p:txBody>
          <a:bodyPr wrap="none" rtlCol="0">
            <a:spAutoFit/>
          </a:bodyPr>
          <a:lstStyle/>
          <a:p>
            <a:pPr defTabSz="457200"/>
            <a:r>
              <a:rPr lang="en-US" sz="1200" b="0" dirty="0" smtClean="0">
                <a:solidFill>
                  <a:srgbClr val="000000"/>
                </a:solidFill>
              </a:rPr>
              <a:t>Holloway, </a:t>
            </a:r>
            <a:r>
              <a:rPr lang="en-US" sz="1200" b="0" dirty="0" err="1" smtClean="0">
                <a:solidFill>
                  <a:srgbClr val="000000"/>
                </a:solidFill>
              </a:rPr>
              <a:t>Woolnough</a:t>
            </a:r>
            <a:r>
              <a:rPr lang="en-US" sz="1200" b="0" dirty="0" smtClean="0">
                <a:solidFill>
                  <a:srgbClr val="000000"/>
                </a:solidFill>
              </a:rPr>
              <a:t>, and Lister, 2012, </a:t>
            </a:r>
            <a:r>
              <a:rPr lang="en-US" sz="1200" b="0" i="1" dirty="0" smtClean="0">
                <a:solidFill>
                  <a:srgbClr val="000000"/>
                </a:solidFill>
              </a:rPr>
              <a:t>QJRMS</a:t>
            </a:r>
            <a:endParaRPr lang="en-US" sz="1200" b="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dirty="0" smtClean="0">
                <a:ea typeface="+mj-ea"/>
                <a:cs typeface="+mj-cs"/>
              </a:rPr>
              <a:t> Background: Organized tropical rainfall in idealized high-resolution models</a:t>
            </a:r>
            <a:endParaRPr lang="en-US" sz="2800" dirty="0">
              <a:ea typeface="+mj-ea"/>
              <a:cs typeface="+mj-cs"/>
            </a:endParaRPr>
          </a:p>
        </p:txBody>
      </p:sp>
      <p:sp>
        <p:nvSpPr>
          <p:cNvPr id="3" name="Content Placeholder 2"/>
          <p:cNvSpPr>
            <a:spLocks noGrp="1"/>
          </p:cNvSpPr>
          <p:nvPr>
            <p:ph idx="1"/>
          </p:nvPr>
        </p:nvSpPr>
        <p:spPr>
          <a:xfrm>
            <a:off x="457200" y="1600200"/>
            <a:ext cx="8229600" cy="1638300"/>
          </a:xfrm>
        </p:spPr>
        <p:txBody>
          <a:bodyPr rtlCol="0">
            <a:normAutofit lnSpcReduction="10000"/>
          </a:bodyPr>
          <a:lstStyle/>
          <a:p>
            <a:pPr eaLnBrk="1" fontAlgn="auto" hangingPunct="1">
              <a:spcAft>
                <a:spcPts val="0"/>
              </a:spcAft>
              <a:buFont typeface="Arial"/>
              <a:buChar char="•"/>
              <a:defRPr/>
            </a:pPr>
            <a:r>
              <a:rPr lang="en-US" sz="2400" dirty="0" smtClean="0">
                <a:ea typeface="+mn-ea"/>
                <a:cs typeface="+mn-cs"/>
              </a:rPr>
              <a:t>constant SST, no land, no </a:t>
            </a:r>
            <a:r>
              <a:rPr lang="en-US" sz="2400" dirty="0" err="1" smtClean="0">
                <a:ea typeface="+mn-ea"/>
                <a:cs typeface="+mn-cs"/>
              </a:rPr>
              <a:t>Coriolis</a:t>
            </a:r>
            <a:r>
              <a:rPr lang="en-US" sz="2400" dirty="0" smtClean="0">
                <a:ea typeface="+mn-ea"/>
                <a:cs typeface="+mn-cs"/>
              </a:rPr>
              <a:t> force (no rotation)</a:t>
            </a:r>
          </a:p>
          <a:p>
            <a:pPr eaLnBrk="1" fontAlgn="auto" hangingPunct="1">
              <a:spcAft>
                <a:spcPts val="0"/>
              </a:spcAft>
              <a:buClr>
                <a:schemeClr val="tx1"/>
              </a:buClr>
              <a:buFont typeface="Arial"/>
              <a:buChar char="•"/>
              <a:defRPr/>
            </a:pPr>
            <a:r>
              <a:rPr lang="en-US" sz="2400" dirty="0" smtClean="0">
                <a:solidFill>
                  <a:srgbClr val="0000FF"/>
                </a:solidFill>
                <a:ea typeface="+mn-ea"/>
                <a:cs typeface="+mn-cs"/>
              </a:rPr>
              <a:t>initially</a:t>
            </a:r>
            <a:r>
              <a:rPr lang="en-US" sz="2400" dirty="0" smtClean="0">
                <a:ea typeface="+mn-ea"/>
                <a:cs typeface="+mn-cs"/>
              </a:rPr>
              <a:t> </a:t>
            </a:r>
            <a:r>
              <a:rPr lang="en-US" sz="2400" dirty="0" smtClean="0">
                <a:solidFill>
                  <a:srgbClr val="0000FF"/>
                </a:solidFill>
                <a:ea typeface="+mn-ea"/>
                <a:cs typeface="+mn-cs"/>
              </a:rPr>
              <a:t>scattered rainfall becomes aggregated </a:t>
            </a:r>
            <a:r>
              <a:rPr lang="en-US" sz="2400" dirty="0" smtClean="0">
                <a:ea typeface="+mn-ea"/>
                <a:cs typeface="+mn-cs"/>
              </a:rPr>
              <a:t>into one region</a:t>
            </a:r>
          </a:p>
          <a:p>
            <a:pPr eaLnBrk="1" fontAlgn="auto" hangingPunct="1">
              <a:spcAft>
                <a:spcPts val="0"/>
              </a:spcAft>
              <a:buFont typeface="Arial"/>
              <a:buChar char="•"/>
              <a:defRPr/>
            </a:pPr>
            <a:r>
              <a:rPr lang="en-US" sz="2400" dirty="0" smtClean="0">
                <a:ea typeface="+mn-ea"/>
                <a:cs typeface="+mn-cs"/>
              </a:rPr>
              <a:t>linked to feedbacks between convective rainfall, </a:t>
            </a:r>
            <a:r>
              <a:rPr lang="en-US" sz="2400" dirty="0" err="1" smtClean="0">
                <a:ea typeface="+mn-ea"/>
                <a:cs typeface="+mn-cs"/>
              </a:rPr>
              <a:t>tropospheric</a:t>
            </a:r>
            <a:r>
              <a:rPr lang="en-US" sz="2400" dirty="0" smtClean="0">
                <a:ea typeface="+mn-ea"/>
                <a:cs typeface="+mn-cs"/>
              </a:rPr>
              <a:t> water vapor, radiation, and surface fluxes</a:t>
            </a:r>
            <a:endParaRPr lang="en-US" sz="2400" dirty="0">
              <a:ea typeface="+mn-ea"/>
              <a:cs typeface="+mn-cs"/>
            </a:endParaRPr>
          </a:p>
        </p:txBody>
      </p:sp>
      <p:pic>
        <p:nvPicPr>
          <p:cNvPr id="66564" name="Picture 3"/>
          <p:cNvPicPr>
            <a:picLocks noChangeAspect="1"/>
          </p:cNvPicPr>
          <p:nvPr/>
        </p:nvPicPr>
        <p:blipFill>
          <a:blip r:embed="rId3"/>
          <a:srcRect l="6546" t="13760" r="18182"/>
          <a:stretch>
            <a:fillRect/>
          </a:stretch>
        </p:blipFill>
        <p:spPr bwMode="auto">
          <a:xfrm>
            <a:off x="622300" y="4267200"/>
            <a:ext cx="1892300" cy="1719263"/>
          </a:xfrm>
          <a:prstGeom prst="rect">
            <a:avLst/>
          </a:prstGeom>
          <a:noFill/>
          <a:ln w="9525">
            <a:noFill/>
            <a:miter lim="800000"/>
            <a:headEnd/>
            <a:tailEnd/>
          </a:ln>
        </p:spPr>
      </p:pic>
      <p:pic>
        <p:nvPicPr>
          <p:cNvPr id="66565" name="Picture 4"/>
          <p:cNvPicPr>
            <a:picLocks noChangeAspect="1"/>
          </p:cNvPicPr>
          <p:nvPr/>
        </p:nvPicPr>
        <p:blipFill>
          <a:blip r:embed="rId4"/>
          <a:srcRect l="15578" t="13419"/>
          <a:stretch>
            <a:fillRect/>
          </a:stretch>
        </p:blipFill>
        <p:spPr bwMode="auto">
          <a:xfrm>
            <a:off x="2611438" y="4240213"/>
            <a:ext cx="2224087" cy="1765300"/>
          </a:xfrm>
          <a:prstGeom prst="rect">
            <a:avLst/>
          </a:prstGeom>
          <a:noFill/>
          <a:ln w="9525">
            <a:noFill/>
            <a:miter lim="800000"/>
            <a:headEnd/>
            <a:tailEnd/>
          </a:ln>
        </p:spPr>
      </p:pic>
      <p:sp>
        <p:nvSpPr>
          <p:cNvPr id="7" name="Rectangle 6"/>
          <p:cNvSpPr/>
          <p:nvPr/>
        </p:nvSpPr>
        <p:spPr>
          <a:xfrm>
            <a:off x="1754188" y="3409950"/>
            <a:ext cx="1712912" cy="369888"/>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SAM model (US)</a:t>
            </a:r>
          </a:p>
        </p:txBody>
      </p:sp>
      <p:sp>
        <p:nvSpPr>
          <p:cNvPr id="8" name="Rectangle 7"/>
          <p:cNvSpPr/>
          <p:nvPr/>
        </p:nvSpPr>
        <p:spPr>
          <a:xfrm>
            <a:off x="1073150" y="3859213"/>
            <a:ext cx="823913" cy="368300"/>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Day 10</a:t>
            </a:r>
          </a:p>
        </p:txBody>
      </p:sp>
      <p:sp>
        <p:nvSpPr>
          <p:cNvPr id="9" name="Rectangle 8"/>
          <p:cNvSpPr/>
          <p:nvPr/>
        </p:nvSpPr>
        <p:spPr>
          <a:xfrm>
            <a:off x="3092450" y="3852863"/>
            <a:ext cx="823913" cy="369887"/>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Day 50</a:t>
            </a:r>
          </a:p>
        </p:txBody>
      </p:sp>
      <p:sp>
        <p:nvSpPr>
          <p:cNvPr id="10" name="Rectangle 9"/>
          <p:cNvSpPr/>
          <p:nvPr/>
        </p:nvSpPr>
        <p:spPr>
          <a:xfrm>
            <a:off x="6161088" y="3851275"/>
            <a:ext cx="1128712" cy="369888"/>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Day 23-25</a:t>
            </a:r>
          </a:p>
        </p:txBody>
      </p:sp>
      <p:sp>
        <p:nvSpPr>
          <p:cNvPr id="12" name="Rectangle 11"/>
          <p:cNvSpPr/>
          <p:nvPr/>
        </p:nvSpPr>
        <p:spPr>
          <a:xfrm>
            <a:off x="5041900" y="3432175"/>
            <a:ext cx="3879850" cy="369888"/>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UK Met Office Unified Model (Met-UM) </a:t>
            </a:r>
          </a:p>
        </p:txBody>
      </p:sp>
      <p:sp>
        <p:nvSpPr>
          <p:cNvPr id="13" name="Rectangle 12"/>
          <p:cNvSpPr/>
          <p:nvPr/>
        </p:nvSpPr>
        <p:spPr>
          <a:xfrm>
            <a:off x="5862637" y="6203950"/>
            <a:ext cx="2824163" cy="368300"/>
          </a:xfrm>
          <a:prstGeom prst="rect">
            <a:avLst/>
          </a:prstGeom>
        </p:spPr>
        <p:txBody>
          <a:bodyPr>
            <a:spAutoFit/>
          </a:bodyPr>
          <a:lstStyle/>
          <a:p>
            <a:pPr defTabSz="457200" fontAlgn="auto">
              <a:spcBef>
                <a:spcPts val="0"/>
              </a:spcBef>
              <a:spcAft>
                <a:spcPts val="0"/>
              </a:spcAft>
              <a:defRPr/>
            </a:pPr>
            <a:r>
              <a:rPr lang="en-US" sz="1800" b="0" dirty="0" smtClean="0">
                <a:solidFill>
                  <a:prstClr val="black"/>
                </a:solidFill>
                <a:latin typeface="Calibri"/>
                <a:ea typeface="+mn-ea"/>
                <a:cs typeface="+mn-cs"/>
              </a:rPr>
              <a:t>Steve </a:t>
            </a:r>
            <a:r>
              <a:rPr lang="en-US" sz="1800" b="0" dirty="0" err="1" smtClean="0">
                <a:solidFill>
                  <a:prstClr val="black"/>
                </a:solidFill>
                <a:latin typeface="Calibri"/>
                <a:ea typeface="+mn-ea"/>
                <a:cs typeface="+mn-cs"/>
              </a:rPr>
              <a:t>Woolnough</a:t>
            </a:r>
            <a:endParaRPr lang="en-US" sz="1800" b="0" dirty="0">
              <a:solidFill>
                <a:prstClr val="black"/>
              </a:solidFill>
              <a:latin typeface="Calibri"/>
              <a:ea typeface="+mn-ea"/>
              <a:cs typeface="+mn-cs"/>
            </a:endParaRPr>
          </a:p>
        </p:txBody>
      </p:sp>
      <p:sp>
        <p:nvSpPr>
          <p:cNvPr id="14" name="Rectangle 13"/>
          <p:cNvSpPr/>
          <p:nvPr/>
        </p:nvSpPr>
        <p:spPr>
          <a:xfrm>
            <a:off x="1468438" y="6221413"/>
            <a:ext cx="2308225" cy="369887"/>
          </a:xfrm>
          <a:prstGeom prst="rect">
            <a:avLst/>
          </a:prstGeom>
        </p:spPr>
        <p:txBody>
          <a:bodyPr wrap="none">
            <a:spAutoFit/>
          </a:bodyPr>
          <a:lstStyle/>
          <a:p>
            <a:pPr defTabSz="457200" fontAlgn="auto">
              <a:spcBef>
                <a:spcPts val="0"/>
              </a:spcBef>
              <a:spcAft>
                <a:spcPts val="0"/>
              </a:spcAft>
              <a:defRPr/>
            </a:pPr>
            <a:r>
              <a:rPr lang="en-US" sz="1800" b="0" dirty="0" err="1">
                <a:solidFill>
                  <a:prstClr val="black"/>
                </a:solidFill>
                <a:latin typeface="Calibri"/>
                <a:ea typeface="+mn-ea"/>
                <a:cs typeface="+mn-cs"/>
              </a:rPr>
              <a:t>Bretherton</a:t>
            </a:r>
            <a:r>
              <a:rPr lang="en-US" sz="1800" b="0" dirty="0">
                <a:solidFill>
                  <a:prstClr val="black"/>
                </a:solidFill>
                <a:latin typeface="Calibri"/>
                <a:ea typeface="+mn-ea"/>
                <a:cs typeface="+mn-cs"/>
              </a:rPr>
              <a:t> et al. 2005 </a:t>
            </a:r>
          </a:p>
        </p:txBody>
      </p:sp>
      <p:pic>
        <p:nvPicPr>
          <p:cNvPr id="66573" name="Picture 14" descr="fig_ideal_Steve.png"/>
          <p:cNvPicPr>
            <a:picLocks noChangeAspect="1"/>
          </p:cNvPicPr>
          <p:nvPr/>
        </p:nvPicPr>
        <p:blipFill>
          <a:blip r:embed="rId5"/>
          <a:srcRect l="10126" t="28125" r="32625" b="12656"/>
          <a:stretch>
            <a:fillRect/>
          </a:stretch>
        </p:blipFill>
        <p:spPr bwMode="auto">
          <a:xfrm>
            <a:off x="5816600" y="4189413"/>
            <a:ext cx="2125663" cy="1757362"/>
          </a:xfrm>
          <a:prstGeom prst="rect">
            <a:avLst/>
          </a:prstGeom>
          <a:noFill/>
          <a:ln w="9525">
            <a:noFill/>
            <a:miter lim="800000"/>
            <a:headEnd/>
            <a:tailEnd/>
          </a:ln>
        </p:spPr>
      </p:pic>
      <p:sp>
        <p:nvSpPr>
          <p:cNvPr id="16" name="TextBox 15"/>
          <p:cNvSpPr txBox="1"/>
          <p:nvPr/>
        </p:nvSpPr>
        <p:spPr>
          <a:xfrm>
            <a:off x="4695825" y="4306888"/>
            <a:ext cx="338138" cy="1538287"/>
          </a:xfrm>
          <a:prstGeom prst="rect">
            <a:avLst/>
          </a:prstGeom>
          <a:noFill/>
        </p:spPr>
        <p:txBody>
          <a:bodyPr vert="vert" wrap="none">
            <a:spAutoFit/>
          </a:bodyPr>
          <a:lstStyle/>
          <a:p>
            <a:pPr defTabSz="457200" fontAlgn="auto">
              <a:spcBef>
                <a:spcPts val="0"/>
              </a:spcBef>
              <a:spcAft>
                <a:spcPts val="0"/>
              </a:spcAft>
              <a:defRPr/>
            </a:pPr>
            <a:r>
              <a:rPr lang="en-US" sz="1000" b="0" dirty="0">
                <a:solidFill>
                  <a:prstClr val="black"/>
                </a:solidFill>
                <a:latin typeface="Calibri"/>
                <a:ea typeface="+mn-ea"/>
                <a:cs typeface="+mn-cs"/>
              </a:rPr>
              <a:t>Precipitation rate (mm/day)</a:t>
            </a:r>
          </a:p>
        </p:txBody>
      </p:sp>
      <p:sp>
        <p:nvSpPr>
          <p:cNvPr id="17" name="TextBox 16"/>
          <p:cNvSpPr txBox="1"/>
          <p:nvPr/>
        </p:nvSpPr>
        <p:spPr>
          <a:xfrm>
            <a:off x="7883525" y="4230688"/>
            <a:ext cx="338138" cy="1558925"/>
          </a:xfrm>
          <a:prstGeom prst="rect">
            <a:avLst/>
          </a:prstGeom>
          <a:noFill/>
        </p:spPr>
        <p:txBody>
          <a:bodyPr vert="vert" wrap="none">
            <a:spAutoFit/>
          </a:bodyPr>
          <a:lstStyle/>
          <a:p>
            <a:pPr defTabSz="457200" fontAlgn="auto">
              <a:spcBef>
                <a:spcPts val="0"/>
              </a:spcBef>
              <a:spcAft>
                <a:spcPts val="0"/>
              </a:spcAft>
              <a:defRPr/>
            </a:pPr>
            <a:r>
              <a:rPr lang="en-US" sz="1000" b="0" dirty="0">
                <a:solidFill>
                  <a:prstClr val="black"/>
                </a:solidFill>
                <a:latin typeface="Calibri"/>
                <a:ea typeface="+mn-ea"/>
                <a:cs typeface="+mn-cs"/>
              </a:rPr>
              <a:t>Column Water </a:t>
            </a:r>
            <a:r>
              <a:rPr lang="en-US" sz="1000" b="0" dirty="0" err="1">
                <a:solidFill>
                  <a:prstClr val="black"/>
                </a:solidFill>
                <a:latin typeface="Calibri"/>
                <a:ea typeface="+mn-ea"/>
                <a:cs typeface="+mn-cs"/>
              </a:rPr>
              <a:t>Vapour</a:t>
            </a:r>
            <a:r>
              <a:rPr lang="en-US" sz="1000" b="0" dirty="0">
                <a:solidFill>
                  <a:prstClr val="black"/>
                </a:solidFill>
                <a:latin typeface="Calibri"/>
                <a:ea typeface="+mn-ea"/>
                <a:cs typeface="+mn-cs"/>
              </a:rPr>
              <a:t> (mm)</a:t>
            </a:r>
          </a:p>
        </p:txBody>
      </p:sp>
      <p:sp>
        <p:nvSpPr>
          <p:cNvPr id="18" name="TextBox 17"/>
          <p:cNvSpPr txBox="1"/>
          <p:nvPr/>
        </p:nvSpPr>
        <p:spPr>
          <a:xfrm>
            <a:off x="283746" y="4787900"/>
            <a:ext cx="338554" cy="417880"/>
          </a:xfrm>
          <a:prstGeom prst="rect">
            <a:avLst/>
          </a:prstGeom>
          <a:noFill/>
        </p:spPr>
        <p:txBody>
          <a:bodyPr vert="vert270" wrap="none">
            <a:spAutoFit/>
          </a:bodyPr>
          <a:lstStyle/>
          <a:p>
            <a:pPr defTabSz="457200" fontAlgn="auto">
              <a:spcBef>
                <a:spcPts val="0"/>
              </a:spcBef>
              <a:spcAft>
                <a:spcPts val="0"/>
              </a:spcAft>
              <a:defRPr/>
            </a:pPr>
            <a:r>
              <a:rPr lang="en-US" sz="1000" b="0" dirty="0">
                <a:solidFill>
                  <a:prstClr val="black"/>
                </a:solidFill>
                <a:latin typeface="Calibri"/>
                <a:ea typeface="+mn-ea"/>
                <a:cs typeface="+mn-cs"/>
              </a:rPr>
              <a:t>y (km)</a:t>
            </a:r>
          </a:p>
        </p:txBody>
      </p:sp>
      <p:sp>
        <p:nvSpPr>
          <p:cNvPr id="19" name="TextBox 18"/>
          <p:cNvSpPr txBox="1"/>
          <p:nvPr/>
        </p:nvSpPr>
        <p:spPr>
          <a:xfrm>
            <a:off x="5482223" y="4787900"/>
            <a:ext cx="338554" cy="417880"/>
          </a:xfrm>
          <a:prstGeom prst="rect">
            <a:avLst/>
          </a:prstGeom>
          <a:noFill/>
        </p:spPr>
        <p:txBody>
          <a:bodyPr vert="vert270" wrap="none">
            <a:spAutoFit/>
          </a:bodyPr>
          <a:lstStyle/>
          <a:p>
            <a:pPr defTabSz="457200" fontAlgn="auto">
              <a:spcBef>
                <a:spcPts val="0"/>
              </a:spcBef>
              <a:spcAft>
                <a:spcPts val="0"/>
              </a:spcAft>
              <a:defRPr/>
            </a:pPr>
            <a:r>
              <a:rPr lang="en-US" sz="1000" b="0" dirty="0">
                <a:solidFill>
                  <a:prstClr val="black"/>
                </a:solidFill>
                <a:latin typeface="Calibri"/>
                <a:ea typeface="+mn-ea"/>
                <a:cs typeface="+mn-cs"/>
              </a:rPr>
              <a:t>y (km)</a:t>
            </a:r>
          </a:p>
        </p:txBody>
      </p:sp>
      <p:sp>
        <p:nvSpPr>
          <p:cNvPr id="20" name="TextBox 19"/>
          <p:cNvSpPr txBox="1"/>
          <p:nvPr/>
        </p:nvSpPr>
        <p:spPr>
          <a:xfrm>
            <a:off x="1403350" y="5910263"/>
            <a:ext cx="508000" cy="246062"/>
          </a:xfrm>
          <a:prstGeom prst="rect">
            <a:avLst/>
          </a:prstGeom>
          <a:noFill/>
        </p:spPr>
        <p:txBody>
          <a:bodyPr>
            <a:spAutoFit/>
          </a:bodyPr>
          <a:lstStyle/>
          <a:p>
            <a:pPr defTabSz="457200" fontAlgn="auto">
              <a:spcBef>
                <a:spcPts val="0"/>
              </a:spcBef>
              <a:spcAft>
                <a:spcPts val="0"/>
              </a:spcAft>
              <a:defRPr/>
            </a:pPr>
            <a:r>
              <a:rPr lang="en-US" sz="1000" b="0" dirty="0">
                <a:solidFill>
                  <a:prstClr val="black"/>
                </a:solidFill>
                <a:latin typeface="Calibri"/>
                <a:ea typeface="+mn-ea"/>
                <a:cs typeface="+mn-cs"/>
              </a:rPr>
              <a:t>x (km)</a:t>
            </a:r>
          </a:p>
        </p:txBody>
      </p:sp>
      <p:sp>
        <p:nvSpPr>
          <p:cNvPr id="21" name="TextBox 20"/>
          <p:cNvSpPr txBox="1"/>
          <p:nvPr/>
        </p:nvSpPr>
        <p:spPr>
          <a:xfrm>
            <a:off x="3214688" y="5910263"/>
            <a:ext cx="506412" cy="246062"/>
          </a:xfrm>
          <a:prstGeom prst="rect">
            <a:avLst/>
          </a:prstGeom>
          <a:noFill/>
        </p:spPr>
        <p:txBody>
          <a:bodyPr>
            <a:spAutoFit/>
          </a:bodyPr>
          <a:lstStyle/>
          <a:p>
            <a:pPr defTabSz="457200" fontAlgn="auto">
              <a:spcBef>
                <a:spcPts val="0"/>
              </a:spcBef>
              <a:spcAft>
                <a:spcPts val="0"/>
              </a:spcAft>
              <a:defRPr/>
            </a:pPr>
            <a:r>
              <a:rPr lang="en-US" sz="1000" b="0" dirty="0">
                <a:solidFill>
                  <a:prstClr val="black"/>
                </a:solidFill>
                <a:latin typeface="Calibri"/>
                <a:ea typeface="+mn-ea"/>
                <a:cs typeface="+mn-cs"/>
              </a:rPr>
              <a:t>x (km)</a:t>
            </a:r>
          </a:p>
        </p:txBody>
      </p:sp>
      <p:sp>
        <p:nvSpPr>
          <p:cNvPr id="22" name="TextBox 21"/>
          <p:cNvSpPr txBox="1"/>
          <p:nvPr/>
        </p:nvSpPr>
        <p:spPr>
          <a:xfrm>
            <a:off x="6489700" y="5910263"/>
            <a:ext cx="508000" cy="246062"/>
          </a:xfrm>
          <a:prstGeom prst="rect">
            <a:avLst/>
          </a:prstGeom>
          <a:noFill/>
        </p:spPr>
        <p:txBody>
          <a:bodyPr>
            <a:spAutoFit/>
          </a:bodyPr>
          <a:lstStyle/>
          <a:p>
            <a:pPr defTabSz="457200" fontAlgn="auto">
              <a:spcBef>
                <a:spcPts val="0"/>
              </a:spcBef>
              <a:spcAft>
                <a:spcPts val="0"/>
              </a:spcAft>
              <a:defRPr/>
            </a:pPr>
            <a:r>
              <a:rPr lang="en-US" sz="1000" b="0" dirty="0">
                <a:solidFill>
                  <a:prstClr val="black"/>
                </a:solidFill>
                <a:latin typeface="Calibri"/>
                <a:ea typeface="+mn-ea"/>
                <a:cs typeface="+mn-cs"/>
              </a:rPr>
              <a:t>x (km)</a:t>
            </a:r>
          </a:p>
        </p:txBody>
      </p:sp>
      <p:sp>
        <p:nvSpPr>
          <p:cNvPr id="23" name="TextBox 22"/>
          <p:cNvSpPr txBox="1"/>
          <p:nvPr/>
        </p:nvSpPr>
        <p:spPr>
          <a:xfrm>
            <a:off x="8188325" y="4484688"/>
            <a:ext cx="885825" cy="862012"/>
          </a:xfrm>
          <a:prstGeom prst="rect">
            <a:avLst/>
          </a:prstGeom>
          <a:noFill/>
        </p:spPr>
        <p:txBody>
          <a:bodyPr>
            <a:spAutoFit/>
          </a:bodyPr>
          <a:lstStyle/>
          <a:p>
            <a:pPr defTabSz="457200" fontAlgn="auto">
              <a:spcBef>
                <a:spcPts val="0"/>
              </a:spcBef>
              <a:spcAft>
                <a:spcPts val="0"/>
              </a:spcAft>
              <a:defRPr/>
            </a:pPr>
            <a:r>
              <a:rPr lang="en-US" sz="1000" b="0" dirty="0">
                <a:solidFill>
                  <a:prstClr val="black"/>
                </a:solidFill>
                <a:latin typeface="Calibri"/>
                <a:ea typeface="+mn-ea"/>
                <a:cs typeface="+mn-cs"/>
              </a:rPr>
              <a:t>(Black contours show precipitation rate)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828800" y="228600"/>
            <a:ext cx="6681788"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solidFill>
                  <a:schemeClr val="bg1"/>
                </a:solidFill>
              </a:rPr>
              <a:t> Current and Future Work</a:t>
            </a:r>
          </a:p>
        </p:txBody>
      </p:sp>
      <p:pic>
        <p:nvPicPr>
          <p:cNvPr id="71683" name="Picture 5" descr="swr_nerc.pdf"/>
          <p:cNvPicPr>
            <a:picLocks noChangeAspect="1"/>
          </p:cNvPicPr>
          <p:nvPr/>
        </p:nvPicPr>
        <p:blipFill>
          <a:blip r:embed="rId2"/>
          <a:srcRect/>
          <a:stretch>
            <a:fillRect/>
          </a:stretch>
        </p:blipFill>
        <p:spPr bwMode="auto">
          <a:xfrm>
            <a:off x="685800" y="3657600"/>
            <a:ext cx="7543800" cy="2057400"/>
          </a:xfrm>
          <a:prstGeom prst="rect">
            <a:avLst/>
          </a:prstGeom>
          <a:noFill/>
          <a:ln w="9525">
            <a:noFill/>
            <a:miter lim="800000"/>
            <a:headEnd/>
            <a:tailEnd/>
          </a:ln>
        </p:spPr>
      </p:pic>
      <p:sp>
        <p:nvSpPr>
          <p:cNvPr id="71684" name="TextBox 23"/>
          <p:cNvSpPr txBox="1">
            <a:spLocks noChangeArrowheads="1"/>
          </p:cNvSpPr>
          <p:nvPr/>
        </p:nvSpPr>
        <p:spPr bwMode="auto">
          <a:xfrm>
            <a:off x="1460500" y="1143000"/>
            <a:ext cx="6083300" cy="2000250"/>
          </a:xfrm>
          <a:prstGeom prst="rect">
            <a:avLst/>
          </a:prstGeom>
          <a:noFill/>
          <a:ln w="9525">
            <a:noFill/>
            <a:miter lim="800000"/>
            <a:headEnd/>
            <a:tailEnd/>
          </a:ln>
        </p:spPr>
        <p:txBody>
          <a:bodyPr>
            <a:prstTxWarp prst="textNoShape">
              <a:avLst/>
            </a:prstTxWarp>
            <a:spAutoFit/>
          </a:bodyPr>
          <a:lstStyle/>
          <a:p>
            <a:pPr defTabSz="457200"/>
            <a:r>
              <a:rPr lang="en-US" b="0">
                <a:solidFill>
                  <a:srgbClr val="0000FF"/>
                </a:solidFill>
              </a:rPr>
              <a:t>Can we find links between convective self-aggregation in idealized models and organized tropical convection in observations or more realistic simulations?</a:t>
            </a:r>
          </a:p>
          <a:p>
            <a:pPr defTabSz="457200"/>
            <a:endParaRPr lang="en-US" sz="2800" b="0">
              <a:solidFill>
                <a:srgbClr val="0000FF"/>
              </a:solidFill>
            </a:endParaRPr>
          </a:p>
        </p:txBody>
      </p:sp>
      <p:pic>
        <p:nvPicPr>
          <p:cNvPr id="71685" name="Picture 5" descr="swr_datacompare52.png"/>
          <p:cNvPicPr>
            <a:picLocks noChangeAspect="1"/>
          </p:cNvPicPr>
          <p:nvPr/>
        </p:nvPicPr>
        <p:blipFill>
          <a:blip r:embed="rId3"/>
          <a:srcRect l="2161" t="23550" r="2161" b="21028"/>
          <a:stretch>
            <a:fillRect/>
          </a:stretch>
        </p:blipFill>
        <p:spPr bwMode="auto">
          <a:xfrm>
            <a:off x="4343400" y="3760788"/>
            <a:ext cx="3786188" cy="1878012"/>
          </a:xfrm>
          <a:prstGeom prst="rect">
            <a:avLst/>
          </a:prstGeom>
          <a:noFill/>
          <a:ln w="9525">
            <a:noFill/>
            <a:miter lim="800000"/>
            <a:headEnd/>
            <a:tailEnd/>
          </a:ln>
        </p:spPr>
      </p:pic>
      <p:sp>
        <p:nvSpPr>
          <p:cNvPr id="71686" name="TextBox 6"/>
          <p:cNvSpPr txBox="1">
            <a:spLocks noChangeArrowheads="1"/>
          </p:cNvSpPr>
          <p:nvPr/>
        </p:nvSpPr>
        <p:spPr bwMode="auto">
          <a:xfrm>
            <a:off x="2579688" y="228600"/>
            <a:ext cx="3821112" cy="461963"/>
          </a:xfrm>
          <a:prstGeom prst="rect">
            <a:avLst/>
          </a:prstGeom>
          <a:noFill/>
          <a:ln w="9525">
            <a:noFill/>
            <a:miter lim="800000"/>
            <a:headEnd/>
            <a:tailEnd/>
          </a:ln>
        </p:spPr>
        <p:txBody>
          <a:bodyPr wrap="none">
            <a:prstTxWarp prst="textNoShape">
              <a:avLst/>
            </a:prstTxWarp>
            <a:spAutoFit/>
          </a:bodyPr>
          <a:lstStyle/>
          <a:p>
            <a:r>
              <a:rPr lang="en-US"/>
              <a:t>Current and Future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828800" y="228600"/>
            <a:ext cx="6681788"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solidFill>
                  <a:schemeClr val="bg1"/>
                </a:solidFill>
              </a:rPr>
              <a:t> Current and Future Work</a:t>
            </a:r>
          </a:p>
        </p:txBody>
      </p:sp>
      <p:sp>
        <p:nvSpPr>
          <p:cNvPr id="71686" name="TextBox 6"/>
          <p:cNvSpPr txBox="1">
            <a:spLocks noChangeArrowheads="1"/>
          </p:cNvSpPr>
          <p:nvPr/>
        </p:nvSpPr>
        <p:spPr bwMode="auto">
          <a:xfrm>
            <a:off x="914400" y="228600"/>
            <a:ext cx="7010400" cy="707886"/>
          </a:xfrm>
          <a:prstGeom prst="rect">
            <a:avLst/>
          </a:prstGeom>
          <a:noFill/>
          <a:ln w="9525">
            <a:noFill/>
            <a:miter lim="800000"/>
            <a:headEnd/>
            <a:tailEnd/>
          </a:ln>
        </p:spPr>
        <p:txBody>
          <a:bodyPr wrap="square">
            <a:prstTxWarp prst="textNoShape">
              <a:avLst/>
            </a:prstTxWarp>
            <a:spAutoFit/>
          </a:bodyPr>
          <a:lstStyle/>
          <a:p>
            <a:r>
              <a:rPr lang="en-US" sz="2000" b="0" dirty="0" smtClean="0"/>
              <a:t>Aggregation state after 40 days in </a:t>
            </a:r>
            <a:r>
              <a:rPr lang="en-US" sz="2000" b="0" dirty="0" err="1" smtClean="0"/>
              <a:t>idealised</a:t>
            </a:r>
            <a:r>
              <a:rPr lang="en-US" sz="2000" b="0" dirty="0" smtClean="0"/>
              <a:t> UM 4 km </a:t>
            </a:r>
            <a:r>
              <a:rPr lang="en-US" sz="2000" b="0" dirty="0" err="1" smtClean="0"/>
              <a:t>radiative</a:t>
            </a:r>
            <a:r>
              <a:rPr lang="en-US" sz="2000" b="0" dirty="0" smtClean="0"/>
              <a:t>-convective equilibrium runs</a:t>
            </a:r>
            <a:endParaRPr lang="en-US" sz="2000" b="0" dirty="0"/>
          </a:p>
        </p:txBody>
      </p:sp>
      <p:pic>
        <p:nvPicPr>
          <p:cNvPr id="7" name="Picture 5" descr="plotdaymean_day_40xhqgl.png"/>
          <p:cNvPicPr>
            <a:picLocks noChangeAspect="1"/>
          </p:cNvPicPr>
          <p:nvPr/>
        </p:nvPicPr>
        <p:blipFill>
          <a:blip r:embed="rId2"/>
          <a:srcRect l="5806" r="46452" b="23836"/>
          <a:stretch>
            <a:fillRect/>
          </a:stretch>
        </p:blipFill>
        <p:spPr bwMode="auto">
          <a:xfrm>
            <a:off x="1949522" y="1634556"/>
            <a:ext cx="2317678" cy="5223444"/>
          </a:xfrm>
          <a:prstGeom prst="rect">
            <a:avLst/>
          </a:prstGeom>
          <a:noFill/>
          <a:ln w="9525">
            <a:noFill/>
            <a:miter lim="800000"/>
            <a:headEnd/>
            <a:tailEnd/>
          </a:ln>
        </p:spPr>
      </p:pic>
      <p:pic>
        <p:nvPicPr>
          <p:cNvPr id="8" name="Picture 6" descr="plotdaymean_day_40xikla.png"/>
          <p:cNvPicPr>
            <a:picLocks noChangeAspect="1"/>
          </p:cNvPicPr>
          <p:nvPr/>
        </p:nvPicPr>
        <p:blipFill>
          <a:blip r:embed="rId3"/>
          <a:srcRect r="46452" b="23836"/>
          <a:stretch>
            <a:fillRect/>
          </a:stretch>
        </p:blipFill>
        <p:spPr bwMode="auto">
          <a:xfrm>
            <a:off x="6324600" y="1634556"/>
            <a:ext cx="2599543" cy="5223444"/>
          </a:xfrm>
          <a:prstGeom prst="rect">
            <a:avLst/>
          </a:prstGeom>
          <a:noFill/>
          <a:ln w="9525">
            <a:noFill/>
            <a:miter lim="800000"/>
            <a:headEnd/>
            <a:tailEnd/>
          </a:ln>
        </p:spPr>
      </p:pic>
      <p:pic>
        <p:nvPicPr>
          <p:cNvPr id="9" name="Picture 10" descr="plotdaymean_day_40xikha.png"/>
          <p:cNvPicPr>
            <a:picLocks noChangeAspect="1"/>
          </p:cNvPicPr>
          <p:nvPr/>
        </p:nvPicPr>
        <p:blipFill>
          <a:blip r:embed="rId4"/>
          <a:srcRect l="6968" r="46452" b="25479"/>
          <a:stretch>
            <a:fillRect/>
          </a:stretch>
        </p:blipFill>
        <p:spPr bwMode="auto">
          <a:xfrm>
            <a:off x="4344104" y="1634556"/>
            <a:ext cx="2261272" cy="5110767"/>
          </a:xfrm>
          <a:prstGeom prst="rect">
            <a:avLst/>
          </a:prstGeom>
          <a:noFill/>
          <a:ln w="9525">
            <a:noFill/>
            <a:miter lim="800000"/>
            <a:headEnd/>
            <a:tailEnd/>
          </a:ln>
        </p:spPr>
      </p:pic>
      <p:sp>
        <p:nvSpPr>
          <p:cNvPr id="10" name="TextBox 9"/>
          <p:cNvSpPr txBox="1"/>
          <p:nvPr/>
        </p:nvSpPr>
        <p:spPr>
          <a:xfrm>
            <a:off x="381000" y="2971800"/>
            <a:ext cx="1454921" cy="369332"/>
          </a:xfrm>
          <a:prstGeom prst="rect">
            <a:avLst/>
          </a:prstGeom>
          <a:noFill/>
        </p:spPr>
        <p:txBody>
          <a:bodyPr wrap="none" rtlCol="0">
            <a:spAutoFit/>
          </a:bodyPr>
          <a:lstStyle/>
          <a:p>
            <a:r>
              <a:rPr lang="en-US" sz="1800" b="0" dirty="0" smtClean="0"/>
              <a:t>Precipitation</a:t>
            </a:r>
            <a:endParaRPr lang="en-US" sz="1800" b="0" dirty="0"/>
          </a:p>
        </p:txBody>
      </p:sp>
      <p:sp>
        <p:nvSpPr>
          <p:cNvPr id="11" name="TextBox 10"/>
          <p:cNvSpPr txBox="1"/>
          <p:nvPr/>
        </p:nvSpPr>
        <p:spPr>
          <a:xfrm>
            <a:off x="321927" y="4572000"/>
            <a:ext cx="1583073" cy="646331"/>
          </a:xfrm>
          <a:prstGeom prst="rect">
            <a:avLst/>
          </a:prstGeom>
          <a:noFill/>
        </p:spPr>
        <p:txBody>
          <a:bodyPr wrap="none" rtlCol="0">
            <a:spAutoFit/>
          </a:bodyPr>
          <a:lstStyle/>
          <a:p>
            <a:r>
              <a:rPr lang="en-US" sz="1800" b="0" dirty="0" smtClean="0"/>
              <a:t>Column </a:t>
            </a:r>
          </a:p>
          <a:p>
            <a:r>
              <a:rPr lang="en-US" sz="1800" b="0" dirty="0" smtClean="0"/>
              <a:t>Water </a:t>
            </a:r>
            <a:r>
              <a:rPr lang="en-US" sz="1800" b="0" dirty="0" err="1" smtClean="0"/>
              <a:t>Vapour</a:t>
            </a:r>
            <a:endParaRPr lang="en-US" sz="1800" b="0" dirty="0"/>
          </a:p>
        </p:txBody>
      </p:sp>
      <p:sp>
        <p:nvSpPr>
          <p:cNvPr id="12" name="TextBox 11"/>
          <p:cNvSpPr txBox="1"/>
          <p:nvPr/>
        </p:nvSpPr>
        <p:spPr>
          <a:xfrm>
            <a:off x="2728815" y="1688068"/>
            <a:ext cx="928785" cy="369332"/>
          </a:xfrm>
          <a:prstGeom prst="rect">
            <a:avLst/>
          </a:prstGeom>
          <a:noFill/>
        </p:spPr>
        <p:txBody>
          <a:bodyPr wrap="none" rtlCol="0">
            <a:spAutoFit/>
          </a:bodyPr>
          <a:lstStyle/>
          <a:p>
            <a:r>
              <a:rPr lang="en-US" sz="1800" b="0" dirty="0" smtClean="0"/>
              <a:t>Control</a:t>
            </a:r>
            <a:endParaRPr lang="en-US" sz="1800" b="0" dirty="0"/>
          </a:p>
        </p:txBody>
      </p:sp>
      <p:sp>
        <p:nvSpPr>
          <p:cNvPr id="13" name="TextBox 12"/>
          <p:cNvSpPr txBox="1"/>
          <p:nvPr/>
        </p:nvSpPr>
        <p:spPr>
          <a:xfrm>
            <a:off x="4576278" y="1411069"/>
            <a:ext cx="1595922" cy="646331"/>
          </a:xfrm>
          <a:prstGeom prst="rect">
            <a:avLst/>
          </a:prstGeom>
          <a:noFill/>
        </p:spPr>
        <p:txBody>
          <a:bodyPr wrap="none" rtlCol="0">
            <a:spAutoFit/>
          </a:bodyPr>
          <a:lstStyle/>
          <a:p>
            <a:r>
              <a:rPr lang="en-US" sz="1800" b="0" dirty="0" smtClean="0"/>
              <a:t>No interactive </a:t>
            </a:r>
          </a:p>
          <a:p>
            <a:r>
              <a:rPr lang="en-US" sz="1800" b="0" dirty="0" smtClean="0"/>
              <a:t>radiation</a:t>
            </a:r>
            <a:endParaRPr lang="en-US" sz="1800" b="0" dirty="0"/>
          </a:p>
        </p:txBody>
      </p:sp>
      <p:sp>
        <p:nvSpPr>
          <p:cNvPr id="14" name="TextBox 13"/>
          <p:cNvSpPr txBox="1"/>
          <p:nvPr/>
        </p:nvSpPr>
        <p:spPr>
          <a:xfrm>
            <a:off x="7078029" y="857071"/>
            <a:ext cx="1846114" cy="1200329"/>
          </a:xfrm>
          <a:prstGeom prst="rect">
            <a:avLst/>
          </a:prstGeom>
          <a:noFill/>
        </p:spPr>
        <p:txBody>
          <a:bodyPr wrap="square" rtlCol="0">
            <a:spAutoFit/>
          </a:bodyPr>
          <a:lstStyle/>
          <a:p>
            <a:r>
              <a:rPr lang="en-US" sz="1800" b="0" dirty="0" smtClean="0"/>
              <a:t>No interactive </a:t>
            </a:r>
          </a:p>
          <a:p>
            <a:r>
              <a:rPr lang="en-US" sz="1800" b="0" dirty="0" smtClean="0"/>
              <a:t>radiation or interactive </a:t>
            </a:r>
          </a:p>
          <a:p>
            <a:r>
              <a:rPr lang="en-US" sz="1800" b="0" dirty="0" smtClean="0"/>
              <a:t>surface fluxes</a:t>
            </a:r>
            <a:endParaRPr lang="en-US" sz="1800" b="0" dirty="0"/>
          </a:p>
        </p:txBody>
      </p:sp>
      <p:sp>
        <p:nvSpPr>
          <p:cNvPr id="15" name="TextBox 6"/>
          <p:cNvSpPr txBox="1">
            <a:spLocks noChangeArrowheads="1"/>
          </p:cNvSpPr>
          <p:nvPr/>
        </p:nvSpPr>
        <p:spPr bwMode="auto">
          <a:xfrm>
            <a:off x="685800" y="6019800"/>
            <a:ext cx="7924800" cy="707886"/>
          </a:xfrm>
          <a:prstGeom prst="rect">
            <a:avLst/>
          </a:prstGeom>
          <a:noFill/>
          <a:ln w="9525">
            <a:noFill/>
            <a:miter lim="800000"/>
            <a:headEnd/>
            <a:tailEnd/>
          </a:ln>
        </p:spPr>
        <p:txBody>
          <a:bodyPr wrap="square">
            <a:prstTxWarp prst="textNoShape">
              <a:avLst/>
            </a:prstTxWarp>
            <a:spAutoFit/>
          </a:bodyPr>
          <a:lstStyle/>
          <a:p>
            <a:r>
              <a:rPr lang="en-US" sz="2000" b="0" i="1" dirty="0" smtClean="0">
                <a:solidFill>
                  <a:srgbClr val="0000FF"/>
                </a:solidFill>
              </a:rPr>
              <a:t>Future work: do these processes affect simulations of real case studies of </a:t>
            </a:r>
            <a:r>
              <a:rPr lang="en-US" sz="2000" b="0" i="1" dirty="0" err="1" smtClean="0">
                <a:solidFill>
                  <a:srgbClr val="0000FF"/>
                </a:solidFill>
              </a:rPr>
              <a:t>organised</a:t>
            </a:r>
            <a:r>
              <a:rPr lang="en-US" sz="2000" b="0" i="1" dirty="0" smtClean="0">
                <a:solidFill>
                  <a:srgbClr val="0000FF"/>
                </a:solidFill>
              </a:rPr>
              <a:t> tropical convection in a similar way?</a:t>
            </a:r>
            <a:endParaRPr lang="en-US" sz="2000" b="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1828800" y="228600"/>
            <a:ext cx="6681788"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solidFill>
                  <a:schemeClr val="bg1"/>
                </a:solidFill>
              </a:rPr>
              <a:t> Summary of main Cascade results</a:t>
            </a:r>
          </a:p>
        </p:txBody>
      </p:sp>
      <p:sp>
        <p:nvSpPr>
          <p:cNvPr id="68612" name="TextBox 3"/>
          <p:cNvSpPr txBox="1">
            <a:spLocks noChangeArrowheads="1"/>
          </p:cNvSpPr>
          <p:nvPr/>
        </p:nvSpPr>
        <p:spPr bwMode="auto">
          <a:xfrm>
            <a:off x="762000" y="1049338"/>
            <a:ext cx="7315200" cy="4062651"/>
          </a:xfrm>
          <a:prstGeom prst="rect">
            <a:avLst/>
          </a:prstGeom>
          <a:noFill/>
          <a:ln w="9525">
            <a:noFill/>
            <a:miter lim="800000"/>
            <a:headEnd/>
            <a:tailEnd/>
          </a:ln>
        </p:spPr>
        <p:txBody>
          <a:bodyPr>
            <a:prstTxWarp prst="textNoShape">
              <a:avLst/>
            </a:prstTxWarp>
            <a:spAutoFit/>
          </a:bodyPr>
          <a:lstStyle/>
          <a:p>
            <a:pPr>
              <a:defRPr/>
            </a:pPr>
            <a:r>
              <a:rPr lang="en-US" dirty="0">
                <a:latin typeface="Arial" pitchFamily="-109" charset="0"/>
                <a:ea typeface="ＭＳ Ｐゴシック" pitchFamily="-109" charset="-128"/>
                <a:cs typeface="ＭＳ Ｐゴシック" pitchFamily="-109" charset="-128"/>
              </a:rPr>
              <a:t> </a:t>
            </a:r>
          </a:p>
          <a:p>
            <a:pPr marL="114300" indent="-114300">
              <a:buFont typeface="Arial" pitchFamily="-109" charset="0"/>
              <a:buChar char="•"/>
              <a:defRPr/>
            </a:pPr>
            <a:r>
              <a:rPr lang="en-US" sz="1800" dirty="0">
                <a:latin typeface="Arial" pitchFamily="-109" charset="0"/>
                <a:ea typeface="ＭＳ Ｐゴシック" pitchFamily="-109" charset="-128"/>
                <a:cs typeface="ＭＳ Ｐゴシック" pitchFamily="-109" charset="-128"/>
              </a:rPr>
              <a:t> </a:t>
            </a:r>
            <a:r>
              <a:rPr lang="en-US" sz="1800" b="0" dirty="0">
                <a:latin typeface="Arial" pitchFamily="-109" charset="0"/>
                <a:ea typeface="ＭＳ Ｐゴシック" pitchFamily="-109" charset="-128"/>
                <a:cs typeface="ＭＳ Ｐゴシック" pitchFamily="-109" charset="-128"/>
              </a:rPr>
              <a:t>The Cascade framework provides a means of improving global models by studying interactions between the convective scale and larger scales and how these change with a model’s representation of convection.</a:t>
            </a:r>
          </a:p>
          <a:p>
            <a:pPr marL="114300" indent="-114300">
              <a:defRPr/>
            </a:pPr>
            <a:endParaRPr lang="en-US" sz="1800" b="0" dirty="0">
              <a:latin typeface="Arial" pitchFamily="-109" charset="0"/>
              <a:ea typeface="ＭＳ Ｐゴシック" pitchFamily="-109" charset="-128"/>
              <a:cs typeface="ＭＳ Ｐゴシック" pitchFamily="-109" charset="-128"/>
            </a:endParaRPr>
          </a:p>
          <a:p>
            <a:pPr marL="114300" indent="-114300">
              <a:buFont typeface="Arial" pitchFamily="-109" charset="0"/>
              <a:buChar char="•"/>
              <a:defRPr/>
            </a:pPr>
            <a:r>
              <a:rPr lang="en-US" sz="1800" b="0" dirty="0">
                <a:latin typeface="Arial" pitchFamily="-109" charset="0"/>
                <a:ea typeface="ＭＳ Ｐゴシック" pitchFamily="-109" charset="-128"/>
                <a:cs typeface="ＭＳ Ｐゴシック" pitchFamily="-109" charset="-128"/>
              </a:rPr>
              <a:t> We can also improve explicit-convection models by subjecting them to larger-scale observational constraints</a:t>
            </a:r>
            <a:r>
              <a:rPr lang="en-US" sz="1800" b="0" dirty="0" smtClean="0">
                <a:latin typeface="Arial" pitchFamily="-109" charset="0"/>
                <a:ea typeface="ＭＳ Ｐゴシック" pitchFamily="-109" charset="-128"/>
                <a:cs typeface="ＭＳ Ｐゴシック" pitchFamily="-109" charset="-128"/>
              </a:rPr>
              <a:t>.</a:t>
            </a:r>
          </a:p>
          <a:p>
            <a:pPr marL="114300" indent="-114300">
              <a:buFont typeface="Arial" pitchFamily="-109" charset="0"/>
              <a:buChar char="•"/>
              <a:defRPr/>
            </a:pPr>
            <a:endParaRPr lang="en-US" sz="1800" b="0" dirty="0">
              <a:latin typeface="Arial" pitchFamily="-109" charset="0"/>
              <a:ea typeface="ＭＳ Ｐゴシック" pitchFamily="-109" charset="-128"/>
              <a:cs typeface="ＭＳ Ｐゴシック" pitchFamily="-109" charset="-128"/>
            </a:endParaRPr>
          </a:p>
          <a:p>
            <a:pPr marL="114300" indent="-114300">
              <a:buFont typeface="Arial" pitchFamily="-109" charset="0"/>
              <a:buChar char="•"/>
              <a:defRPr/>
            </a:pPr>
            <a:r>
              <a:rPr lang="en-US" sz="1800" b="0" dirty="0">
                <a:latin typeface="Arial" pitchFamily="-109" charset="0"/>
                <a:ea typeface="ＭＳ Ｐゴシック" pitchFamily="-109" charset="-128"/>
                <a:cs typeface="ＭＳ Ｐゴシック" pitchFamily="-109" charset="-128"/>
              </a:rPr>
              <a:t> Idealized models showing self-aggregation of convection provide an important possible link to organized convection in nature (but even if the link is spurious, we need to understand why models do this).</a:t>
            </a:r>
          </a:p>
          <a:p>
            <a:pPr>
              <a:buFont typeface="Arial" pitchFamily="-109" charset="0"/>
              <a:buChar char="•"/>
              <a:defRPr/>
            </a:pPr>
            <a:endParaRPr lang="en-US" sz="1800" b="0" dirty="0">
              <a:latin typeface="Arial" pitchFamily="-109" charset="0"/>
              <a:ea typeface="ＭＳ Ｐゴシック" pitchFamily="-109" charset="-128"/>
              <a:cs typeface="ＭＳ Ｐゴシック" pitchFamily="-109" charset="-128"/>
            </a:endParaRPr>
          </a:p>
          <a:p>
            <a:pPr>
              <a:defRPr/>
            </a:pPr>
            <a:endParaRPr lang="en-US" sz="1800" dirty="0">
              <a:latin typeface="Arial" pitchFamily="-109" charset="0"/>
              <a:ea typeface="ＭＳ Ｐゴシック" pitchFamily="-109" charset="-128"/>
              <a:cs typeface="ＭＳ Ｐゴシック" pitchFamily="-109" charset="-128"/>
            </a:endParaRPr>
          </a:p>
        </p:txBody>
      </p:sp>
      <p:sp>
        <p:nvSpPr>
          <p:cNvPr id="72708" name="TextBox 4"/>
          <p:cNvSpPr txBox="1">
            <a:spLocks noChangeArrowheads="1"/>
          </p:cNvSpPr>
          <p:nvPr/>
        </p:nvSpPr>
        <p:spPr bwMode="auto">
          <a:xfrm>
            <a:off x="3357563" y="457200"/>
            <a:ext cx="2032000" cy="461963"/>
          </a:xfrm>
          <a:prstGeom prst="rect">
            <a:avLst/>
          </a:prstGeom>
          <a:noFill/>
          <a:ln w="9525">
            <a:noFill/>
            <a:miter lim="800000"/>
            <a:headEnd/>
            <a:tailEnd/>
          </a:ln>
        </p:spPr>
        <p:txBody>
          <a:bodyPr wrap="none">
            <a:prstTxWarp prst="textNoShape">
              <a:avLst/>
            </a:prstTxWarp>
            <a:spAutoFit/>
          </a:bodyPr>
          <a:lstStyle/>
          <a:p>
            <a:r>
              <a:rPr lang="en-US"/>
              <a:t>Conclusions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828800" y="228600"/>
            <a:ext cx="6681788"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solidFill>
                  <a:schemeClr val="bg1"/>
                </a:solidFill>
              </a:rPr>
              <a:t> Current and Future Work</a:t>
            </a:r>
          </a:p>
        </p:txBody>
      </p:sp>
      <p:sp>
        <p:nvSpPr>
          <p:cNvPr id="71686" name="TextBox 6"/>
          <p:cNvSpPr txBox="1">
            <a:spLocks noChangeArrowheads="1"/>
          </p:cNvSpPr>
          <p:nvPr/>
        </p:nvSpPr>
        <p:spPr bwMode="auto">
          <a:xfrm>
            <a:off x="1981200" y="228600"/>
            <a:ext cx="5257569" cy="461665"/>
          </a:xfrm>
          <a:prstGeom prst="rect">
            <a:avLst/>
          </a:prstGeom>
          <a:noFill/>
          <a:ln w="9525">
            <a:noFill/>
            <a:miter lim="800000"/>
            <a:headEnd/>
            <a:tailEnd/>
          </a:ln>
        </p:spPr>
        <p:txBody>
          <a:bodyPr wrap="none">
            <a:prstTxWarp prst="textNoShape">
              <a:avLst/>
            </a:prstTxWarp>
            <a:spAutoFit/>
          </a:bodyPr>
          <a:lstStyle/>
          <a:p>
            <a:r>
              <a:rPr lang="en-US" dirty="0" smtClean="0"/>
              <a:t>Future Work: Links with Met Office</a:t>
            </a:r>
            <a:endParaRPr lang="en-US" dirty="0"/>
          </a:p>
        </p:txBody>
      </p:sp>
      <p:sp>
        <p:nvSpPr>
          <p:cNvPr id="7" name="TextBox 3"/>
          <p:cNvSpPr txBox="1">
            <a:spLocks noChangeArrowheads="1"/>
          </p:cNvSpPr>
          <p:nvPr/>
        </p:nvSpPr>
        <p:spPr bwMode="auto">
          <a:xfrm>
            <a:off x="762000" y="1049338"/>
            <a:ext cx="7315200" cy="6278643"/>
          </a:xfrm>
          <a:prstGeom prst="rect">
            <a:avLst/>
          </a:prstGeom>
          <a:noFill/>
          <a:ln w="9525">
            <a:noFill/>
            <a:miter lim="800000"/>
            <a:headEnd/>
            <a:tailEnd/>
          </a:ln>
        </p:spPr>
        <p:txBody>
          <a:bodyPr>
            <a:prstTxWarp prst="textNoShape">
              <a:avLst/>
            </a:prstTxWarp>
            <a:spAutoFit/>
          </a:bodyPr>
          <a:lstStyle/>
          <a:p>
            <a:pPr>
              <a:defRPr/>
            </a:pPr>
            <a:r>
              <a:rPr lang="en-US" dirty="0">
                <a:latin typeface="Arial" pitchFamily="-109" charset="0"/>
                <a:ea typeface="ＭＳ Ｐゴシック" pitchFamily="-109" charset="-128"/>
                <a:cs typeface="ＭＳ Ｐゴシック" pitchFamily="-109" charset="-128"/>
              </a:rPr>
              <a:t> </a:t>
            </a:r>
            <a:endParaRPr lang="en-US"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High-resolution </a:t>
            </a:r>
            <a:r>
              <a:rPr lang="en-US" sz="1800" b="0" dirty="0" err="1" smtClean="0">
                <a:latin typeface="Arial" pitchFamily="-109" charset="0"/>
                <a:ea typeface="ＭＳ Ｐゴシック" pitchFamily="-109" charset="-128"/>
                <a:cs typeface="ＭＳ Ｐゴシック" pitchFamily="-109" charset="-128"/>
              </a:rPr>
              <a:t>modelling</a:t>
            </a:r>
            <a:r>
              <a:rPr lang="en-US" sz="1800" b="0" dirty="0" smtClean="0">
                <a:latin typeface="Arial" pitchFamily="-109" charset="0"/>
                <a:ea typeface="ＭＳ Ｐゴシック" pitchFamily="-109" charset="-128"/>
                <a:cs typeface="ＭＳ Ｐゴシック" pitchFamily="-109" charset="-128"/>
              </a:rPr>
              <a:t> of Tropical Cyclones (Stu Webster, Jill Chamberlain’s PhD)</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EMBRACE high-resolution </a:t>
            </a:r>
            <a:r>
              <a:rPr lang="en-US" sz="1800" b="0" dirty="0" err="1" smtClean="0">
                <a:latin typeface="Arial" pitchFamily="-109" charset="0"/>
                <a:ea typeface="ＭＳ Ｐゴシック" pitchFamily="-109" charset="-128"/>
                <a:cs typeface="ＭＳ Ｐゴシック" pitchFamily="-109" charset="-128"/>
              </a:rPr>
              <a:t>modelling</a:t>
            </a:r>
            <a:r>
              <a:rPr lang="en-US" sz="1800" b="0" dirty="0" smtClean="0">
                <a:latin typeface="Arial" pitchFamily="-109" charset="0"/>
                <a:ea typeface="ＭＳ Ｐゴシック" pitchFamily="-109" charset="-128"/>
                <a:cs typeface="ＭＳ Ｐゴシック" pitchFamily="-109" charset="-128"/>
              </a:rPr>
              <a:t> over Indian Monsoon region</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err="1" smtClean="0">
                <a:latin typeface="Arial" pitchFamily="-109" charset="0"/>
                <a:ea typeface="ＭＳ Ｐゴシック" pitchFamily="-109" charset="-128"/>
                <a:cs typeface="ＭＳ Ｐゴシック" pitchFamily="-109" charset="-128"/>
              </a:rPr>
              <a:t>Idealised</a:t>
            </a:r>
            <a:r>
              <a:rPr lang="en-US" sz="1800" b="0" dirty="0" smtClean="0">
                <a:latin typeface="Arial" pitchFamily="-109" charset="0"/>
                <a:ea typeface="ＭＳ Ｐゴシック" pitchFamily="-109" charset="-128"/>
                <a:cs typeface="ＭＳ Ｐゴシック" pitchFamily="-109" charset="-128"/>
              </a:rPr>
              <a:t> </a:t>
            </a:r>
            <a:r>
              <a:rPr lang="en-US" sz="1800" b="0" dirty="0" err="1" smtClean="0">
                <a:latin typeface="Arial" pitchFamily="-109" charset="0"/>
                <a:ea typeface="ＭＳ Ｐゴシック" pitchFamily="-109" charset="-128"/>
                <a:cs typeface="ＭＳ Ｐゴシック" pitchFamily="-109" charset="-128"/>
              </a:rPr>
              <a:t>modelling</a:t>
            </a:r>
            <a:r>
              <a:rPr lang="en-US" sz="1800" b="0" dirty="0" smtClean="0">
                <a:latin typeface="Arial" pitchFamily="-109" charset="0"/>
                <a:ea typeface="ＭＳ Ｐゴシック" pitchFamily="-109" charset="-128"/>
                <a:cs typeface="ＭＳ Ｐゴシック" pitchFamily="-109" charset="-128"/>
              </a:rPr>
              <a:t> of convective </a:t>
            </a:r>
            <a:r>
              <a:rPr lang="en-US" sz="1800" b="0" dirty="0" err="1" smtClean="0">
                <a:latin typeface="Arial" pitchFamily="-109" charset="0"/>
                <a:ea typeface="ＭＳ Ｐゴシック" pitchFamily="-109" charset="-128"/>
                <a:cs typeface="ＭＳ Ｐゴシック" pitchFamily="-109" charset="-128"/>
              </a:rPr>
              <a:t>organisation</a:t>
            </a:r>
            <a:r>
              <a:rPr lang="en-US" sz="1800" b="0" dirty="0" smtClean="0">
                <a:latin typeface="Arial" pitchFamily="-109" charset="0"/>
                <a:ea typeface="ＭＳ Ｐゴシック" pitchFamily="-109" charset="-128"/>
                <a:cs typeface="ＭＳ Ｐゴシック" pitchFamily="-109" charset="-128"/>
              </a:rPr>
              <a:t> and cold pools in order to aid in convective </a:t>
            </a:r>
            <a:r>
              <a:rPr lang="en-US" sz="1800" b="0" dirty="0" err="1" smtClean="0">
                <a:latin typeface="Arial" pitchFamily="-109" charset="0"/>
                <a:ea typeface="ＭＳ Ｐゴシック" pitchFamily="-109" charset="-128"/>
                <a:cs typeface="ＭＳ Ｐゴシック" pitchFamily="-109" charset="-128"/>
              </a:rPr>
              <a:t>parametrisation</a:t>
            </a:r>
            <a:r>
              <a:rPr lang="en-US" sz="1800" b="0" dirty="0" smtClean="0">
                <a:latin typeface="Arial" pitchFamily="-109" charset="0"/>
                <a:ea typeface="ＭＳ Ｐゴシック" pitchFamily="-109" charset="-128"/>
                <a:cs typeface="ＭＳ Ｐゴシック" pitchFamily="-109" charset="-128"/>
              </a:rPr>
              <a:t> development (Alison </a:t>
            </a:r>
            <a:r>
              <a:rPr lang="en-US" sz="1800" b="0" dirty="0" err="1" smtClean="0">
                <a:latin typeface="Arial" pitchFamily="-109" charset="0"/>
                <a:ea typeface="ＭＳ Ｐゴシック" pitchFamily="-109" charset="-128"/>
                <a:cs typeface="ＭＳ Ｐゴシック" pitchFamily="-109" charset="-128"/>
              </a:rPr>
              <a:t>Stirling</a:t>
            </a:r>
            <a:r>
              <a:rPr lang="en-US" sz="1800" b="0" dirty="0" smtClean="0">
                <a:latin typeface="Arial" pitchFamily="-109" charset="0"/>
                <a:ea typeface="ＭＳ Ｐゴシック" pitchFamily="-109" charset="-128"/>
                <a:cs typeface="ＭＳ Ｐゴシック" pitchFamily="-109" charset="-128"/>
              </a:rPr>
              <a:t>)</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Application of </a:t>
            </a:r>
            <a:r>
              <a:rPr lang="en-US" sz="1800" b="0" dirty="0" err="1" smtClean="0">
                <a:latin typeface="Arial" pitchFamily="-109" charset="0"/>
                <a:ea typeface="ＭＳ Ｐゴシック" pitchFamily="-109" charset="-128"/>
                <a:cs typeface="ＭＳ Ｐゴシック" pitchFamily="-109" charset="-128"/>
              </a:rPr>
              <a:t>Dymecs</a:t>
            </a:r>
            <a:r>
              <a:rPr lang="en-US" sz="1800" b="0" dirty="0" smtClean="0">
                <a:latin typeface="Arial" pitchFamily="-109" charset="0"/>
                <a:ea typeface="ＭＳ Ｐゴシック" pitchFamily="-109" charset="-128"/>
                <a:cs typeface="ＭＳ Ｐゴシック" pitchFamily="-109" charset="-128"/>
              </a:rPr>
              <a:t>-type storm tracking analysis to tropical locations (</a:t>
            </a:r>
            <a:r>
              <a:rPr lang="en-US" sz="1800" b="0" dirty="0" err="1" smtClean="0">
                <a:latin typeface="Arial" pitchFamily="-109" charset="0"/>
                <a:ea typeface="ＭＳ Ｐゴシック" pitchFamily="-109" charset="-128"/>
                <a:cs typeface="ＭＳ Ｐゴシック" pitchFamily="-109" charset="-128"/>
              </a:rPr>
              <a:t>Thorwald</a:t>
            </a:r>
            <a:r>
              <a:rPr lang="en-US" sz="1800" b="0" dirty="0" smtClean="0">
                <a:latin typeface="Arial" pitchFamily="-109" charset="0"/>
                <a:ea typeface="ＭＳ Ｐゴシック" pitchFamily="-109" charset="-128"/>
                <a:cs typeface="ＭＳ Ｐゴシック" pitchFamily="-109" charset="-128"/>
              </a:rPr>
              <a:t> Stein</a:t>
            </a:r>
            <a:r>
              <a:rPr lang="en-US" sz="1800" b="0" dirty="0" smtClean="0">
                <a:latin typeface="Arial" pitchFamily="-109" charset="0"/>
                <a:ea typeface="ＭＳ Ｐゴシック" pitchFamily="-109" charset="-128"/>
                <a:cs typeface="ＭＳ Ｐゴシック" pitchFamily="-109" charset="-128"/>
              </a:rPr>
              <a:t>)</a:t>
            </a: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Applying metrics and knowledge from Met Office NWP and research </a:t>
            </a:r>
            <a:r>
              <a:rPr lang="en-US" sz="1800" b="0" dirty="0" smtClean="0">
                <a:latin typeface="Arial" pitchFamily="-109" charset="0"/>
                <a:ea typeface="ＭＳ Ｐゴシック" pitchFamily="-109" charset="-128"/>
                <a:cs typeface="ＭＳ Ｐゴシック" pitchFamily="-109" charset="-128"/>
              </a:rPr>
              <a:t>in the UK to convective research in the tropics (and vice-versa)</a:t>
            </a:r>
          </a:p>
          <a:p>
            <a:pPr marL="635000" lvl="1" indent="-177800">
              <a:buFont typeface="Arial" pitchFamily="-109" charset="0"/>
              <a:buChar char="•"/>
              <a:defRPr/>
            </a:pPr>
            <a:r>
              <a:rPr lang="en-US" sz="1800" b="0" dirty="0" smtClean="0">
                <a:latin typeface="Arial" pitchFamily="-109" charset="0"/>
                <a:ea typeface="ＭＳ Ｐゴシック" pitchFamily="-109" charset="-128"/>
                <a:cs typeface="ＭＳ Ｐゴシック" pitchFamily="-109" charset="-128"/>
              </a:rPr>
              <a:t>Already happening in Australia, Korea</a:t>
            </a:r>
          </a:p>
          <a:p>
            <a:pPr marL="635000" lvl="1" indent="-177800">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marL="177800" indent="-177800">
              <a:defRPr/>
            </a:pPr>
            <a:endParaRPr lang="en-US" sz="1800" b="0" dirty="0" smtClean="0">
              <a:latin typeface="Arial" pitchFamily="-109" charset="0"/>
              <a:ea typeface="ＭＳ Ｐゴシック" pitchFamily="-109" charset="-128"/>
              <a:cs typeface="ＭＳ Ｐゴシック" pitchFamily="-109" charset="-128"/>
            </a:endParaRPr>
          </a:p>
          <a:p>
            <a:pPr marL="177800" indent="-177800">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a:buFont typeface="Arial" pitchFamily="-109" charset="0"/>
              <a:buChar char="•"/>
              <a:defRPr/>
            </a:pPr>
            <a:endParaRPr lang="en-US" sz="1800" b="0" dirty="0" smtClean="0">
              <a:latin typeface="Arial" pitchFamily="-109" charset="0"/>
              <a:ea typeface="ＭＳ Ｐゴシック" pitchFamily="-109" charset="-128"/>
              <a:cs typeface="ＭＳ Ｐゴシック" pitchFamily="-109" charset="-128"/>
            </a:endParaRPr>
          </a:p>
          <a:p>
            <a:pPr>
              <a:defRPr/>
            </a:pPr>
            <a:endParaRPr lang="en-US" sz="1800" dirty="0">
              <a:latin typeface="Arial" pitchFamily="-109" charset="0"/>
              <a:ea typeface="ＭＳ Ｐゴシック" pitchFamily="-109" charset="-128"/>
              <a:cs typeface="ＭＳ Ｐゴシック" pitchFamily="-10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50303</TotalTime>
  <Words>1132</Words>
  <Application>Microsoft Macintosh PowerPoint</Application>
  <PresentationFormat>On-screen Show (4:3)</PresentationFormat>
  <Paragraphs>126</Paragraphs>
  <Slides>10</Slides>
  <Notes>2</Notes>
  <HiddenSlides>0</HiddenSlides>
  <MMClips>0</MMClips>
  <ScaleCrop>false</ScaleCrop>
  <HeadingPairs>
    <vt:vector size="4" baseType="variant">
      <vt:variant>
        <vt:lpstr>Design Template</vt:lpstr>
      </vt:variant>
      <vt:variant>
        <vt:i4>5</vt:i4>
      </vt:variant>
      <vt:variant>
        <vt:lpstr>Slide Titles</vt:lpstr>
      </vt:variant>
      <vt:variant>
        <vt:i4>10</vt:i4>
      </vt:variant>
    </vt:vector>
  </HeadingPairs>
  <TitlesOfParts>
    <vt:vector size="15" baseType="lpstr">
      <vt:lpstr>Default Design</vt:lpstr>
      <vt:lpstr>4_Office Theme</vt:lpstr>
      <vt:lpstr>5_Office Theme</vt:lpstr>
      <vt:lpstr>Office Theme</vt:lpstr>
      <vt:lpstr>3_Default Design</vt:lpstr>
      <vt:lpstr>Slide 1</vt:lpstr>
      <vt:lpstr>Slide 2</vt:lpstr>
      <vt:lpstr>Slide 3</vt:lpstr>
      <vt:lpstr>Slide 4</vt:lpstr>
      <vt:lpstr> Background: Organized tropical rainfall in idealized high-resolution models</vt:lpstr>
      <vt:lpstr>Slide 6</vt:lpstr>
      <vt:lpstr>Slide 7</vt:lpstr>
      <vt:lpstr>Slide 8</vt:lpstr>
      <vt:lpstr>Slide 9</vt:lpstr>
      <vt:lpstr>Slide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 or not QE:</dc:title>
  <dc:creator>Chris Holloway</dc:creator>
  <cp:lastModifiedBy>Christopher Holloway</cp:lastModifiedBy>
  <cp:revision>726</cp:revision>
  <cp:lastPrinted>2010-05-18T18:55:45Z</cp:lastPrinted>
  <dcterms:created xsi:type="dcterms:W3CDTF">2013-06-12T11:52:31Z</dcterms:created>
  <dcterms:modified xsi:type="dcterms:W3CDTF">2013-06-12T13:22:20Z</dcterms:modified>
</cp:coreProperties>
</file>