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25"/>
  </p:notesMasterIdLst>
  <p:handoutMasterIdLst>
    <p:handoutMasterId r:id="rId26"/>
  </p:handoutMasterIdLst>
  <p:sldIdLst>
    <p:sldId id="318" r:id="rId4"/>
    <p:sldId id="320" r:id="rId5"/>
    <p:sldId id="315" r:id="rId6"/>
    <p:sldId id="262" r:id="rId7"/>
    <p:sldId id="316" r:id="rId8"/>
    <p:sldId id="304" r:id="rId9"/>
    <p:sldId id="305" r:id="rId10"/>
    <p:sldId id="301" r:id="rId11"/>
    <p:sldId id="281" r:id="rId12"/>
    <p:sldId id="275" r:id="rId13"/>
    <p:sldId id="298" r:id="rId14"/>
    <p:sldId id="271" r:id="rId15"/>
    <p:sldId id="299" r:id="rId16"/>
    <p:sldId id="300" r:id="rId17"/>
    <p:sldId id="311" r:id="rId18"/>
    <p:sldId id="324" r:id="rId19"/>
    <p:sldId id="319" r:id="rId20"/>
    <p:sldId id="312" r:id="rId21"/>
    <p:sldId id="317" r:id="rId22"/>
    <p:sldId id="323" r:id="rId23"/>
    <p:sldId id="310" r:id="rId24"/>
  </p:sldIdLst>
  <p:sldSz cx="9144000" cy="6858000" type="screen4x3"/>
  <p:notesSz cx="67183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3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33BB3-36DE-4F63-A609-C65D34E798E2}" type="datetimeFigureOut">
              <a:rPr lang="en-GB" smtClean="0"/>
              <a:t>16/07/2013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EB2F0-1FC9-44D3-B963-C40D3C079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69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9A5EC-8EC8-4459-BA3B-9F29E315D412}" type="datetimeFigureOut">
              <a:rPr lang="en-GB" smtClean="0"/>
              <a:t>16/07/2013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85C9E-BB5F-41EB-B691-E89D516A73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67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7" name="Picture 35" descr="R-Logo-blue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Device-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338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1166813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8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52825"/>
            <a:ext cx="7920038" cy="1476375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rgbClr val="A3B7D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3581400" y="6519863"/>
            <a:ext cx="3533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© University of Reading </a:t>
            </a:r>
            <a:r>
              <a:rPr lang="en-GB" sz="1400" dirty="0" smtClean="0">
                <a:solidFill>
                  <a:schemeClr val="tx1"/>
                </a:solidFill>
              </a:rPr>
              <a:t>2013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867525" y="6519863"/>
            <a:ext cx="1871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b="1">
                <a:solidFill>
                  <a:schemeClr val="tx1"/>
                </a:solidFill>
              </a:rPr>
              <a:t>www.reading.ac.uk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hidden">
          <a:xfrm>
            <a:off x="7343775" y="0"/>
            <a:ext cx="1800225" cy="1125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106" name="Picture 34" descr="Device-bl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89" grpId="0"/>
      <p:bldP spid="3090" grpId="0"/>
      <p:bldP spid="309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52369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509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63635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1558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55075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5" y="1647825"/>
            <a:ext cx="3884613" cy="421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647825"/>
            <a:ext cx="3886200" cy="421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14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74799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6886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56031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3134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439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2187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1823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320675"/>
            <a:ext cx="1979613" cy="554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2475" y="320675"/>
            <a:ext cx="5791200" cy="5546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49774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2692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07466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28705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47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8628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50617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29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41033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39660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3257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85231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33638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5FFF6C6D-F008-4952-BAC5-3DF5CFB6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62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8462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275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968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6090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197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755650" y="6519863"/>
            <a:ext cx="6337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</a:rPr>
              <a:t>Convection in the UM meeting, Reading, 13 June 2013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80" name="Picture 56" descr="Device-whi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6563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0" name="Picture 68" descr="Device-bla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4975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752475" y="320675"/>
            <a:ext cx="598011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2475" y="1647825"/>
            <a:ext cx="792321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</a:t>
            </a:r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>
            <a:off x="2268538" y="6813550"/>
            <a:ext cx="22320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>
            <a:off x="1763713" y="6858000"/>
            <a:ext cx="30956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381" name="Rectangle 69"/>
          <p:cNvSpPr>
            <a:spLocks noChangeArrowheads="1"/>
          </p:cNvSpPr>
          <p:nvPr/>
        </p:nvSpPr>
        <p:spPr bwMode="hidden">
          <a:xfrm>
            <a:off x="7343775" y="0"/>
            <a:ext cx="1800225" cy="1125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379" name="Picture 67" descr="Device-whi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6563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defRPr sz="8600">
          <a:solidFill>
            <a:schemeClr val="tx2"/>
          </a:solidFill>
          <a:latin typeface="+mn-lt"/>
          <a:ea typeface="+mn-ea"/>
          <a:cs typeface="+mn-cs"/>
        </a:defRPr>
      </a:lvl1pPr>
      <a:lvl2pPr marL="2330450" indent="-533400"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marL="2967038" indent="-4572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3527425" indent="-3810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40878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45450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50022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54594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59166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 smtClean="0"/>
              <a:t>Terrain-locked convective </a:t>
            </a:r>
            <a:r>
              <a:rPr lang="en-GB" sz="4800" dirty="0" err="1" smtClean="0"/>
              <a:t>rainbands</a:t>
            </a:r>
            <a:r>
              <a:rPr lang="en-GB" sz="4800" dirty="0" smtClean="0"/>
              <a:t> &amp; MOGREPS-UK(V)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dirty="0" smtClean="0"/>
              <a:t>Andrew Barrett, Sue </a:t>
            </a:r>
            <a:r>
              <a:rPr lang="en-GB" sz="2800" dirty="0" err="1" smtClean="0"/>
              <a:t>Gray</a:t>
            </a:r>
            <a:r>
              <a:rPr lang="en-GB" sz="2800" dirty="0" smtClean="0"/>
              <a:t> (Univ. of Reading)</a:t>
            </a:r>
          </a:p>
          <a:p>
            <a:r>
              <a:rPr lang="en-GB" sz="2800" dirty="0" smtClean="0"/>
              <a:t>Dan </a:t>
            </a:r>
            <a:r>
              <a:rPr lang="en-GB" sz="2800" dirty="0" err="1" smtClean="0"/>
              <a:t>Kirshbaum</a:t>
            </a:r>
            <a:r>
              <a:rPr lang="en-GB" sz="2800" dirty="0" smtClean="0"/>
              <a:t> (McGill University, Canada)</a:t>
            </a:r>
          </a:p>
          <a:p>
            <a:r>
              <a:rPr lang="en-GB" sz="2800" dirty="0" smtClean="0"/>
              <a:t>Nigel Roberts (</a:t>
            </a:r>
            <a:r>
              <a:rPr lang="en-GB" sz="2800" dirty="0" err="1" smtClean="0"/>
              <a:t>MetOffice@Reading</a:t>
            </a:r>
            <a:r>
              <a:rPr lang="en-GB" sz="2800" dirty="0" smtClean="0"/>
              <a:t>)</a:t>
            </a:r>
          </a:p>
          <a:p>
            <a:r>
              <a:rPr lang="en-GB" sz="2000" dirty="0" smtClean="0"/>
              <a:t>(with thanks to Paul Field, Simon Vosper, Humphrey Lean (Met Office), David Schultz and Jonathan </a:t>
            </a:r>
            <a:r>
              <a:rPr lang="en-GB" sz="2000" dirty="0" err="1" smtClean="0"/>
              <a:t>Fairman</a:t>
            </a:r>
            <a:r>
              <a:rPr lang="en-GB" sz="2000" dirty="0" smtClean="0"/>
              <a:t> (Manchester))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9618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Synoptic role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3" y="1340768"/>
            <a:ext cx="4744812" cy="496855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4023047" cy="43434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Black contours: MSLP</a:t>
            </a:r>
          </a:p>
          <a:p>
            <a:pPr marL="0" indent="0">
              <a:buNone/>
            </a:pPr>
            <a:r>
              <a:rPr lang="en-GB" sz="2400" dirty="0" smtClean="0"/>
              <a:t>Colours: change in band duration for 1 </a:t>
            </a:r>
            <a:r>
              <a:rPr lang="en-GB" sz="2400" dirty="0" err="1" smtClean="0"/>
              <a:t>st.dev</a:t>
            </a:r>
            <a:r>
              <a:rPr lang="en-GB" sz="2400" dirty="0" smtClean="0"/>
              <a:t>. increase in MSLP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 smtClean="0"/>
              <a:t>Favourable conditions:</a:t>
            </a:r>
          </a:p>
          <a:p>
            <a:pPr lvl="1"/>
            <a:r>
              <a:rPr lang="en-GB" sz="2000" dirty="0" smtClean="0"/>
              <a:t>Deeper low pressure centre</a:t>
            </a:r>
          </a:p>
          <a:p>
            <a:pPr lvl="1"/>
            <a:r>
              <a:rPr lang="en-GB" sz="2000" dirty="0" smtClean="0"/>
              <a:t>Low centre further east</a:t>
            </a:r>
          </a:p>
          <a:p>
            <a:pPr lvl="1"/>
            <a:r>
              <a:rPr lang="en-GB" sz="2000" dirty="0" smtClean="0"/>
              <a:t>Lower pressure in Irish Sea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0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Local-scale role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b="7008"/>
          <a:stretch/>
        </p:blipFill>
        <p:spPr>
          <a:xfrm rot="5400000">
            <a:off x="2044357" y="490240"/>
            <a:ext cx="5271309" cy="684075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6372200" y="2161431"/>
            <a:ext cx="432048" cy="432048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4283968" y="2161431"/>
            <a:ext cx="432048" cy="432048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195736" y="2161431"/>
            <a:ext cx="432048" cy="432048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6372200" y="4653136"/>
            <a:ext cx="432048" cy="432048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283968" y="4653136"/>
            <a:ext cx="432048" cy="432048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195736" y="4653136"/>
            <a:ext cx="432048" cy="432048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136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Changed orography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Lake District</a:t>
            </a:r>
          </a:p>
          <a:p>
            <a:pPr lvl="1"/>
            <a:r>
              <a:rPr lang="en-GB" dirty="0" smtClean="0"/>
              <a:t>Increase terrain height by 30%</a:t>
            </a:r>
          </a:p>
          <a:p>
            <a:pPr lvl="1"/>
            <a:r>
              <a:rPr lang="en-GB" dirty="0" smtClean="0"/>
              <a:t>Flatten terrain</a:t>
            </a:r>
          </a:p>
          <a:p>
            <a:r>
              <a:rPr lang="en-GB" dirty="0" smtClean="0"/>
              <a:t>Yorkshire Dales</a:t>
            </a:r>
          </a:p>
          <a:p>
            <a:pPr lvl="1"/>
            <a:r>
              <a:rPr lang="en-GB" dirty="0" smtClean="0"/>
              <a:t>Remove terrain above 400m</a:t>
            </a:r>
            <a:endParaRPr lang="en-GB" dirty="0"/>
          </a:p>
        </p:txBody>
      </p:sp>
      <p:pic>
        <p:nvPicPr>
          <p:cNvPr id="12" name="graphics6"/>
          <p:cNvPicPr>
            <a:picLocks noGrp="1"/>
          </p:cNvPicPr>
          <p:nvPr>
            <p:ph sz="half" idx="2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797425" y="1556792"/>
            <a:ext cx="3889375" cy="4464495"/>
          </a:xfrm>
          <a:prstGeom prst="rect">
            <a:avLst/>
          </a:prstGeom>
          <a:ln>
            <a:noFill/>
            <a:prstDash/>
          </a:ln>
        </p:spPr>
      </p:pic>
      <p:sp>
        <p:nvSpPr>
          <p:cNvPr id="4" name="Oval 3"/>
          <p:cNvSpPr/>
          <p:nvPr/>
        </p:nvSpPr>
        <p:spPr>
          <a:xfrm>
            <a:off x="5508104" y="2708920"/>
            <a:ext cx="1152128" cy="12241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53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Changed terrain: impact on rainfall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19" y="1412776"/>
            <a:ext cx="9469355" cy="3816424"/>
          </a:xfrm>
        </p:spPr>
      </p:pic>
      <p:cxnSp>
        <p:nvCxnSpPr>
          <p:cNvPr id="4" name="Straight Connector 3"/>
          <p:cNvCxnSpPr/>
          <p:nvPr/>
        </p:nvCxnSpPr>
        <p:spPr bwMode="auto">
          <a:xfrm>
            <a:off x="7380312" y="2852936"/>
            <a:ext cx="504056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4211960" y="2852936"/>
            <a:ext cx="504056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043608" y="2852936"/>
            <a:ext cx="504056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13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1135285"/>
            <a:ext cx="8424936" cy="539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Raised terrain produces 17% more rain</a:t>
            </a:r>
          </a:p>
          <a:p>
            <a:r>
              <a:rPr lang="en-GB" dirty="0" smtClean="0"/>
              <a:t>Rain shifted 20km upstream &amp; lasts 25 </a:t>
            </a:r>
            <a:r>
              <a:rPr lang="en-GB" dirty="0" err="1" smtClean="0"/>
              <a:t>mins</a:t>
            </a:r>
            <a:r>
              <a:rPr lang="en-GB" dirty="0" smtClean="0"/>
              <a:t> longer</a:t>
            </a:r>
          </a:p>
        </p:txBody>
      </p:sp>
    </p:spTree>
    <p:extLst>
      <p:ext uri="{BB962C8B-B14F-4D97-AF65-F5344CB8AC3E}">
        <p14:creationId xmlns:p14="http://schemas.microsoft.com/office/powerpoint/2010/main" val="4216975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of increasing terrain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223"/>
            <a:ext cx="9322318" cy="3828024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7236296" y="4077072"/>
            <a:ext cx="72008" cy="4320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7323648" y="3429000"/>
            <a:ext cx="72008" cy="4320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31840" y="3501008"/>
            <a:ext cx="504056" cy="14401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07904" y="3284984"/>
            <a:ext cx="432048" cy="28803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103948" y="3293368"/>
            <a:ext cx="360040" cy="35165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995936" y="3861048"/>
            <a:ext cx="432048" cy="28803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35896" y="3797424"/>
            <a:ext cx="360040" cy="35165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6804248" y="3067779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995936" y="3067779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187624" y="3067779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908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2" y="1052736"/>
            <a:ext cx="8100915" cy="5595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SAL verification: increased terrain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15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003464" y="378477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17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8798" y="486489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21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81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Predictability of orographic convection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Control ensemble</a:t>
            </a:r>
          </a:p>
          <a:p>
            <a:pPr lvl="1"/>
            <a:r>
              <a:rPr lang="en-GB" dirty="0" smtClean="0"/>
              <a:t>Rain typically too weak, too far downstream and non-stationary</a:t>
            </a:r>
          </a:p>
          <a:p>
            <a:pPr lvl="1"/>
            <a:endParaRPr lang="en-GB" dirty="0"/>
          </a:p>
          <a:p>
            <a:r>
              <a:rPr lang="en-GB" dirty="0" smtClean="0"/>
              <a:t>Raised terrain ensemble</a:t>
            </a:r>
          </a:p>
          <a:p>
            <a:pPr lvl="1"/>
            <a:r>
              <a:rPr lang="en-GB" dirty="0" smtClean="0"/>
              <a:t>Improved rain amounts, location and increased duration</a:t>
            </a:r>
          </a:p>
          <a:p>
            <a:pPr lvl="1"/>
            <a:r>
              <a:rPr lang="en-GB" dirty="0" smtClean="0"/>
              <a:t>Still most ensemble members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Orography increases predictability</a:t>
            </a:r>
          </a:p>
          <a:p>
            <a:pPr lvl="1"/>
            <a:r>
              <a:rPr lang="en-GB" dirty="0" smtClean="0"/>
              <a:t>Can initiate convection (repeatedly) in favourable conditions</a:t>
            </a:r>
          </a:p>
          <a:p>
            <a:pPr lvl="1"/>
            <a:r>
              <a:rPr lang="en-GB" dirty="0" smtClean="0"/>
              <a:t>1.5km model orography increases predictability</a:t>
            </a:r>
          </a:p>
          <a:p>
            <a:pPr lvl="1"/>
            <a:r>
              <a:rPr lang="en-GB" dirty="0" smtClean="0"/>
              <a:t>BUT still large sensitivity to synoptic scale flow and uncertainty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731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Mechanisms behind </a:t>
            </a:r>
            <a:r>
              <a:rPr lang="en-GB" dirty="0" err="1" smtClean="0"/>
              <a:t>bandedness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383511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23528" y="1484784"/>
            <a:ext cx="8363272" cy="53900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sz="2400" dirty="0" smtClean="0"/>
              <a:t>Physical deflection creates “sharp” lee-side convergence</a:t>
            </a:r>
          </a:p>
          <a:p>
            <a:r>
              <a:rPr lang="en-GB" sz="2400" dirty="0" smtClean="0"/>
              <a:t>Elevated heating affects winds further away</a:t>
            </a:r>
          </a:p>
          <a:p>
            <a:r>
              <a:rPr lang="en-GB" sz="2400" dirty="0" smtClean="0"/>
              <a:t>Ensemble can reproduce the processes creating the band</a:t>
            </a:r>
          </a:p>
        </p:txBody>
      </p:sp>
    </p:spTree>
    <p:extLst>
      <p:ext uri="{BB962C8B-B14F-4D97-AF65-F5344CB8AC3E}">
        <p14:creationId xmlns:p14="http://schemas.microsoft.com/office/powerpoint/2010/main" val="2959548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747914"/>
            <a:ext cx="7931150" cy="404797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436096" y="3068960"/>
            <a:ext cx="1152128" cy="12241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940152" y="3067779"/>
            <a:ext cx="648072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1979712" y="3067779"/>
            <a:ext cx="648072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elevated heating</a:t>
            </a:r>
          </a:p>
        </p:txBody>
      </p:sp>
      <p:pic>
        <p:nvPicPr>
          <p:cNvPr id="14" name="Picture 3" descr="W:\work_tmp\oper09_high\change_in_v_wind_highalbe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83" y="2924944"/>
            <a:ext cx="56864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932040" y="4221088"/>
            <a:ext cx="72008" cy="4320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 flipV="1">
            <a:off x="4788025" y="4869159"/>
            <a:ext cx="72008" cy="4320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1720" y="1484784"/>
            <a:ext cx="93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Control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423152" y="1484784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elevated heating</a:t>
            </a:r>
            <a:endParaRPr lang="en-GB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18</a:t>
            </a:fld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427984" y="4075891"/>
            <a:ext cx="648072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W:\work_tmp\oper09_high\change_in_v_wind_highalbedo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44824"/>
            <a:ext cx="5112116" cy="38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Elevated heating in ensemble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/>
          <a:stretch/>
        </p:blipFill>
        <p:spPr>
          <a:xfrm>
            <a:off x="4391025" y="1988840"/>
            <a:ext cx="5028608" cy="3600400"/>
          </a:xfrm>
        </p:spPr>
      </p:pic>
      <p:sp>
        <p:nvSpPr>
          <p:cNvPr id="13" name="Oval 12"/>
          <p:cNvSpPr/>
          <p:nvPr/>
        </p:nvSpPr>
        <p:spPr bwMode="auto">
          <a:xfrm>
            <a:off x="2555776" y="3284984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Rdg Vesta" pitchFamily="50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483768" y="3573016"/>
            <a:ext cx="144016" cy="14401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Rdg Vesta" pitchFamily="50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19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206010" y="2873484"/>
            <a:ext cx="648072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9589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Convection-permitting models are now common</a:t>
            </a:r>
          </a:p>
          <a:p>
            <a:r>
              <a:rPr lang="en-GB" dirty="0" smtClean="0"/>
              <a:t>Much uncertainty over location of convection due to uncertainties on larger scales</a:t>
            </a:r>
          </a:p>
          <a:p>
            <a:endParaRPr lang="en-GB" dirty="0" smtClean="0"/>
          </a:p>
          <a:p>
            <a:r>
              <a:rPr lang="en-GB" dirty="0" smtClean="0"/>
              <a:t>Terrain is fixed in space and can help initiate convection</a:t>
            </a:r>
          </a:p>
          <a:p>
            <a:r>
              <a:rPr lang="en-GB" dirty="0" smtClean="0"/>
              <a:t>Storms can become terrain-locked </a:t>
            </a:r>
            <a:r>
              <a:rPr lang="en-GB" dirty="0" smtClean="0">
                <a:sym typeface="Wingdings" pitchFamily="2" charset="2"/>
              </a:rPr>
              <a:t></a:t>
            </a:r>
            <a:r>
              <a:rPr lang="en-GB" dirty="0" smtClean="0"/>
              <a:t> large rain totals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Increased predictability of convection over terrain?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895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8" y="3579520"/>
            <a:ext cx="7381328" cy="323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7"/>
          <a:stretch/>
        </p:blipFill>
        <p:spPr>
          <a:xfrm>
            <a:off x="575048" y="548680"/>
            <a:ext cx="6844927" cy="3233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387424"/>
            <a:ext cx="6192838" cy="1143000"/>
          </a:xfrm>
        </p:spPr>
        <p:txBody>
          <a:bodyPr/>
          <a:lstStyle/>
          <a:p>
            <a:r>
              <a:rPr lang="en-GB" dirty="0" smtClean="0"/>
              <a:t>Spin up 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815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dirty="0" smtClean="0"/>
              <a:t>In phase convergence response to </a:t>
            </a:r>
            <a:r>
              <a:rPr lang="en-GB" sz="2400" b="1" dirty="0" smtClean="0"/>
              <a:t>orography</a:t>
            </a:r>
            <a:r>
              <a:rPr lang="en-GB" sz="2400" dirty="0" smtClean="0"/>
              <a:t>:</a:t>
            </a:r>
          </a:p>
          <a:p>
            <a:pPr lvl="1"/>
            <a:r>
              <a:rPr lang="en-GB" sz="2000" dirty="0" smtClean="0"/>
              <a:t>Physical deflection</a:t>
            </a:r>
          </a:p>
          <a:p>
            <a:pPr lvl="1"/>
            <a:r>
              <a:rPr lang="en-GB" sz="2000" dirty="0" smtClean="0"/>
              <a:t>Elevated heating</a:t>
            </a:r>
          </a:p>
          <a:p>
            <a:r>
              <a:rPr lang="en-GB" sz="2400" b="1" dirty="0" smtClean="0"/>
              <a:t>Synoptic scale flow</a:t>
            </a:r>
          </a:p>
          <a:p>
            <a:pPr lvl="1"/>
            <a:r>
              <a:rPr lang="en-GB" sz="2000" dirty="0" smtClean="0"/>
              <a:t>controlling strength and direction of upstream flow</a:t>
            </a:r>
          </a:p>
          <a:p>
            <a:r>
              <a:rPr lang="en-GB" sz="2400" dirty="0" smtClean="0"/>
              <a:t>Predictability</a:t>
            </a:r>
          </a:p>
          <a:p>
            <a:pPr lvl="1"/>
            <a:r>
              <a:rPr lang="en-GB" sz="2000" dirty="0" smtClean="0"/>
              <a:t>Despite predictable impact of terrain, band dependent on subtle details and overall predictability is low</a:t>
            </a:r>
          </a:p>
          <a:p>
            <a:endParaRPr lang="en-GB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400" dirty="0" smtClean="0"/>
              <a:t>Ensemble prediction</a:t>
            </a:r>
          </a:p>
          <a:p>
            <a:pPr lvl="1"/>
            <a:r>
              <a:rPr lang="en-GB" sz="2000" dirty="0" smtClean="0"/>
              <a:t>Greater skill with increased </a:t>
            </a:r>
            <a:r>
              <a:rPr lang="en-GB" sz="2000" smtClean="0"/>
              <a:t>terrain height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 smtClean="0"/>
              <a:t>Next: study multiple cases over UK</a:t>
            </a:r>
          </a:p>
          <a:p>
            <a:pPr lvl="1"/>
            <a:r>
              <a:rPr lang="en-GB" sz="2000" dirty="0" smtClean="0"/>
              <a:t>Different mechanisms in different cases?</a:t>
            </a:r>
          </a:p>
          <a:p>
            <a:pPr lvl="1"/>
            <a:r>
              <a:rPr lang="en-GB" sz="2000" dirty="0" smtClean="0"/>
              <a:t>Compare predictability in different regions and with other storm types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548"/>
            <a:ext cx="2698179" cy="103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64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Terrain-locked </a:t>
            </a:r>
            <a:r>
              <a:rPr lang="en-GB" dirty="0"/>
              <a:t>convective band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1800" dirty="0"/>
              <a:t>An elongated band of rain </a:t>
            </a:r>
            <a:r>
              <a:rPr lang="en-GB" sz="1800" dirty="0" smtClean="0"/>
              <a:t>fixed </a:t>
            </a:r>
            <a:r>
              <a:rPr lang="en-GB" sz="1800" dirty="0"/>
              <a:t>above orography</a:t>
            </a:r>
          </a:p>
          <a:p>
            <a:r>
              <a:rPr lang="en-GB" sz="1800" dirty="0"/>
              <a:t>Persistent for an hour or more</a:t>
            </a:r>
          </a:p>
          <a:p>
            <a:endParaRPr lang="en-GB" sz="1800" dirty="0" smtClean="0"/>
          </a:p>
          <a:p>
            <a:r>
              <a:rPr lang="en-GB" sz="1800" dirty="0" smtClean="0"/>
              <a:t>PRESTO (</a:t>
            </a:r>
            <a:r>
              <a:rPr lang="en-GB" sz="1800" dirty="0" err="1" smtClean="0"/>
              <a:t>PREcipitation</a:t>
            </a:r>
            <a:r>
              <a:rPr lang="en-GB" sz="1800" dirty="0" smtClean="0"/>
              <a:t> </a:t>
            </a:r>
            <a:r>
              <a:rPr lang="en-GB" sz="1800" dirty="0" err="1" smtClean="0"/>
              <a:t>STructures</a:t>
            </a:r>
            <a:r>
              <a:rPr lang="en-GB" sz="1800" dirty="0" smtClean="0"/>
              <a:t> over Orography) project </a:t>
            </a:r>
            <a:r>
              <a:rPr lang="en-GB" sz="1800" dirty="0"/>
              <a:t>involving Reading, Manchester and Met </a:t>
            </a:r>
            <a:r>
              <a:rPr lang="en-GB" sz="1800" dirty="0" smtClean="0"/>
              <a:t>Office. Aims</a:t>
            </a:r>
            <a:r>
              <a:rPr lang="en-GB" sz="1800" dirty="0"/>
              <a:t>:	</a:t>
            </a:r>
          </a:p>
          <a:p>
            <a:pPr lvl="1"/>
            <a:r>
              <a:rPr lang="en-GB" sz="1600" dirty="0"/>
              <a:t>Determine mechanisms and predictability of </a:t>
            </a:r>
            <a:r>
              <a:rPr lang="en-GB" sz="1600" dirty="0" err="1"/>
              <a:t>rainbands</a:t>
            </a:r>
            <a:endParaRPr lang="en-GB" sz="1600" dirty="0"/>
          </a:p>
          <a:p>
            <a:pPr lvl="1"/>
            <a:r>
              <a:rPr lang="en-GB" sz="1600" dirty="0" smtClean="0"/>
              <a:t>Create </a:t>
            </a:r>
            <a:r>
              <a:rPr lang="en-GB" sz="1600" dirty="0"/>
              <a:t>multi-region climatology of banded precipitation</a:t>
            </a:r>
          </a:p>
          <a:p>
            <a:pPr lvl="1"/>
            <a:r>
              <a:rPr lang="en-GB" sz="1600" dirty="0" smtClean="0"/>
              <a:t>Understand </a:t>
            </a:r>
            <a:r>
              <a:rPr lang="en-GB" sz="1600" dirty="0"/>
              <a:t>regimes for orographic </a:t>
            </a:r>
            <a:r>
              <a:rPr lang="en-GB" sz="1600" dirty="0" err="1"/>
              <a:t>rainbands</a:t>
            </a:r>
            <a:r>
              <a:rPr lang="en-GB" sz="1600" dirty="0"/>
              <a:t> </a:t>
            </a:r>
          </a:p>
          <a:p>
            <a:pPr marL="0" indent="0">
              <a:buNone/>
            </a:pPr>
            <a:endParaRPr lang="en-GB" sz="1800" dirty="0"/>
          </a:p>
          <a:p>
            <a:endParaRPr lang="en-GB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5" y="1534112"/>
            <a:ext cx="4257023" cy="434316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7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MOGREPS-UK(V): UM setup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Global ensemble (00Z)</a:t>
            </a:r>
          </a:p>
          <a:p>
            <a:pPr lvl="1"/>
            <a:r>
              <a:rPr lang="en-GB" dirty="0" smtClean="0"/>
              <a:t>control + 23(20) members</a:t>
            </a:r>
          </a:p>
          <a:p>
            <a:r>
              <a:rPr lang="en-GB" dirty="0" smtClean="0"/>
              <a:t>NAE domain nested in Global (06Z)</a:t>
            </a:r>
          </a:p>
          <a:p>
            <a:pPr lvl="1"/>
            <a:r>
              <a:rPr lang="en-GB" dirty="0" smtClean="0"/>
              <a:t>Analysis from NAE model</a:t>
            </a:r>
          </a:p>
          <a:p>
            <a:pPr lvl="1"/>
            <a:r>
              <a:rPr lang="en-GB" dirty="0" smtClean="0"/>
              <a:t>Initial conditions perturbations interpolated from Global ensemble</a:t>
            </a:r>
          </a:p>
          <a:p>
            <a:pPr lvl="1"/>
            <a:r>
              <a:rPr lang="en-GB" dirty="0" smtClean="0"/>
              <a:t>No ‘Random Parameters’ scheme</a:t>
            </a:r>
          </a:p>
          <a:p>
            <a:r>
              <a:rPr lang="en-GB" dirty="0" smtClean="0"/>
              <a:t>UKV domain nested in NAE (09Z)</a:t>
            </a:r>
          </a:p>
          <a:p>
            <a:pPr lvl="1"/>
            <a:r>
              <a:rPr lang="en-GB" dirty="0" smtClean="0"/>
              <a:t>Variable resolution - 1.5 km over UK</a:t>
            </a:r>
          </a:p>
          <a:p>
            <a:pPr lvl="1"/>
            <a:r>
              <a:rPr lang="en-GB" dirty="0" smtClean="0"/>
              <a:t>No convection scheme</a:t>
            </a:r>
          </a:p>
          <a:p>
            <a:pPr lvl="1"/>
            <a:r>
              <a:rPr lang="en-GB" dirty="0" smtClean="0"/>
              <a:t>Downscaled from NAE domain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40" y="926976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11806"/>
          <a:stretch/>
        </p:blipFill>
        <p:spPr bwMode="auto">
          <a:xfrm>
            <a:off x="6288003" y="3717032"/>
            <a:ext cx="2244437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105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s6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23528" y="2066034"/>
            <a:ext cx="3240360" cy="3473739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11" name="graphics4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496" y="1396841"/>
            <a:ext cx="6119495" cy="4336415"/>
          </a:xfrm>
          <a:prstGeom prst="rect">
            <a:avLst/>
          </a:prstGeom>
          <a:ln>
            <a:noFill/>
            <a:prstDash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27 August 2011</a:t>
            </a:r>
            <a:endParaRPr lang="en-GB" dirty="0"/>
          </a:p>
        </p:txBody>
      </p:sp>
      <p:pic>
        <p:nvPicPr>
          <p:cNvPr id="5" name="Picture 2" descr="M:\public_html\presto\ens_images\Nimrod-20110827_zoo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704"/>
            <a:ext cx="5366385" cy="54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499992" y="2780928"/>
            <a:ext cx="1872208" cy="828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M:\public_html\presto\ens_images\accums\Nimrod-3hraccum108_zoo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623"/>
            <a:ext cx="5366385" cy="547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:\matlab\figures\20110827_gauge_tota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84" y="908720"/>
            <a:ext cx="5544662" cy="53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6156176" y="2995771"/>
            <a:ext cx="576064" cy="56927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30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Best ensemble members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5390059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Banded convection in observed location</a:t>
            </a:r>
          </a:p>
          <a:p>
            <a:r>
              <a:rPr lang="en-GB" dirty="0" smtClean="0"/>
              <a:t>Some degree of stationarity</a:t>
            </a:r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433515"/>
            <a:ext cx="3497767" cy="356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27" y="1431291"/>
            <a:ext cx="3499206" cy="3570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64" y="1431291"/>
            <a:ext cx="3499206" cy="35700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687625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99593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111561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226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433515"/>
            <a:ext cx="3497767" cy="356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35285"/>
            <a:ext cx="8229600" cy="539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Convective initiation in wrong location or not at 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Worst ensemble members</a:t>
            </a:r>
            <a:endParaRPr lang="en-GB" dirty="0"/>
          </a:p>
        </p:txBody>
      </p:sp>
      <p:sp>
        <p:nvSpPr>
          <p:cNvPr id="3" name="Trapezoid 2"/>
          <p:cNvSpPr/>
          <p:nvPr/>
        </p:nvSpPr>
        <p:spPr>
          <a:xfrm rot="-3780000">
            <a:off x="1626318" y="2820904"/>
            <a:ext cx="797901" cy="1368794"/>
          </a:xfrm>
          <a:prstGeom prst="trapezoid">
            <a:avLst>
              <a:gd name="adj" fmla="val 1915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27" y="1433515"/>
            <a:ext cx="3499206" cy="35700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64" y="1433515"/>
            <a:ext cx="3499206" cy="357001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687625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99593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11561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490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041452"/>
            <a:ext cx="8208912" cy="567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SAL verification: control ensemble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8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547189" y="432700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17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8909" y="546741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21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1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Ensemble sensitivity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Define a measure of “skill”</a:t>
            </a:r>
          </a:p>
          <a:p>
            <a:pPr lvl="1"/>
            <a:r>
              <a:rPr lang="en-GB" dirty="0" smtClean="0"/>
              <a:t>Rain accumulation</a:t>
            </a:r>
          </a:p>
          <a:p>
            <a:pPr lvl="1"/>
            <a:r>
              <a:rPr lang="en-GB" dirty="0" smtClean="0"/>
              <a:t>Duration of continuous rain</a:t>
            </a:r>
          </a:p>
          <a:p>
            <a:r>
              <a:rPr lang="en-GB" dirty="0" smtClean="0"/>
              <a:t>Perform point-by-point linear regression</a:t>
            </a:r>
          </a:p>
          <a:p>
            <a:pPr lvl="1"/>
            <a:r>
              <a:rPr lang="en-GB" dirty="0" smtClean="0"/>
              <a:t>y = mx + c</a:t>
            </a:r>
          </a:p>
          <a:p>
            <a:r>
              <a:rPr lang="en-GB" dirty="0" smtClean="0"/>
              <a:t>De-emphasise points with low correlation coefficient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 = r</a:t>
            </a:r>
            <a:r>
              <a:rPr lang="en-GB" baseline="30000" dirty="0" smtClean="0"/>
              <a:t>2</a:t>
            </a:r>
            <a:r>
              <a:rPr lang="en-GB" dirty="0" smtClean="0"/>
              <a:t>/0.1 	(r</a:t>
            </a:r>
            <a:r>
              <a:rPr lang="en-GB" baseline="30000" dirty="0" smtClean="0"/>
              <a:t>2</a:t>
            </a:r>
            <a:r>
              <a:rPr lang="en-GB" dirty="0" smtClean="0"/>
              <a:t>&lt;0.1)</a:t>
            </a:r>
          </a:p>
          <a:p>
            <a:pPr lvl="1"/>
            <a:r>
              <a:rPr lang="en-GB" dirty="0" smtClean="0"/>
              <a:t>a = 1 	(r</a:t>
            </a:r>
            <a:r>
              <a:rPr lang="en-GB" baseline="30000" dirty="0" smtClean="0"/>
              <a:t>2</a:t>
            </a:r>
            <a:r>
              <a:rPr lang="en-GB" dirty="0" smtClean="0"/>
              <a:t>≥0.1)</a:t>
            </a:r>
            <a:endParaRPr lang="en-GB" dirty="0"/>
          </a:p>
          <a:p>
            <a:r>
              <a:rPr lang="en-GB" dirty="0" smtClean="0"/>
              <a:t>Normalise by </a:t>
            </a:r>
            <a:r>
              <a:rPr lang="en-GB" sz="2600" dirty="0" smtClean="0">
                <a:sym typeface="Symbol"/>
              </a:rPr>
              <a:t></a:t>
            </a:r>
            <a:r>
              <a:rPr lang="en-GB" sz="2600" baseline="-25000" dirty="0" smtClean="0">
                <a:sym typeface="Symbol"/>
              </a:rPr>
              <a:t>x</a:t>
            </a:r>
            <a:r>
              <a:rPr lang="en-GB" sz="2600" dirty="0" smtClean="0">
                <a:sym typeface="Symbol"/>
              </a:rPr>
              <a:t> </a:t>
            </a:r>
          </a:p>
          <a:p>
            <a:r>
              <a:rPr lang="en-GB" sz="2600" dirty="0" smtClean="0">
                <a:sym typeface="Symbol"/>
              </a:rPr>
              <a:t>Map of:  </a:t>
            </a:r>
            <a:r>
              <a:rPr lang="en-GB" sz="2600" dirty="0" err="1" smtClean="0">
                <a:sym typeface="Symbol"/>
              </a:rPr>
              <a:t>m.a</a:t>
            </a:r>
            <a:r>
              <a:rPr lang="en-GB" sz="2600" dirty="0" smtClean="0">
                <a:sym typeface="Symbol"/>
              </a:rPr>
              <a:t> / </a:t>
            </a:r>
            <a:r>
              <a:rPr lang="en-GB" dirty="0">
                <a:sym typeface="Symbol"/>
              </a:rPr>
              <a:t></a:t>
            </a:r>
            <a:r>
              <a:rPr lang="en-GB" baseline="-25000" dirty="0">
                <a:sym typeface="Symbol"/>
              </a:rPr>
              <a:t>x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5" y="2312863"/>
            <a:ext cx="3889375" cy="29180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765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dg Blue half">
  <a:themeElements>
    <a:clrScheme name="Office Theme 2">
      <a:dk1>
        <a:srgbClr val="000000"/>
      </a:dk1>
      <a:lt1>
        <a:srgbClr val="FFFFFF"/>
      </a:lt1>
      <a:dk2>
        <a:srgbClr val="194B8D"/>
      </a:dk2>
      <a:lt2>
        <a:srgbClr val="1C1C1C"/>
      </a:lt2>
      <a:accent1>
        <a:srgbClr val="194B8D"/>
      </a:accent1>
      <a:accent2>
        <a:srgbClr val="808080"/>
      </a:accent2>
      <a:accent3>
        <a:srgbClr val="FFFFFF"/>
      </a:accent3>
      <a:accent4>
        <a:srgbClr val="000000"/>
      </a:accent4>
      <a:accent5>
        <a:srgbClr val="ABB1C5"/>
      </a:accent5>
      <a:accent6>
        <a:srgbClr val="737373"/>
      </a:accent6>
      <a:hlink>
        <a:srgbClr val="B2B2B2"/>
      </a:hlink>
      <a:folHlink>
        <a:srgbClr val="DDDDDD"/>
      </a:folHlink>
    </a:clrScheme>
    <a:fontScheme name="Office Them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Office Theme 1">
        <a:dk1>
          <a:srgbClr val="1C1C1C"/>
        </a:dk1>
        <a:lt1>
          <a:srgbClr val="FFFFFF"/>
        </a:lt1>
        <a:dk2>
          <a:srgbClr val="194B8D"/>
        </a:dk2>
        <a:lt2>
          <a:srgbClr val="FFFFFF"/>
        </a:lt2>
        <a:accent1>
          <a:srgbClr val="194B8D"/>
        </a:accent1>
        <a:accent2>
          <a:srgbClr val="808080"/>
        </a:accent2>
        <a:accent3>
          <a:srgbClr val="ABB1C5"/>
        </a:accent3>
        <a:accent4>
          <a:srgbClr val="DADADA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194B8D"/>
        </a:dk2>
        <a:lt2>
          <a:srgbClr val="1C1C1C"/>
        </a:lt2>
        <a:accent1>
          <a:srgbClr val="194B8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777777"/>
      </a:dk1>
      <a:lt1>
        <a:srgbClr val="FFFFFF"/>
      </a:lt1>
      <a:dk2>
        <a:srgbClr val="194B8D"/>
      </a:dk2>
      <a:lt2>
        <a:srgbClr val="1C1C1C"/>
      </a:lt2>
      <a:accent1>
        <a:srgbClr val="194B8D"/>
      </a:accent1>
      <a:accent2>
        <a:srgbClr val="808080"/>
      </a:accent2>
      <a:accent3>
        <a:srgbClr val="FFFFFF"/>
      </a:accent3>
      <a:accent4>
        <a:srgbClr val="656565"/>
      </a:accent4>
      <a:accent5>
        <a:srgbClr val="ABB1C5"/>
      </a:accent5>
      <a:accent6>
        <a:srgbClr val="737373"/>
      </a:accent6>
      <a:hlink>
        <a:srgbClr val="B2B2B2"/>
      </a:hlink>
      <a:folHlink>
        <a:srgbClr val="DDDDDD"/>
      </a:folHlink>
    </a:clrScheme>
    <a:fontScheme name="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Custom Design 1">
        <a:dk1>
          <a:srgbClr val="777777"/>
        </a:dk1>
        <a:lt1>
          <a:srgbClr val="FFFFFF"/>
        </a:lt1>
        <a:dk2>
          <a:srgbClr val="194B8D"/>
        </a:dk2>
        <a:lt2>
          <a:srgbClr val="1C1C1C"/>
        </a:lt2>
        <a:accent1>
          <a:srgbClr val="194B8D"/>
        </a:accent1>
        <a:accent2>
          <a:srgbClr val="808080"/>
        </a:accent2>
        <a:accent3>
          <a:srgbClr val="FFFFFF"/>
        </a:accent3>
        <a:accent4>
          <a:srgbClr val="656565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194B8D"/>
        </a:dk2>
        <a:lt2>
          <a:srgbClr val="1C1C1C"/>
        </a:lt2>
        <a:accent1>
          <a:srgbClr val="194B8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">
      <a:dk1>
        <a:srgbClr val="000000"/>
      </a:dk1>
      <a:lt1>
        <a:srgbClr val="FFFFFF"/>
      </a:lt1>
      <a:dk2>
        <a:srgbClr val="1B4C8F"/>
      </a:dk2>
      <a:lt2>
        <a:srgbClr val="1C1C1C"/>
      </a:lt2>
      <a:accent1>
        <a:srgbClr val="333333"/>
      </a:accent1>
      <a:accent2>
        <a:srgbClr val="808080"/>
      </a:accent2>
      <a:accent3>
        <a:srgbClr val="FFFFFF"/>
      </a:accent3>
      <a:accent4>
        <a:srgbClr val="000000"/>
      </a:accent4>
      <a:accent5>
        <a:srgbClr val="ADADAD"/>
      </a:accent5>
      <a:accent6>
        <a:srgbClr val="737373"/>
      </a:accent6>
      <a:hlink>
        <a:srgbClr val="B2B2B2"/>
      </a:hlink>
      <a:folHlink>
        <a:srgbClr val="DDDDDD"/>
      </a:folHlink>
    </a:clrScheme>
    <a:fontScheme name="1_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3">
        <a:dk1>
          <a:srgbClr val="1C1C1C"/>
        </a:dk1>
        <a:lt1>
          <a:srgbClr val="FFFFFF"/>
        </a:lt1>
        <a:dk2>
          <a:srgbClr val="1A4B8E"/>
        </a:dk2>
        <a:lt2>
          <a:srgbClr val="FFFFFF"/>
        </a:lt2>
        <a:accent1>
          <a:srgbClr val="333333"/>
        </a:accent1>
        <a:accent2>
          <a:srgbClr val="808080"/>
        </a:accent2>
        <a:accent3>
          <a:srgbClr val="ABB1C6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4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33333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5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6">
        <a:dk1>
          <a:srgbClr val="000000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1C1C1C"/>
    </a:dk1>
    <a:lt1>
      <a:srgbClr val="FFFFFF"/>
    </a:lt1>
    <a:dk2>
      <a:srgbClr val="194B8D"/>
    </a:dk2>
    <a:lt2>
      <a:srgbClr val="FFFFFF"/>
    </a:lt2>
    <a:accent1>
      <a:srgbClr val="194B8D"/>
    </a:accent1>
    <a:accent2>
      <a:srgbClr val="808080"/>
    </a:accent2>
    <a:accent3>
      <a:srgbClr val="ABB1C5"/>
    </a:accent3>
    <a:accent4>
      <a:srgbClr val="DADADA"/>
    </a:accent4>
    <a:accent5>
      <a:srgbClr val="ABB1C5"/>
    </a:accent5>
    <a:accent6>
      <a:srgbClr val="737373"/>
    </a:accent6>
    <a:hlink>
      <a:srgbClr val="B2B2B2"/>
    </a:hlink>
    <a:folHlink>
      <a:srgbClr val="DDDDD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Rdg Blue half</Template>
  <TotalTime>1575</TotalTime>
  <Words>537</Words>
  <Application>Microsoft Office PowerPoint</Application>
  <PresentationFormat>On-screen Show (4:3)</PresentationFormat>
  <Paragraphs>162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Rdg Blue half</vt:lpstr>
      <vt:lpstr>Custom Design</vt:lpstr>
      <vt:lpstr>1_Custom Design</vt:lpstr>
      <vt:lpstr>Terrain-locked convective rainbands &amp; MOGREPS-UK(V)</vt:lpstr>
      <vt:lpstr>Motivation</vt:lpstr>
      <vt:lpstr>Terrain-locked convective band</vt:lpstr>
      <vt:lpstr>MOGREPS-UK(V): UM setup</vt:lpstr>
      <vt:lpstr>27 August 2011</vt:lpstr>
      <vt:lpstr>Best ensemble members</vt:lpstr>
      <vt:lpstr>Worst ensemble members</vt:lpstr>
      <vt:lpstr>SAL verification: control ensemble</vt:lpstr>
      <vt:lpstr>Ensemble sensitivity analysis</vt:lpstr>
      <vt:lpstr>Synoptic role</vt:lpstr>
      <vt:lpstr>Local-scale role</vt:lpstr>
      <vt:lpstr>Changed orography</vt:lpstr>
      <vt:lpstr>Changed terrain: impact on rainfall</vt:lpstr>
      <vt:lpstr>Impact of increasing terrain</vt:lpstr>
      <vt:lpstr>SAL verification: increased terrain</vt:lpstr>
      <vt:lpstr>Predictability of orographic convection</vt:lpstr>
      <vt:lpstr>Mechanisms behind bandedness</vt:lpstr>
      <vt:lpstr>Role of elevated heating</vt:lpstr>
      <vt:lpstr>Elevated heating in ensemble</vt:lpstr>
      <vt:lpstr>Spin up time</vt:lpstr>
      <vt:lpstr>Summary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versus orographic control on stationary convective bands</dc:title>
  <dc:creator>Andrew Ian Barrett</dc:creator>
  <cp:lastModifiedBy>Andrew Ian Barrett</cp:lastModifiedBy>
  <cp:revision>108</cp:revision>
  <cp:lastPrinted>2013-03-26T16:49:50Z</cp:lastPrinted>
  <dcterms:created xsi:type="dcterms:W3CDTF">2013-01-21T14:43:39Z</dcterms:created>
  <dcterms:modified xsi:type="dcterms:W3CDTF">2013-07-16T11:04:17Z</dcterms:modified>
</cp:coreProperties>
</file>