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7" r:id="rId3"/>
    <p:sldId id="258" r:id="rId4"/>
    <p:sldId id="259" r:id="rId5"/>
    <p:sldId id="265" r:id="rId6"/>
    <p:sldId id="274" r:id="rId7"/>
    <p:sldId id="267" r:id="rId8"/>
    <p:sldId id="268" r:id="rId9"/>
    <p:sldId id="269" r:id="rId10"/>
    <p:sldId id="270" r:id="rId11"/>
    <p:sldId id="271" r:id="rId12"/>
    <p:sldId id="272" r:id="rId13"/>
    <p:sldId id="27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4660"/>
  </p:normalViewPr>
  <p:slideViewPr>
    <p:cSldViewPr>
      <p:cViewPr>
        <p:scale>
          <a:sx n="75" d="100"/>
          <a:sy n="75" d="100"/>
        </p:scale>
        <p:origin x="-270"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FBF0D-C8B8-4D0D-9B24-FDBDDACAAF97}" type="datetimeFigureOut">
              <a:rPr lang="en-GB" smtClean="0"/>
              <a:t>16/01/2012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EC8D7-4E95-44BF-B695-6A100C620F27}" type="slidenum">
              <a:rPr lang="en-GB" smtClean="0"/>
              <a:t>‹#›</a:t>
            </a:fld>
            <a:endParaRPr lang="en-GB"/>
          </a:p>
        </p:txBody>
      </p:sp>
    </p:spTree>
    <p:extLst>
      <p:ext uri="{BB962C8B-B14F-4D97-AF65-F5344CB8AC3E}">
        <p14:creationId xmlns:p14="http://schemas.microsoft.com/office/powerpoint/2010/main" val="252877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0A4BB-9550-46E3-B2B8-980E0001F520}" type="slidenum">
              <a:rPr lang="en-GB">
                <a:solidFill>
                  <a:prstClr val="white"/>
                </a:solidFill>
              </a:rPr>
              <a:pPr/>
              <a:t>1</a:t>
            </a:fld>
            <a:endParaRPr lang="en-GB">
              <a:solidFill>
                <a:prstClr val="white"/>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a:t>This is the title slide, PowerPoint will automatically format the first slide with the title master, although this can be changed in the design palette.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10</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11</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12</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3</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4</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5</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6</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7</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8</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9</a:t>
            </a:fld>
            <a:endParaRPr lang="en-GB">
              <a:solidFill>
                <a:prstClr val="white"/>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538626" name="Picture 2" descr="Device-black"/>
          <p:cNvPicPr>
            <a:picLocks noChangeAspect="1" noChangeArrowheads="1"/>
          </p:cNvPicPr>
          <p:nvPr/>
        </p:nvPicPr>
        <p:blipFill>
          <a:blip r:embed="rId2" cstate="print"/>
          <a:srcRect/>
          <a:stretch>
            <a:fillRect/>
          </a:stretch>
        </p:blipFill>
        <p:spPr bwMode="auto">
          <a:xfrm>
            <a:off x="7524750" y="433388"/>
            <a:ext cx="1184275" cy="387350"/>
          </a:xfrm>
          <a:prstGeom prst="rect">
            <a:avLst/>
          </a:prstGeom>
          <a:noFill/>
        </p:spPr>
      </p:pic>
      <p:sp>
        <p:nvSpPr>
          <p:cNvPr id="538627" name="Rectangle 3"/>
          <p:cNvSpPr>
            <a:spLocks noGrp="1" noChangeArrowheads="1"/>
          </p:cNvSpPr>
          <p:nvPr>
            <p:ph type="ctrTitle"/>
          </p:nvPr>
        </p:nvSpPr>
        <p:spPr>
          <a:xfrm>
            <a:off x="755650" y="2987675"/>
            <a:ext cx="7920038" cy="2387600"/>
          </a:xfrm>
        </p:spPr>
        <p:txBody>
          <a:bodyPr wrap="square"/>
          <a:lstStyle>
            <a:lvl1pPr>
              <a:lnSpc>
                <a:spcPct val="90000"/>
              </a:lnSpc>
              <a:tabLst>
                <a:tab pos="4038600" algn="l"/>
              </a:tabLst>
              <a:defRPr sz="8600"/>
            </a:lvl1pPr>
          </a:lstStyle>
          <a:p>
            <a:r>
              <a:rPr lang="en-GB"/>
              <a:t>Click to edit Master title style</a:t>
            </a:r>
          </a:p>
        </p:txBody>
      </p:sp>
      <p:sp>
        <p:nvSpPr>
          <p:cNvPr id="538628" name="Rectangle 4"/>
          <p:cNvSpPr>
            <a:spLocks noGrp="1" noChangeArrowheads="1"/>
          </p:cNvSpPr>
          <p:nvPr>
            <p:ph type="subTitle" idx="1"/>
          </p:nvPr>
        </p:nvSpPr>
        <p:spPr>
          <a:xfrm>
            <a:off x="755650" y="5373688"/>
            <a:ext cx="7920038" cy="925512"/>
          </a:xfrm>
        </p:spPr>
        <p:txBody>
          <a:bodyPr/>
          <a:lstStyle>
            <a:lvl1pPr marL="0" indent="0">
              <a:buFontTx/>
              <a:buNone/>
              <a:defRPr sz="3600">
                <a:solidFill>
                  <a:schemeClr val="accent2"/>
                </a:solidFill>
              </a:defRPr>
            </a:lvl1pPr>
          </a:lstStyle>
          <a:p>
            <a:r>
              <a:rPr lang="en-GB"/>
              <a:t>Click to edit Master subtitle style</a:t>
            </a:r>
          </a:p>
        </p:txBody>
      </p:sp>
      <p:sp>
        <p:nvSpPr>
          <p:cNvPr id="538629" name="Rectangle 5"/>
          <p:cNvSpPr>
            <a:spLocks noGrp="1" noChangeArrowheads="1"/>
          </p:cNvSpPr>
          <p:nvPr>
            <p:ph type="dt" sz="half" idx="2"/>
          </p:nvPr>
        </p:nvSpPr>
        <p:spPr bwMode="auto">
          <a:xfrm>
            <a:off x="755650" y="6519863"/>
            <a:ext cx="1773238"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GB">
              <a:solidFill>
                <a:srgbClr val="000000"/>
              </a:solidFill>
            </a:endParaRPr>
          </a:p>
        </p:txBody>
      </p:sp>
      <p:sp>
        <p:nvSpPr>
          <p:cNvPr id="538630" name="Rectangle 6"/>
          <p:cNvSpPr>
            <a:spLocks noChangeArrowheads="1"/>
          </p:cNvSpPr>
          <p:nvPr/>
        </p:nvSpPr>
        <p:spPr bwMode="auto">
          <a:xfrm>
            <a:off x="3581400" y="6519863"/>
            <a:ext cx="3533775"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 University of Reading 2006</a:t>
            </a:r>
          </a:p>
        </p:txBody>
      </p:sp>
      <p:sp>
        <p:nvSpPr>
          <p:cNvPr id="538631" name="Text Box 7"/>
          <p:cNvSpPr txBox="1">
            <a:spLocks noChangeArrowheads="1"/>
          </p:cNvSpPr>
          <p:nvPr/>
        </p:nvSpPr>
        <p:spPr bwMode="auto">
          <a:xfrm>
            <a:off x="6867525" y="6519863"/>
            <a:ext cx="1871663" cy="304800"/>
          </a:xfrm>
          <a:prstGeom prst="rect">
            <a:avLst/>
          </a:prstGeom>
          <a:noFill/>
          <a:ln w="9525" algn="ctr">
            <a:noFill/>
            <a:miter lim="800000"/>
            <a:headEnd/>
            <a:tailEnd/>
          </a:ln>
          <a:effectLst/>
        </p:spPr>
        <p:txBody>
          <a:bodyPr>
            <a:spAutoFit/>
          </a:bodyPr>
          <a:lstStyle/>
          <a:p>
            <a:pPr algn="r" fontAlgn="base">
              <a:spcBef>
                <a:spcPct val="50000"/>
              </a:spcBef>
              <a:spcAft>
                <a:spcPct val="0"/>
              </a:spcAft>
            </a:pPr>
            <a:r>
              <a:rPr lang="en-GB" sz="1400" b="1">
                <a:solidFill>
                  <a:srgbClr val="000000"/>
                </a:solidFill>
              </a:rPr>
              <a:t>www.reading.ac.uk</a:t>
            </a:r>
          </a:p>
        </p:txBody>
      </p:sp>
      <p:sp>
        <p:nvSpPr>
          <p:cNvPr id="538632" name="Rectangle 8"/>
          <p:cNvSpPr>
            <a:spLocks noChangeArrowheads="1"/>
          </p:cNvSpPr>
          <p:nvPr/>
        </p:nvSpPr>
        <p:spPr bwMode="hidden">
          <a:xfrm>
            <a:off x="6732588" y="0"/>
            <a:ext cx="2411412" cy="1268413"/>
          </a:xfrm>
          <a:prstGeom prst="rect">
            <a:avLst/>
          </a:prstGeom>
          <a:solidFill>
            <a:schemeClr val="bg1"/>
          </a:solidFill>
          <a:ln w="9525" algn="ctr">
            <a:noFill/>
            <a:miter lim="800000"/>
            <a:headEnd/>
            <a:tailEnd/>
          </a:ln>
          <a:effectLst/>
        </p:spPr>
        <p:txBody>
          <a:bodyPr wrap="none" anchor="ctr"/>
          <a:lstStyle/>
          <a:p>
            <a:pPr fontAlgn="base">
              <a:spcBef>
                <a:spcPct val="0"/>
              </a:spcBef>
              <a:spcAft>
                <a:spcPct val="0"/>
              </a:spcAft>
            </a:pPr>
            <a:endParaRPr lang="en-GB" sz="8600">
              <a:solidFill>
                <a:srgbClr val="FFFFFF"/>
              </a:solidFill>
            </a:endParaRPr>
          </a:p>
        </p:txBody>
      </p:sp>
      <p:pic>
        <p:nvPicPr>
          <p:cNvPr id="538633" name="Picture 9" descr="Device-white"/>
          <p:cNvPicPr>
            <a:picLocks noChangeAspect="1" noChangeArrowheads="1"/>
          </p:cNvPicPr>
          <p:nvPr/>
        </p:nvPicPr>
        <p:blipFill>
          <a:blip r:embed="rId3" cstate="print"/>
          <a:srcRect/>
          <a:stretch>
            <a:fillRect/>
          </a:stretch>
        </p:blipFill>
        <p:spPr bwMode="hidden">
          <a:xfrm>
            <a:off x="7524750" y="438150"/>
            <a:ext cx="1184275" cy="387350"/>
          </a:xfrm>
          <a:prstGeom prst="rect">
            <a:avLst/>
          </a:prstGeom>
          <a:solidFill>
            <a:schemeClr val="bg1"/>
          </a:solidFill>
        </p:spPr>
      </p:pic>
    </p:spTree>
    <p:extLst>
      <p:ext uri="{BB962C8B-B14F-4D97-AF65-F5344CB8AC3E}">
        <p14:creationId xmlns:p14="http://schemas.microsoft.com/office/powerpoint/2010/main" val="280896681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ADF99853-276B-4D98-9E4C-0EFDD6354E0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4596100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7322E8F3-95EA-4DD1-9CB2-13E56FD8FF7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8325542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538626" name="Picture 2" descr="Device-black"/>
          <p:cNvPicPr>
            <a:picLocks noChangeAspect="1" noChangeArrowheads="1"/>
          </p:cNvPicPr>
          <p:nvPr/>
        </p:nvPicPr>
        <p:blipFill>
          <a:blip r:embed="rId2" cstate="print"/>
          <a:srcRect/>
          <a:stretch>
            <a:fillRect/>
          </a:stretch>
        </p:blipFill>
        <p:spPr bwMode="auto">
          <a:xfrm>
            <a:off x="7524750" y="433388"/>
            <a:ext cx="1184275" cy="387350"/>
          </a:xfrm>
          <a:prstGeom prst="rect">
            <a:avLst/>
          </a:prstGeom>
          <a:noFill/>
        </p:spPr>
      </p:pic>
      <p:sp>
        <p:nvSpPr>
          <p:cNvPr id="538627" name="Rectangle 3"/>
          <p:cNvSpPr>
            <a:spLocks noGrp="1" noChangeArrowheads="1"/>
          </p:cNvSpPr>
          <p:nvPr>
            <p:ph type="ctrTitle"/>
          </p:nvPr>
        </p:nvSpPr>
        <p:spPr>
          <a:xfrm>
            <a:off x="755650" y="2987675"/>
            <a:ext cx="7920038" cy="2387600"/>
          </a:xfrm>
        </p:spPr>
        <p:txBody>
          <a:bodyPr wrap="square"/>
          <a:lstStyle>
            <a:lvl1pPr>
              <a:lnSpc>
                <a:spcPct val="90000"/>
              </a:lnSpc>
              <a:tabLst>
                <a:tab pos="4038600" algn="l"/>
              </a:tabLst>
              <a:defRPr sz="8600"/>
            </a:lvl1pPr>
          </a:lstStyle>
          <a:p>
            <a:r>
              <a:rPr lang="en-GB"/>
              <a:t>Click to edit Master title style</a:t>
            </a:r>
          </a:p>
        </p:txBody>
      </p:sp>
      <p:sp>
        <p:nvSpPr>
          <p:cNvPr id="538628" name="Rectangle 4"/>
          <p:cNvSpPr>
            <a:spLocks noGrp="1" noChangeArrowheads="1"/>
          </p:cNvSpPr>
          <p:nvPr>
            <p:ph type="subTitle" idx="1"/>
          </p:nvPr>
        </p:nvSpPr>
        <p:spPr>
          <a:xfrm>
            <a:off x="755650" y="5373688"/>
            <a:ext cx="7920038" cy="925512"/>
          </a:xfrm>
        </p:spPr>
        <p:txBody>
          <a:bodyPr/>
          <a:lstStyle>
            <a:lvl1pPr marL="0" indent="0">
              <a:buFontTx/>
              <a:buNone/>
              <a:defRPr sz="3600">
                <a:solidFill>
                  <a:schemeClr val="accent2"/>
                </a:solidFill>
              </a:defRPr>
            </a:lvl1pPr>
          </a:lstStyle>
          <a:p>
            <a:r>
              <a:rPr lang="en-GB"/>
              <a:t>Click to edit Master subtitle style</a:t>
            </a:r>
          </a:p>
        </p:txBody>
      </p:sp>
      <p:sp>
        <p:nvSpPr>
          <p:cNvPr id="538629" name="Rectangle 5"/>
          <p:cNvSpPr>
            <a:spLocks noGrp="1" noChangeArrowheads="1"/>
          </p:cNvSpPr>
          <p:nvPr>
            <p:ph type="dt" sz="half" idx="2"/>
          </p:nvPr>
        </p:nvSpPr>
        <p:spPr bwMode="auto">
          <a:xfrm>
            <a:off x="755650" y="6519863"/>
            <a:ext cx="1773238"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GB">
              <a:solidFill>
                <a:srgbClr val="000000"/>
              </a:solidFill>
            </a:endParaRPr>
          </a:p>
        </p:txBody>
      </p:sp>
      <p:sp>
        <p:nvSpPr>
          <p:cNvPr id="538630" name="Rectangle 6"/>
          <p:cNvSpPr>
            <a:spLocks noChangeArrowheads="1"/>
          </p:cNvSpPr>
          <p:nvPr/>
        </p:nvSpPr>
        <p:spPr bwMode="auto">
          <a:xfrm>
            <a:off x="3581400" y="6519863"/>
            <a:ext cx="3533775"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 University of Reading 2006</a:t>
            </a:r>
          </a:p>
        </p:txBody>
      </p:sp>
      <p:sp>
        <p:nvSpPr>
          <p:cNvPr id="538631" name="Text Box 7"/>
          <p:cNvSpPr txBox="1">
            <a:spLocks noChangeArrowheads="1"/>
          </p:cNvSpPr>
          <p:nvPr/>
        </p:nvSpPr>
        <p:spPr bwMode="auto">
          <a:xfrm>
            <a:off x="6867525" y="6519863"/>
            <a:ext cx="1871663" cy="304800"/>
          </a:xfrm>
          <a:prstGeom prst="rect">
            <a:avLst/>
          </a:prstGeom>
          <a:noFill/>
          <a:ln w="9525" algn="ctr">
            <a:noFill/>
            <a:miter lim="800000"/>
            <a:headEnd/>
            <a:tailEnd/>
          </a:ln>
          <a:effectLst/>
        </p:spPr>
        <p:txBody>
          <a:bodyPr>
            <a:spAutoFit/>
          </a:bodyPr>
          <a:lstStyle/>
          <a:p>
            <a:pPr algn="r" fontAlgn="base">
              <a:spcBef>
                <a:spcPct val="50000"/>
              </a:spcBef>
              <a:spcAft>
                <a:spcPct val="0"/>
              </a:spcAft>
            </a:pPr>
            <a:r>
              <a:rPr lang="en-GB" sz="1400" b="1">
                <a:solidFill>
                  <a:srgbClr val="000000"/>
                </a:solidFill>
              </a:rPr>
              <a:t>www.reading.ac.uk</a:t>
            </a:r>
          </a:p>
        </p:txBody>
      </p:sp>
      <p:sp>
        <p:nvSpPr>
          <p:cNvPr id="538632" name="Rectangle 8"/>
          <p:cNvSpPr>
            <a:spLocks noChangeArrowheads="1"/>
          </p:cNvSpPr>
          <p:nvPr/>
        </p:nvSpPr>
        <p:spPr bwMode="hidden">
          <a:xfrm>
            <a:off x="6732588" y="0"/>
            <a:ext cx="2411412" cy="1268413"/>
          </a:xfrm>
          <a:prstGeom prst="rect">
            <a:avLst/>
          </a:prstGeom>
          <a:solidFill>
            <a:schemeClr val="bg1"/>
          </a:solidFill>
          <a:ln w="9525" algn="ctr">
            <a:noFill/>
            <a:miter lim="800000"/>
            <a:headEnd/>
            <a:tailEnd/>
          </a:ln>
          <a:effectLst/>
        </p:spPr>
        <p:txBody>
          <a:bodyPr wrap="none" anchor="ctr"/>
          <a:lstStyle/>
          <a:p>
            <a:pPr fontAlgn="base">
              <a:spcBef>
                <a:spcPct val="0"/>
              </a:spcBef>
              <a:spcAft>
                <a:spcPct val="0"/>
              </a:spcAft>
            </a:pPr>
            <a:endParaRPr lang="en-GB" sz="8600">
              <a:solidFill>
                <a:srgbClr val="FFFFFF"/>
              </a:solidFill>
            </a:endParaRPr>
          </a:p>
        </p:txBody>
      </p:sp>
      <p:pic>
        <p:nvPicPr>
          <p:cNvPr id="538633" name="Picture 9" descr="Device-white"/>
          <p:cNvPicPr>
            <a:picLocks noChangeAspect="1" noChangeArrowheads="1"/>
          </p:cNvPicPr>
          <p:nvPr/>
        </p:nvPicPr>
        <p:blipFill>
          <a:blip r:embed="rId3" cstate="print"/>
          <a:srcRect/>
          <a:stretch>
            <a:fillRect/>
          </a:stretch>
        </p:blipFill>
        <p:spPr bwMode="hidden">
          <a:xfrm>
            <a:off x="7524750" y="438150"/>
            <a:ext cx="1184275" cy="387350"/>
          </a:xfrm>
          <a:prstGeom prst="rect">
            <a:avLst/>
          </a:prstGeom>
          <a:solidFill>
            <a:schemeClr val="bg1"/>
          </a:solidFill>
        </p:spPr>
      </p:pic>
    </p:spTree>
    <p:extLst>
      <p:ext uri="{BB962C8B-B14F-4D97-AF65-F5344CB8AC3E}">
        <p14:creationId xmlns:p14="http://schemas.microsoft.com/office/powerpoint/2010/main" val="4043073031"/>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208542308"/>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5E9EF6F-9D0B-4DDF-8358-AB31A557C82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9880669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5"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0994775-E9D6-44D2-A50E-FD833387D5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0957902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BEB394C-C8C4-4B0D-96E9-4A45412E70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168104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9F447247-7C88-4767-ADD3-FF9D8ADF12A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34249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948DEA-5877-49F8-98AF-B0BB56D143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5334959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E293EB-70E5-4063-88D3-A09F7A026C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6971841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42731378"/>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DB3DDE-F6C2-4C08-BFE6-2D79DB1F30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0127812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ADF99853-276B-4D98-9E4C-0EFDD6354E0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4779004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7322E8F3-95EA-4DD1-9CB2-13E56FD8FF7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753279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5E9EF6F-9D0B-4DDF-8358-AB31A557C82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9837259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5"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0994775-E9D6-44D2-A50E-FD833387D5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6501176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BEB394C-C8C4-4B0D-96E9-4A45412E70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0709542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9F447247-7C88-4767-ADD3-FF9D8ADF12A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939126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948DEA-5877-49F8-98AF-B0BB56D143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3610534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E293EB-70E5-4063-88D3-A09F7A026C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8725186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DB3DDE-F6C2-4C08-BFE6-2D79DB1F30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1649776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7602" name="Picture 2" descr="Device-black"/>
          <p:cNvPicPr>
            <a:picLocks noChangeAspect="1" noChangeArrowheads="1"/>
          </p:cNvPicPr>
          <p:nvPr/>
        </p:nvPicPr>
        <p:blipFill>
          <a:blip r:embed="rId13" cstate="print"/>
          <a:srcRect/>
          <a:stretch>
            <a:fillRect/>
          </a:stretch>
        </p:blipFill>
        <p:spPr bwMode="auto">
          <a:xfrm>
            <a:off x="7524750" y="438150"/>
            <a:ext cx="1184275" cy="387350"/>
          </a:xfrm>
          <a:prstGeom prst="rect">
            <a:avLst/>
          </a:prstGeom>
          <a:noFill/>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p>
            <a:pPr lvl="0"/>
            <a:r>
              <a:rPr lang="en-GB" smtClean="0"/>
              <a:t>Click to edit Master title style</a:t>
            </a:r>
          </a:p>
        </p:txBody>
      </p:sp>
      <p:sp>
        <p:nvSpPr>
          <p:cNvPr id="537604" name="Rectangle 4"/>
          <p:cNvSpPr>
            <a:spLocks noGrp="1" noChangeArrowheads="1"/>
          </p:cNvSpPr>
          <p:nvPr>
            <p:ph type="body" idx="1"/>
          </p:nvPr>
        </p:nvSpPr>
        <p:spPr bwMode="auto">
          <a:xfrm>
            <a:off x="755650" y="1600200"/>
            <a:ext cx="79311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7605" name="Rectangle 5"/>
          <p:cNvSpPr>
            <a:spLocks noGrp="1" noChangeArrowheads="1"/>
          </p:cNvSpPr>
          <p:nvPr>
            <p:ph type="sldNum" sz="quarter" idx="4"/>
          </p:nvPr>
        </p:nvSpPr>
        <p:spPr bwMode="auto">
          <a:xfrm>
            <a:off x="8072438"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DC49DE0F-DAE4-4386-A239-7DD85D90A5D1}" type="slidenum">
              <a:rPr lang="en-GB">
                <a:solidFill>
                  <a:srgbClr val="000000"/>
                </a:solidFill>
              </a:rPr>
              <a:pPr fontAlgn="base">
                <a:spcBef>
                  <a:spcPct val="0"/>
                </a:spcBef>
                <a:spcAft>
                  <a:spcPct val="0"/>
                </a:spcAft>
              </a:pPr>
              <a:t>‹#›</a:t>
            </a:fld>
            <a:endParaRPr lang="en-GB">
              <a:solidFill>
                <a:srgbClr val="000000"/>
              </a:solidFill>
            </a:endParaRPr>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To put your footer here go to View &gt; Header and Footer</a:t>
            </a:r>
          </a:p>
        </p:txBody>
      </p:sp>
      <p:pic>
        <p:nvPicPr>
          <p:cNvPr id="537607" name="Picture 7" descr="Device-wine"/>
          <p:cNvPicPr>
            <a:picLocks noChangeAspect="1" noChangeArrowheads="1"/>
          </p:cNvPicPr>
          <p:nvPr/>
        </p:nvPicPr>
        <p:blipFill>
          <a:blip r:embed="rId14" cstate="print"/>
          <a:srcRect/>
          <a:stretch>
            <a:fillRect/>
          </a:stretch>
        </p:blipFill>
        <p:spPr bwMode="hidden">
          <a:xfrm>
            <a:off x="7524750" y="438150"/>
            <a:ext cx="1184275" cy="385763"/>
          </a:xfrm>
          <a:prstGeom prst="rect">
            <a:avLst/>
          </a:prstGeom>
          <a:solidFill>
            <a:schemeClr val="accent1"/>
          </a:solidFill>
        </p:spPr>
      </p:pic>
      <p:pic>
        <p:nvPicPr>
          <p:cNvPr id="537608" name="Picture 8" descr="Device-white"/>
          <p:cNvPicPr>
            <a:picLocks noChangeAspect="1" noChangeArrowheads="1"/>
          </p:cNvPicPr>
          <p:nvPr/>
        </p:nvPicPr>
        <p:blipFill>
          <a:blip r:embed="rId15" cstate="print"/>
          <a:srcRect/>
          <a:stretch>
            <a:fillRect/>
          </a:stretch>
        </p:blipFill>
        <p:spPr bwMode="hidden">
          <a:xfrm>
            <a:off x="7524750" y="438150"/>
            <a:ext cx="1184275" cy="387350"/>
          </a:xfrm>
          <a:prstGeom prst="rect">
            <a:avLst/>
          </a:prstGeom>
          <a:solidFill>
            <a:schemeClr val="bg1"/>
          </a:solidFill>
        </p:spPr>
      </p:pic>
    </p:spTree>
    <p:extLst>
      <p:ext uri="{BB962C8B-B14F-4D97-AF65-F5344CB8AC3E}">
        <p14:creationId xmlns:p14="http://schemas.microsoft.com/office/powerpoint/2010/main" val="2151505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iming>
    <p:tnLst>
      <p:par>
        <p:cTn id="1" dur="indefinite" restart="never" nodeType="tmRoot"/>
      </p:par>
    </p:tnLst>
  </p:timing>
  <p:hf hd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Rdg Vesta" pitchFamily="50" charset="0"/>
        </a:defRPr>
      </a:lvl2pPr>
      <a:lvl3pPr algn="l" rtl="0" fontAlgn="base">
        <a:spcBef>
          <a:spcPct val="0"/>
        </a:spcBef>
        <a:spcAft>
          <a:spcPct val="0"/>
        </a:spcAft>
        <a:defRPr sz="3600">
          <a:solidFill>
            <a:schemeClr val="tx2"/>
          </a:solidFill>
          <a:latin typeface="Rdg Vesta" pitchFamily="50" charset="0"/>
        </a:defRPr>
      </a:lvl3pPr>
      <a:lvl4pPr algn="l" rtl="0" fontAlgn="base">
        <a:spcBef>
          <a:spcPct val="0"/>
        </a:spcBef>
        <a:spcAft>
          <a:spcPct val="0"/>
        </a:spcAft>
        <a:defRPr sz="3600">
          <a:solidFill>
            <a:schemeClr val="tx2"/>
          </a:solidFill>
          <a:latin typeface="Rdg Vesta" pitchFamily="50" charset="0"/>
        </a:defRPr>
      </a:lvl4pPr>
      <a:lvl5pPr algn="l" rtl="0" fontAlgn="base">
        <a:spcBef>
          <a:spcPct val="0"/>
        </a:spcBef>
        <a:spcAft>
          <a:spcPct val="0"/>
        </a:spcAft>
        <a:defRPr sz="3600">
          <a:solidFill>
            <a:schemeClr val="tx2"/>
          </a:solidFill>
          <a:latin typeface="Rdg Vesta" pitchFamily="50" charset="0"/>
        </a:defRPr>
      </a:lvl5pPr>
      <a:lvl6pPr marL="457200" algn="l" rtl="0" fontAlgn="base">
        <a:spcBef>
          <a:spcPct val="0"/>
        </a:spcBef>
        <a:spcAft>
          <a:spcPct val="0"/>
        </a:spcAft>
        <a:defRPr sz="3600">
          <a:solidFill>
            <a:schemeClr val="tx2"/>
          </a:solidFill>
          <a:latin typeface="Rdg Vesta" pitchFamily="50" charset="0"/>
        </a:defRPr>
      </a:lvl6pPr>
      <a:lvl7pPr marL="914400" algn="l" rtl="0" fontAlgn="base">
        <a:spcBef>
          <a:spcPct val="0"/>
        </a:spcBef>
        <a:spcAft>
          <a:spcPct val="0"/>
        </a:spcAft>
        <a:defRPr sz="3600">
          <a:solidFill>
            <a:schemeClr val="tx2"/>
          </a:solidFill>
          <a:latin typeface="Rdg Vesta" pitchFamily="50" charset="0"/>
        </a:defRPr>
      </a:lvl7pPr>
      <a:lvl8pPr marL="1371600" algn="l" rtl="0" fontAlgn="base">
        <a:spcBef>
          <a:spcPct val="0"/>
        </a:spcBef>
        <a:spcAft>
          <a:spcPct val="0"/>
        </a:spcAft>
        <a:defRPr sz="3600">
          <a:solidFill>
            <a:schemeClr val="tx2"/>
          </a:solidFill>
          <a:latin typeface="Rdg Vesta" pitchFamily="50" charset="0"/>
        </a:defRPr>
      </a:lvl8pPr>
      <a:lvl9pPr marL="1828800" algn="l" rtl="0" fontAlgn="base">
        <a:spcBef>
          <a:spcPct val="0"/>
        </a:spcBef>
        <a:spcAft>
          <a:spcPct val="0"/>
        </a:spcAft>
        <a:defRPr sz="3600">
          <a:solidFill>
            <a:schemeClr val="tx2"/>
          </a:solidFill>
          <a:latin typeface="Rdg Vesta" pitchFamily="50" charset="0"/>
        </a:defRPr>
      </a:lvl9pPr>
    </p:titleStyle>
    <p:body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7602" name="Picture 2" descr="Device-black"/>
          <p:cNvPicPr>
            <a:picLocks noChangeAspect="1" noChangeArrowheads="1"/>
          </p:cNvPicPr>
          <p:nvPr/>
        </p:nvPicPr>
        <p:blipFill>
          <a:blip r:embed="rId13" cstate="print"/>
          <a:srcRect/>
          <a:stretch>
            <a:fillRect/>
          </a:stretch>
        </p:blipFill>
        <p:spPr bwMode="auto">
          <a:xfrm>
            <a:off x="7524750" y="438150"/>
            <a:ext cx="1184275" cy="387350"/>
          </a:xfrm>
          <a:prstGeom prst="rect">
            <a:avLst/>
          </a:prstGeom>
          <a:noFill/>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p>
            <a:pPr lvl="0"/>
            <a:r>
              <a:rPr lang="en-GB" smtClean="0"/>
              <a:t>Click to edit Master title style</a:t>
            </a:r>
          </a:p>
        </p:txBody>
      </p:sp>
      <p:sp>
        <p:nvSpPr>
          <p:cNvPr id="537604" name="Rectangle 4"/>
          <p:cNvSpPr>
            <a:spLocks noGrp="1" noChangeArrowheads="1"/>
          </p:cNvSpPr>
          <p:nvPr>
            <p:ph type="body" idx="1"/>
          </p:nvPr>
        </p:nvSpPr>
        <p:spPr bwMode="auto">
          <a:xfrm>
            <a:off x="755650" y="1600200"/>
            <a:ext cx="79311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7605" name="Rectangle 5"/>
          <p:cNvSpPr>
            <a:spLocks noGrp="1" noChangeArrowheads="1"/>
          </p:cNvSpPr>
          <p:nvPr>
            <p:ph type="sldNum" sz="quarter" idx="4"/>
          </p:nvPr>
        </p:nvSpPr>
        <p:spPr bwMode="auto">
          <a:xfrm>
            <a:off x="8072438"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DC49DE0F-DAE4-4386-A239-7DD85D90A5D1}" type="slidenum">
              <a:rPr lang="en-GB">
                <a:solidFill>
                  <a:srgbClr val="000000"/>
                </a:solidFill>
              </a:rPr>
              <a:pPr fontAlgn="base">
                <a:spcBef>
                  <a:spcPct val="0"/>
                </a:spcBef>
                <a:spcAft>
                  <a:spcPct val="0"/>
                </a:spcAft>
              </a:pPr>
              <a:t>‹#›</a:t>
            </a:fld>
            <a:endParaRPr lang="en-GB">
              <a:solidFill>
                <a:srgbClr val="000000"/>
              </a:solidFill>
            </a:endParaRPr>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To put your footer here go to View &gt; Header and Footer</a:t>
            </a:r>
          </a:p>
        </p:txBody>
      </p:sp>
      <p:pic>
        <p:nvPicPr>
          <p:cNvPr id="537607" name="Picture 7" descr="Device-wine"/>
          <p:cNvPicPr>
            <a:picLocks noChangeAspect="1" noChangeArrowheads="1"/>
          </p:cNvPicPr>
          <p:nvPr/>
        </p:nvPicPr>
        <p:blipFill>
          <a:blip r:embed="rId14" cstate="print"/>
          <a:srcRect/>
          <a:stretch>
            <a:fillRect/>
          </a:stretch>
        </p:blipFill>
        <p:spPr bwMode="hidden">
          <a:xfrm>
            <a:off x="7524750" y="438150"/>
            <a:ext cx="1184275" cy="385763"/>
          </a:xfrm>
          <a:prstGeom prst="rect">
            <a:avLst/>
          </a:prstGeom>
          <a:solidFill>
            <a:schemeClr val="accent1"/>
          </a:solidFill>
        </p:spPr>
      </p:pic>
      <p:pic>
        <p:nvPicPr>
          <p:cNvPr id="537608" name="Picture 8" descr="Device-white"/>
          <p:cNvPicPr>
            <a:picLocks noChangeAspect="1" noChangeArrowheads="1"/>
          </p:cNvPicPr>
          <p:nvPr/>
        </p:nvPicPr>
        <p:blipFill>
          <a:blip r:embed="rId15" cstate="print"/>
          <a:srcRect/>
          <a:stretch>
            <a:fillRect/>
          </a:stretch>
        </p:blipFill>
        <p:spPr bwMode="hidden">
          <a:xfrm>
            <a:off x="7524750" y="438150"/>
            <a:ext cx="1184275" cy="387350"/>
          </a:xfrm>
          <a:prstGeom prst="rect">
            <a:avLst/>
          </a:prstGeom>
          <a:solidFill>
            <a:schemeClr val="bg1"/>
          </a:solidFill>
        </p:spPr>
      </p:pic>
    </p:spTree>
    <p:extLst>
      <p:ext uri="{BB962C8B-B14F-4D97-AF65-F5344CB8AC3E}">
        <p14:creationId xmlns:p14="http://schemas.microsoft.com/office/powerpoint/2010/main" val="1565827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Rdg Vesta" pitchFamily="50" charset="0"/>
        </a:defRPr>
      </a:lvl2pPr>
      <a:lvl3pPr algn="l" rtl="0" fontAlgn="base">
        <a:spcBef>
          <a:spcPct val="0"/>
        </a:spcBef>
        <a:spcAft>
          <a:spcPct val="0"/>
        </a:spcAft>
        <a:defRPr sz="3600">
          <a:solidFill>
            <a:schemeClr val="tx2"/>
          </a:solidFill>
          <a:latin typeface="Rdg Vesta" pitchFamily="50" charset="0"/>
        </a:defRPr>
      </a:lvl3pPr>
      <a:lvl4pPr algn="l" rtl="0" fontAlgn="base">
        <a:spcBef>
          <a:spcPct val="0"/>
        </a:spcBef>
        <a:spcAft>
          <a:spcPct val="0"/>
        </a:spcAft>
        <a:defRPr sz="3600">
          <a:solidFill>
            <a:schemeClr val="tx2"/>
          </a:solidFill>
          <a:latin typeface="Rdg Vesta" pitchFamily="50" charset="0"/>
        </a:defRPr>
      </a:lvl4pPr>
      <a:lvl5pPr algn="l" rtl="0" fontAlgn="base">
        <a:spcBef>
          <a:spcPct val="0"/>
        </a:spcBef>
        <a:spcAft>
          <a:spcPct val="0"/>
        </a:spcAft>
        <a:defRPr sz="3600">
          <a:solidFill>
            <a:schemeClr val="tx2"/>
          </a:solidFill>
          <a:latin typeface="Rdg Vesta" pitchFamily="50" charset="0"/>
        </a:defRPr>
      </a:lvl5pPr>
      <a:lvl6pPr marL="457200" algn="l" rtl="0" fontAlgn="base">
        <a:spcBef>
          <a:spcPct val="0"/>
        </a:spcBef>
        <a:spcAft>
          <a:spcPct val="0"/>
        </a:spcAft>
        <a:defRPr sz="3600">
          <a:solidFill>
            <a:schemeClr val="tx2"/>
          </a:solidFill>
          <a:latin typeface="Rdg Vesta" pitchFamily="50" charset="0"/>
        </a:defRPr>
      </a:lvl6pPr>
      <a:lvl7pPr marL="914400" algn="l" rtl="0" fontAlgn="base">
        <a:spcBef>
          <a:spcPct val="0"/>
        </a:spcBef>
        <a:spcAft>
          <a:spcPct val="0"/>
        </a:spcAft>
        <a:defRPr sz="3600">
          <a:solidFill>
            <a:schemeClr val="tx2"/>
          </a:solidFill>
          <a:latin typeface="Rdg Vesta" pitchFamily="50" charset="0"/>
        </a:defRPr>
      </a:lvl7pPr>
      <a:lvl8pPr marL="1371600" algn="l" rtl="0" fontAlgn="base">
        <a:spcBef>
          <a:spcPct val="0"/>
        </a:spcBef>
        <a:spcAft>
          <a:spcPct val="0"/>
        </a:spcAft>
        <a:defRPr sz="3600">
          <a:solidFill>
            <a:schemeClr val="tx2"/>
          </a:solidFill>
          <a:latin typeface="Rdg Vesta" pitchFamily="50" charset="0"/>
        </a:defRPr>
      </a:lvl8pPr>
      <a:lvl9pPr marL="1828800" algn="l" rtl="0" fontAlgn="base">
        <a:spcBef>
          <a:spcPct val="0"/>
        </a:spcBef>
        <a:spcAft>
          <a:spcPct val="0"/>
        </a:spcAft>
        <a:defRPr sz="3600">
          <a:solidFill>
            <a:schemeClr val="tx2"/>
          </a:solidFill>
          <a:latin typeface="Rdg Vesta" pitchFamily="50" charset="0"/>
        </a:defRPr>
      </a:lvl9pPr>
    </p:titleStyle>
    <p:body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7" name="Rectangle 9"/>
          <p:cNvSpPr>
            <a:spLocks noGrp="1" noChangeArrowheads="1"/>
          </p:cNvSpPr>
          <p:nvPr>
            <p:ph type="ctrTitle"/>
          </p:nvPr>
        </p:nvSpPr>
        <p:spPr>
          <a:xfrm>
            <a:off x="539552" y="548680"/>
            <a:ext cx="7920038" cy="1512168"/>
          </a:xfrm>
        </p:spPr>
        <p:txBody>
          <a:bodyPr/>
          <a:lstStyle/>
          <a:p>
            <a:r>
              <a:rPr lang="en-GB" sz="4400" dirty="0" smtClean="0"/>
              <a:t>Quasi-stationary Convective Storms in the UK: A Case Study</a:t>
            </a:r>
            <a:endParaRPr lang="en-GB" sz="4400" dirty="0"/>
          </a:p>
        </p:txBody>
      </p:sp>
      <p:sp>
        <p:nvSpPr>
          <p:cNvPr id="380938" name="Rectangle 10"/>
          <p:cNvSpPr>
            <a:spLocks noGrp="1" noChangeArrowheads="1"/>
          </p:cNvSpPr>
          <p:nvPr>
            <p:ph type="subTitle" idx="1"/>
          </p:nvPr>
        </p:nvSpPr>
        <p:spPr>
          <a:xfrm>
            <a:off x="684410" y="5095776"/>
            <a:ext cx="7920038" cy="925512"/>
          </a:xfrm>
        </p:spPr>
        <p:txBody>
          <a:bodyPr/>
          <a:lstStyle/>
          <a:p>
            <a:r>
              <a:rPr lang="en-GB" dirty="0" smtClean="0"/>
              <a:t>Robert Warren</a:t>
            </a:r>
          </a:p>
          <a:p>
            <a:r>
              <a:rPr lang="en-GB" sz="2400" dirty="0" smtClean="0"/>
              <a:t>Supervised by Bob Plant, Humphrey Lean &amp; Dan Kirshbaum</a:t>
            </a:r>
            <a:endParaRPr lang="en-GB" sz="2400" dirty="0"/>
          </a:p>
        </p:txBody>
      </p:sp>
      <p:pic>
        <p:nvPicPr>
          <p:cNvPr id="380941" name="Picture 13" descr="http://i.telegraph.co.uk/telegraph/multimedia/archive/00998/boscastle-flood_998111c.jpg"/>
          <p:cNvPicPr>
            <a:picLocks noChangeAspect="1" noChangeArrowheads="1"/>
          </p:cNvPicPr>
          <p:nvPr/>
        </p:nvPicPr>
        <p:blipFill>
          <a:blip r:embed="rId3" cstate="print"/>
          <a:srcRect/>
          <a:stretch>
            <a:fillRect/>
          </a:stretch>
        </p:blipFill>
        <p:spPr bwMode="auto">
          <a:xfrm>
            <a:off x="899592" y="2269975"/>
            <a:ext cx="4381500" cy="2743201"/>
          </a:xfrm>
          <a:prstGeom prst="rect">
            <a:avLst/>
          </a:prstGeom>
          <a:noFill/>
        </p:spPr>
      </p:pic>
    </p:spTree>
    <p:extLst>
      <p:ext uri="{BB962C8B-B14F-4D97-AF65-F5344CB8AC3E}">
        <p14:creationId xmlns:p14="http://schemas.microsoft.com/office/powerpoint/2010/main" val="263735622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10</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Sensitivity Tests – Results</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447" t="17659" r="16866" b="17322"/>
          <a:stretch/>
        </p:blipFill>
        <p:spPr>
          <a:xfrm>
            <a:off x="395536" y="3861048"/>
            <a:ext cx="2171433" cy="2160240"/>
          </a:xfrm>
          <a:prstGeom prst="rect">
            <a:avLst/>
          </a:prstGeom>
          <a:ln w="9525">
            <a:solidFill>
              <a:schemeClr val="tx1"/>
            </a:solid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667" t="80836" r="75856" b="7153"/>
          <a:stretch/>
        </p:blipFill>
        <p:spPr>
          <a:xfrm>
            <a:off x="608937" y="1628800"/>
            <a:ext cx="1748611" cy="191736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2843808" y="1700808"/>
            <a:ext cx="5953814" cy="4206199"/>
          </a:xfrm>
          <a:prstGeom prst="rect">
            <a:avLst/>
          </a:prstGeom>
        </p:spPr>
      </p:pic>
    </p:spTree>
    <p:extLst>
      <p:ext uri="{BB962C8B-B14F-4D97-AF65-F5344CB8AC3E}">
        <p14:creationId xmlns:p14="http://schemas.microsoft.com/office/powerpoint/2010/main" val="6298205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11</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Simulations – Summary</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8" name="Rectangle 4"/>
          <p:cNvSpPr txBox="1">
            <a:spLocks noChangeArrowheads="1"/>
          </p:cNvSpPr>
          <p:nvPr/>
        </p:nvSpPr>
        <p:spPr bwMode="auto">
          <a:xfrm>
            <a:off x="454720" y="1340768"/>
            <a:ext cx="8280920" cy="4674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Verification</a:t>
            </a:r>
          </a:p>
          <a:p>
            <a:pPr lvl="1">
              <a:lnSpc>
                <a:spcPct val="100000"/>
              </a:lnSpc>
              <a:spcAft>
                <a:spcPts val="600"/>
              </a:spcAft>
            </a:pPr>
            <a:r>
              <a:rPr lang="en-GB" dirty="0" smtClean="0"/>
              <a:t>Storms repeatedly form in roughly the same area as observed</a:t>
            </a:r>
          </a:p>
          <a:p>
            <a:pPr lvl="1">
              <a:lnSpc>
                <a:spcPct val="100000"/>
              </a:lnSpc>
              <a:spcAft>
                <a:spcPts val="600"/>
              </a:spcAft>
            </a:pPr>
            <a:r>
              <a:rPr lang="en-GB" dirty="0" smtClean="0"/>
              <a:t>Cells initiate ~2 hours late and 50 km too far north along coast</a:t>
            </a:r>
            <a:endParaRPr lang="en-GB" dirty="0"/>
          </a:p>
          <a:p>
            <a:pPr lvl="1">
              <a:lnSpc>
                <a:spcPct val="100000"/>
              </a:lnSpc>
              <a:spcAft>
                <a:spcPts val="600"/>
              </a:spcAft>
            </a:pPr>
            <a:r>
              <a:rPr lang="en-GB" dirty="0" smtClean="0"/>
              <a:t>Inland propagation of storms after 15 UTC was captured</a:t>
            </a:r>
          </a:p>
          <a:p>
            <a:pPr lvl="1">
              <a:lnSpc>
                <a:spcPct val="100000"/>
              </a:lnSpc>
              <a:spcAft>
                <a:spcPts val="600"/>
              </a:spcAft>
            </a:pPr>
            <a:r>
              <a:rPr lang="en-GB" dirty="0" smtClean="0"/>
              <a:t>Cells are too intense during late afternoon</a:t>
            </a:r>
          </a:p>
          <a:p>
            <a:pPr>
              <a:lnSpc>
                <a:spcPct val="100000"/>
              </a:lnSpc>
              <a:spcBef>
                <a:spcPts val="1200"/>
              </a:spcBef>
              <a:spcAft>
                <a:spcPts val="600"/>
              </a:spcAft>
            </a:pPr>
            <a:r>
              <a:rPr lang="en-GB" dirty="0" smtClean="0"/>
              <a:t>Sensitivity tests</a:t>
            </a:r>
          </a:p>
          <a:p>
            <a:pPr lvl="1">
              <a:lnSpc>
                <a:spcPct val="100000"/>
              </a:lnSpc>
              <a:spcAft>
                <a:spcPts val="600"/>
              </a:spcAft>
            </a:pPr>
            <a:r>
              <a:rPr lang="en-GB" dirty="0" smtClean="0"/>
              <a:t>Differential surface heating is primary control on convergence line and storm development – convergence line is a sea breeze front</a:t>
            </a:r>
          </a:p>
          <a:p>
            <a:pPr lvl="1">
              <a:lnSpc>
                <a:spcPct val="100000"/>
              </a:lnSpc>
              <a:spcAft>
                <a:spcPts val="600"/>
              </a:spcAft>
            </a:pPr>
            <a:r>
              <a:rPr lang="en-GB" dirty="0" smtClean="0"/>
              <a:t>Frictional backing of wind over land, orography, and storm cold pools all have only minor influence on storm evolution</a:t>
            </a:r>
          </a:p>
          <a:p>
            <a:pPr lvl="1">
              <a:lnSpc>
                <a:spcPct val="100000"/>
              </a:lnSpc>
              <a:spcAft>
                <a:spcPts val="600"/>
              </a:spcAft>
            </a:pPr>
            <a:r>
              <a:rPr lang="en-GB" dirty="0" smtClean="0"/>
              <a:t>DRY run needs to be repeated with no/fixed surface latent heat flux</a:t>
            </a:r>
          </a:p>
        </p:txBody>
      </p:sp>
    </p:spTree>
    <p:extLst>
      <p:ext uri="{BB962C8B-B14F-4D97-AF65-F5344CB8AC3E}">
        <p14:creationId xmlns:p14="http://schemas.microsoft.com/office/powerpoint/2010/main" val="74236115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12</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Future Work</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8" name="Rectangle 4"/>
          <p:cNvSpPr txBox="1">
            <a:spLocks noChangeArrowheads="1"/>
          </p:cNvSpPr>
          <p:nvPr/>
        </p:nvSpPr>
        <p:spPr bwMode="auto">
          <a:xfrm>
            <a:off x="435868" y="1340768"/>
            <a:ext cx="8280920" cy="4674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Case Study</a:t>
            </a:r>
          </a:p>
          <a:p>
            <a:pPr lvl="1">
              <a:lnSpc>
                <a:spcPct val="100000"/>
              </a:lnSpc>
              <a:spcAft>
                <a:spcPts val="600"/>
              </a:spcAft>
            </a:pPr>
            <a:r>
              <a:rPr lang="en-GB" dirty="0"/>
              <a:t>Repeat DRY run with no/fixed surface latent heat flux</a:t>
            </a:r>
          </a:p>
          <a:p>
            <a:pPr lvl="1">
              <a:lnSpc>
                <a:spcPct val="100000"/>
              </a:lnSpc>
              <a:spcAft>
                <a:spcPts val="600"/>
              </a:spcAft>
            </a:pPr>
            <a:r>
              <a:rPr lang="en-GB" dirty="0" smtClean="0"/>
              <a:t>Other sensitivity test (e.g. increase forcing / instability / moisture)?</a:t>
            </a:r>
          </a:p>
          <a:p>
            <a:pPr lvl="1">
              <a:lnSpc>
                <a:spcPct val="100000"/>
              </a:lnSpc>
              <a:spcAft>
                <a:spcPts val="600"/>
              </a:spcAft>
            </a:pPr>
            <a:r>
              <a:rPr lang="en-GB" dirty="0" smtClean="0"/>
              <a:t>Simulate at higher (500-m) resolution</a:t>
            </a:r>
          </a:p>
          <a:p>
            <a:pPr>
              <a:lnSpc>
                <a:spcPct val="100000"/>
              </a:lnSpc>
              <a:spcBef>
                <a:spcPts val="1200"/>
              </a:spcBef>
              <a:spcAft>
                <a:spcPts val="600"/>
              </a:spcAft>
            </a:pPr>
            <a:r>
              <a:rPr lang="en-GB" dirty="0" smtClean="0"/>
              <a:t>QSCS climatology</a:t>
            </a:r>
          </a:p>
          <a:p>
            <a:pPr lvl="1">
              <a:lnSpc>
                <a:spcPct val="100000"/>
              </a:lnSpc>
              <a:spcBef>
                <a:spcPts val="0"/>
              </a:spcBef>
              <a:spcAft>
                <a:spcPts val="600"/>
              </a:spcAft>
            </a:pPr>
            <a:r>
              <a:rPr lang="en-GB" dirty="0" smtClean="0"/>
              <a:t>Automatic identification and classification of storms using archived NIMROD data</a:t>
            </a:r>
          </a:p>
          <a:p>
            <a:pPr>
              <a:lnSpc>
                <a:spcPct val="100000"/>
              </a:lnSpc>
              <a:spcBef>
                <a:spcPts val="1200"/>
              </a:spcBef>
              <a:spcAft>
                <a:spcPts val="600"/>
              </a:spcAft>
            </a:pPr>
            <a:r>
              <a:rPr lang="en-GB" dirty="0" smtClean="0"/>
              <a:t>Idealised modelling</a:t>
            </a:r>
          </a:p>
          <a:p>
            <a:pPr lvl="1">
              <a:lnSpc>
                <a:spcPct val="100000"/>
              </a:lnSpc>
              <a:spcAft>
                <a:spcPts val="600"/>
              </a:spcAft>
            </a:pPr>
            <a:r>
              <a:rPr lang="en-GB" dirty="0" smtClean="0"/>
              <a:t>Investigate stationary sea breeze fronts using simple topography and a variety of wind, temperature and humidity profiles</a:t>
            </a:r>
          </a:p>
        </p:txBody>
      </p:sp>
    </p:spTree>
    <p:extLst>
      <p:ext uri="{BB962C8B-B14F-4D97-AF65-F5344CB8AC3E}">
        <p14:creationId xmlns:p14="http://schemas.microsoft.com/office/powerpoint/2010/main" val="57344399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Background</a:t>
            </a:r>
            <a:endParaRPr lang="en-GB" dirty="0"/>
          </a:p>
        </p:txBody>
      </p:sp>
      <p:sp>
        <p:nvSpPr>
          <p:cNvPr id="394244" name="Rectangle 4"/>
          <p:cNvSpPr>
            <a:spLocks noGrp="1" noChangeArrowheads="1"/>
          </p:cNvSpPr>
          <p:nvPr>
            <p:ph type="body" idx="1"/>
          </p:nvPr>
        </p:nvSpPr>
        <p:spPr>
          <a:xfrm>
            <a:off x="467544" y="1340768"/>
            <a:ext cx="8280920" cy="5112568"/>
          </a:xfrm>
        </p:spPr>
        <p:txBody>
          <a:bodyPr/>
          <a:lstStyle/>
          <a:p>
            <a:pPr>
              <a:lnSpc>
                <a:spcPct val="100000"/>
              </a:lnSpc>
              <a:spcBef>
                <a:spcPts val="1200"/>
              </a:spcBef>
              <a:spcAft>
                <a:spcPts val="600"/>
              </a:spcAft>
            </a:pPr>
            <a:r>
              <a:rPr lang="en-GB" dirty="0" smtClean="0"/>
              <a:t>Quasi-stationary convective storms</a:t>
            </a:r>
            <a:r>
              <a:rPr lang="en-GB" dirty="0"/>
              <a:t> </a:t>
            </a:r>
            <a:r>
              <a:rPr lang="en-GB" dirty="0" smtClean="0"/>
              <a:t>(QSCSs)</a:t>
            </a:r>
          </a:p>
          <a:p>
            <a:pPr lvl="1">
              <a:lnSpc>
                <a:spcPct val="100000"/>
              </a:lnSpc>
              <a:spcAft>
                <a:spcPts val="600"/>
              </a:spcAft>
            </a:pPr>
            <a:r>
              <a:rPr lang="en-GB" dirty="0" smtClean="0"/>
              <a:t>Repeated triggering and training of cells over a confined area for an extended period of time</a:t>
            </a:r>
          </a:p>
          <a:p>
            <a:pPr lvl="1">
              <a:lnSpc>
                <a:spcPct val="100000"/>
              </a:lnSpc>
              <a:spcAft>
                <a:spcPts val="600"/>
              </a:spcAft>
            </a:pPr>
            <a:r>
              <a:rPr lang="en-GB" dirty="0" smtClean="0"/>
              <a:t>Potential for significant rain accumulations and flash flooding</a:t>
            </a:r>
          </a:p>
          <a:p>
            <a:pPr lvl="1">
              <a:lnSpc>
                <a:spcPct val="100000"/>
              </a:lnSpc>
              <a:spcAft>
                <a:spcPts val="600"/>
              </a:spcAft>
            </a:pPr>
            <a:r>
              <a:rPr lang="en-GB" dirty="0" smtClean="0"/>
              <a:t>Numerous case studies from around the world</a:t>
            </a:r>
          </a:p>
          <a:p>
            <a:pPr>
              <a:lnSpc>
                <a:spcPct val="100000"/>
              </a:lnSpc>
              <a:spcBef>
                <a:spcPts val="1200"/>
              </a:spcBef>
              <a:spcAft>
                <a:spcPts val="600"/>
              </a:spcAft>
            </a:pPr>
            <a:r>
              <a:rPr lang="en-GB" dirty="0" smtClean="0"/>
              <a:t>Key project questions:</a:t>
            </a:r>
          </a:p>
          <a:p>
            <a:pPr marL="857250" lvl="1" indent="-457200">
              <a:lnSpc>
                <a:spcPct val="100000"/>
              </a:lnSpc>
              <a:spcAft>
                <a:spcPts val="600"/>
              </a:spcAft>
              <a:buFont typeface="+mj-lt"/>
              <a:buAutoNum type="arabicPeriod"/>
            </a:pPr>
            <a:r>
              <a:rPr lang="en-GB" dirty="0" smtClean="0"/>
              <a:t>How common are QSCSs in the UK and how does their occurrence vary seasonally, geographically and with synoptic conditions?</a:t>
            </a:r>
          </a:p>
          <a:p>
            <a:pPr marL="857250" lvl="1" indent="-457200">
              <a:lnSpc>
                <a:spcPct val="100000"/>
              </a:lnSpc>
              <a:spcAft>
                <a:spcPts val="600"/>
              </a:spcAft>
              <a:buFont typeface="+mj-lt"/>
              <a:buAutoNum type="arabicPeriod"/>
            </a:pPr>
            <a:r>
              <a:rPr lang="en-GB" dirty="0" smtClean="0"/>
              <a:t>What are the typical mechanisms of </a:t>
            </a:r>
            <a:r>
              <a:rPr lang="en-GB" dirty="0" err="1" smtClean="0"/>
              <a:t>stationarity</a:t>
            </a:r>
            <a:r>
              <a:rPr lang="en-GB" dirty="0" smtClean="0"/>
              <a:t> in UK QSCSs?</a:t>
            </a:r>
          </a:p>
          <a:p>
            <a:pPr marL="857250" lvl="1" indent="-457200">
              <a:lnSpc>
                <a:spcPct val="100000"/>
              </a:lnSpc>
              <a:spcAft>
                <a:spcPts val="600"/>
              </a:spcAft>
              <a:buFont typeface="+mj-lt"/>
              <a:buAutoNum type="arabicPeriod"/>
            </a:pPr>
            <a:r>
              <a:rPr lang="en-GB" dirty="0" smtClean="0"/>
              <a:t>How predictable are QSCSs using a high-resolution NWP model (</a:t>
            </a:r>
            <a:r>
              <a:rPr lang="en-GB" dirty="0" err="1" smtClean="0"/>
              <a:t>MetUM</a:t>
            </a:r>
            <a:r>
              <a:rPr lang="en-GB" dirty="0" smtClean="0"/>
              <a:t>, UKV</a:t>
            </a:r>
            <a:r>
              <a:rPr lang="en-GB" dirty="0" smtClean="0"/>
              <a:t>).</a:t>
            </a:r>
          </a:p>
        </p:txBody>
      </p:sp>
      <p:sp>
        <p:nvSpPr>
          <p:cNvPr id="5" name="Rectangle 4"/>
          <p:cNvSpPr/>
          <p:nvPr/>
        </p:nvSpPr>
        <p:spPr bwMode="auto">
          <a:xfrm>
            <a:off x="70070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Tree>
    <p:extLst>
      <p:ext uri="{BB962C8B-B14F-4D97-AF65-F5344CB8AC3E}">
        <p14:creationId xmlns:p14="http://schemas.microsoft.com/office/powerpoint/2010/main" val="3390194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24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2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3</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Case Study, 21/07/2010</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392" y="1486004"/>
            <a:ext cx="4213088" cy="403122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490795"/>
            <a:ext cx="4217611" cy="4035555"/>
          </a:xfrm>
          <a:prstGeom prst="rect">
            <a:avLst/>
          </a:prstGeom>
        </p:spPr>
      </p:pic>
      <p:sp>
        <p:nvSpPr>
          <p:cNvPr id="7" name="TextBox 6"/>
          <p:cNvSpPr txBox="1"/>
          <p:nvPr/>
        </p:nvSpPr>
        <p:spPr>
          <a:xfrm>
            <a:off x="251520" y="5507940"/>
            <a:ext cx="3600400" cy="369332"/>
          </a:xfrm>
          <a:prstGeom prst="rect">
            <a:avLst/>
          </a:prstGeom>
          <a:noFill/>
        </p:spPr>
        <p:txBody>
          <a:bodyPr wrap="square" rtlCol="0">
            <a:spAutoFit/>
          </a:bodyPr>
          <a:lstStyle/>
          <a:p>
            <a:pPr algn="ctr"/>
            <a:r>
              <a:rPr lang="en-GB" b="1" dirty="0" smtClean="0"/>
              <a:t>Rain Rate</a:t>
            </a:r>
            <a:endParaRPr lang="en-GB" b="1" dirty="0"/>
          </a:p>
        </p:txBody>
      </p:sp>
      <p:sp>
        <p:nvSpPr>
          <p:cNvPr id="9" name="TextBox 8"/>
          <p:cNvSpPr txBox="1"/>
          <p:nvPr/>
        </p:nvSpPr>
        <p:spPr>
          <a:xfrm>
            <a:off x="4679392" y="5484966"/>
            <a:ext cx="3600400" cy="369332"/>
          </a:xfrm>
          <a:prstGeom prst="rect">
            <a:avLst/>
          </a:prstGeom>
          <a:noFill/>
        </p:spPr>
        <p:txBody>
          <a:bodyPr wrap="square" rtlCol="0">
            <a:spAutoFit/>
          </a:bodyPr>
          <a:lstStyle/>
          <a:p>
            <a:pPr algn="ctr"/>
            <a:r>
              <a:rPr lang="en-GB" b="1" dirty="0" smtClean="0"/>
              <a:t>Rain Accumulation</a:t>
            </a:r>
            <a:endParaRPr lang="en-GB" b="1" dirty="0"/>
          </a:p>
        </p:txBody>
      </p:sp>
    </p:spTree>
    <p:extLst>
      <p:ext uri="{BB962C8B-B14F-4D97-AF65-F5344CB8AC3E}">
        <p14:creationId xmlns:p14="http://schemas.microsoft.com/office/powerpoint/2010/main" val="5619713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4</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Simulation Strategy</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9" name="Rectangle 4"/>
          <p:cNvSpPr txBox="1">
            <a:spLocks noChangeArrowheads="1"/>
          </p:cNvSpPr>
          <p:nvPr/>
        </p:nvSpPr>
        <p:spPr bwMode="auto">
          <a:xfrm>
            <a:off x="454720" y="1340768"/>
            <a:ext cx="4333304" cy="51125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err="1" smtClean="0"/>
              <a:t>MetUM</a:t>
            </a:r>
            <a:r>
              <a:rPr lang="en-GB" dirty="0" smtClean="0"/>
              <a:t> - UKV model:</a:t>
            </a:r>
          </a:p>
          <a:p>
            <a:pPr lvl="1">
              <a:lnSpc>
                <a:spcPct val="100000"/>
              </a:lnSpc>
              <a:spcBef>
                <a:spcPts val="0"/>
              </a:spcBef>
              <a:spcAft>
                <a:spcPts val="600"/>
              </a:spcAft>
            </a:pPr>
            <a:r>
              <a:rPr lang="en-GB" dirty="0" smtClean="0"/>
              <a:t>Resolution: 1.5-km inner domain, stretching to 4-km outer domain</a:t>
            </a:r>
          </a:p>
          <a:p>
            <a:pPr lvl="1">
              <a:lnSpc>
                <a:spcPct val="100000"/>
              </a:lnSpc>
              <a:spcBef>
                <a:spcPts val="0"/>
              </a:spcBef>
              <a:spcAft>
                <a:spcPts val="600"/>
              </a:spcAft>
            </a:pPr>
            <a:r>
              <a:rPr lang="en-GB" dirty="0" smtClean="0"/>
              <a:t>Explicit convection</a:t>
            </a:r>
          </a:p>
          <a:p>
            <a:pPr lvl="1">
              <a:lnSpc>
                <a:spcPct val="100000"/>
              </a:lnSpc>
              <a:spcBef>
                <a:spcPts val="0"/>
              </a:spcBef>
              <a:spcAft>
                <a:spcPts val="600"/>
              </a:spcAft>
            </a:pPr>
            <a:r>
              <a:rPr lang="en-GB" dirty="0" smtClean="0"/>
              <a:t>70 vertical levels</a:t>
            </a:r>
          </a:p>
          <a:p>
            <a:pPr>
              <a:lnSpc>
                <a:spcPct val="100000"/>
              </a:lnSpc>
              <a:spcBef>
                <a:spcPts val="1200"/>
              </a:spcBef>
              <a:spcAft>
                <a:spcPts val="600"/>
              </a:spcAft>
            </a:pPr>
            <a:r>
              <a:rPr lang="en-GB" dirty="0"/>
              <a:t>I</a:t>
            </a:r>
            <a:r>
              <a:rPr lang="en-GB" dirty="0" smtClean="0"/>
              <a:t>nitialised from operational 03 UTC UKV analysis; LBCs from operational NAE run</a:t>
            </a:r>
          </a:p>
          <a:p>
            <a:pPr>
              <a:lnSpc>
                <a:spcPct val="100000"/>
              </a:lnSpc>
              <a:spcBef>
                <a:spcPts val="1200"/>
              </a:spcBef>
              <a:spcAft>
                <a:spcPts val="600"/>
              </a:spcAft>
            </a:pPr>
            <a:r>
              <a:rPr lang="en-GB" dirty="0" smtClean="0"/>
              <a:t>Smaller domain with same resolution nested within UKV to reduce expense</a:t>
            </a:r>
          </a:p>
          <a:p>
            <a:pPr lvl="1">
              <a:lnSpc>
                <a:spcPct val="150000"/>
              </a:lnSpc>
              <a:spcAft>
                <a:spcPts val="600"/>
              </a:spcAft>
            </a:pPr>
            <a:endParaRPr lang="en-GB"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362000"/>
            <a:ext cx="3528392" cy="5030044"/>
          </a:xfrm>
          <a:prstGeom prst="rect">
            <a:avLst/>
          </a:prstGeom>
        </p:spPr>
      </p:pic>
    </p:spTree>
    <p:extLst>
      <p:ext uri="{BB962C8B-B14F-4D97-AF65-F5344CB8AC3E}">
        <p14:creationId xmlns:p14="http://schemas.microsoft.com/office/powerpoint/2010/main" val="41986689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5</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Control Simulation</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7" name="TextBox 6"/>
          <p:cNvSpPr txBox="1"/>
          <p:nvPr/>
        </p:nvSpPr>
        <p:spPr>
          <a:xfrm>
            <a:off x="6012160" y="1628800"/>
            <a:ext cx="2736304" cy="3693319"/>
          </a:xfrm>
          <a:prstGeom prst="rect">
            <a:avLst/>
          </a:prstGeom>
          <a:noFill/>
        </p:spPr>
        <p:txBody>
          <a:bodyPr wrap="square" rtlCol="0">
            <a:spAutoFit/>
          </a:bodyPr>
          <a:lstStyle/>
          <a:p>
            <a:pPr marL="285750" indent="-285750">
              <a:buFont typeface="Arial" pitchFamily="34" charset="0"/>
              <a:buChar char="•"/>
            </a:pPr>
            <a:r>
              <a:rPr lang="en-GB" dirty="0" smtClean="0"/>
              <a:t>Divergence at 10m (colours; 10</a:t>
            </a:r>
            <a:r>
              <a:rPr lang="en-GB" baseline="30000" dirty="0" smtClean="0"/>
              <a:t>-4</a:t>
            </a:r>
            <a:r>
              <a:rPr lang="en-GB" dirty="0" smtClean="0"/>
              <a:t> s</a:t>
            </a:r>
            <a:r>
              <a:rPr lang="en-GB" baseline="30000" dirty="0" smtClean="0"/>
              <a:t>-1</a:t>
            </a:r>
            <a:r>
              <a:rPr lang="en-GB" dirty="0" smtClean="0"/>
              <a:t>)</a:t>
            </a:r>
          </a:p>
          <a:p>
            <a:pPr marL="285750" indent="-285750">
              <a:buFont typeface="Arial" pitchFamily="34" charset="0"/>
              <a:buChar char="•"/>
            </a:pPr>
            <a:endParaRPr lang="en-GB" dirty="0" smtClean="0"/>
          </a:p>
          <a:p>
            <a:pPr marL="285750" indent="-285750">
              <a:buFont typeface="Arial" pitchFamily="34" charset="0"/>
              <a:buChar char="•"/>
            </a:pPr>
            <a:r>
              <a:rPr lang="en-GB" dirty="0" smtClean="0"/>
              <a:t>Rain rate (black contours; 1, 5, 10, 20, 40 m s</a:t>
            </a:r>
            <a:r>
              <a:rPr lang="en-GB" baseline="30000" dirty="0" smtClean="0"/>
              <a:t>-1</a:t>
            </a:r>
            <a:r>
              <a:rPr lang="en-GB" dirty="0" smtClean="0"/>
              <a:t>)</a:t>
            </a:r>
          </a:p>
          <a:p>
            <a:pPr marL="285750" indent="-285750">
              <a:buFont typeface="Arial" pitchFamily="34" charset="0"/>
              <a:buChar char="•"/>
            </a:pPr>
            <a:endParaRPr lang="en-GB" dirty="0" smtClean="0"/>
          </a:p>
          <a:p>
            <a:pPr marL="285750" indent="-285750">
              <a:buFont typeface="Arial" pitchFamily="34" charset="0"/>
              <a:buChar char="•"/>
            </a:pPr>
            <a:r>
              <a:rPr lang="en-GB" dirty="0" smtClean="0"/>
              <a:t>Wind at 10 m (vectors)</a:t>
            </a:r>
          </a:p>
          <a:p>
            <a:pPr marL="285750" indent="-285750">
              <a:buFont typeface="Arial" pitchFamily="34" charset="0"/>
              <a:buChar char="•"/>
            </a:pPr>
            <a:endParaRPr lang="en-GB" dirty="0" smtClean="0"/>
          </a:p>
          <a:p>
            <a:pPr marL="285750" indent="-285750">
              <a:buFont typeface="Arial" pitchFamily="34" charset="0"/>
              <a:buChar char="•"/>
            </a:pPr>
            <a:r>
              <a:rPr lang="en-GB" dirty="0" smtClean="0"/>
              <a:t>Orography (fine grey contours, 100 m interval)</a:t>
            </a: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30" y="1369481"/>
            <a:ext cx="5306298" cy="5100995"/>
          </a:xfrm>
          <a:prstGeom prst="rect">
            <a:avLst/>
          </a:prstGeom>
        </p:spPr>
      </p:pic>
    </p:spTree>
    <p:extLst>
      <p:ext uri="{BB962C8B-B14F-4D97-AF65-F5344CB8AC3E}">
        <p14:creationId xmlns:p14="http://schemas.microsoft.com/office/powerpoint/2010/main" val="7275229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6</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Verification – </a:t>
            </a:r>
            <a:r>
              <a:rPr lang="en-GB" dirty="0" err="1" smtClean="0"/>
              <a:t>Hovmöller</a:t>
            </a:r>
            <a:r>
              <a:rPr lang="en-GB" dirty="0" smtClean="0"/>
              <a:t> plots</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986" y="1484784"/>
            <a:ext cx="5471462" cy="47525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374254"/>
            <a:ext cx="2316507" cy="5079082"/>
          </a:xfrm>
          <a:prstGeom prst="rect">
            <a:avLst/>
          </a:prstGeom>
        </p:spPr>
      </p:pic>
    </p:spTree>
    <p:extLst>
      <p:ext uri="{BB962C8B-B14F-4D97-AF65-F5344CB8AC3E}">
        <p14:creationId xmlns:p14="http://schemas.microsoft.com/office/powerpoint/2010/main" val="17754032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7</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Verification – SAL </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557" y="1566267"/>
            <a:ext cx="4991907" cy="4094981"/>
          </a:xfrm>
          <a:prstGeom prst="rect">
            <a:avLst/>
          </a:prstGeom>
        </p:spPr>
      </p:pic>
      <mc:AlternateContent xmlns:mc="http://schemas.openxmlformats.org/markup-compatibility/2006" xmlns:a14="http://schemas.microsoft.com/office/drawing/2010/main">
        <mc:Choice Requires="a14">
          <p:sp>
            <p:nvSpPr>
              <p:cNvPr id="6" name="Rectangle 4"/>
              <p:cNvSpPr txBox="1">
                <a:spLocks noChangeArrowheads="1"/>
              </p:cNvSpPr>
              <p:nvPr/>
            </p:nvSpPr>
            <p:spPr bwMode="auto">
              <a:xfrm>
                <a:off x="454721" y="1340768"/>
                <a:ext cx="3181176" cy="51125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sz="2000" dirty="0" smtClean="0"/>
                  <a:t>Compares two identically-gridded precipitation fields in terms of the relative structure (</a:t>
                </a:r>
                <a:r>
                  <a:rPr lang="en-GB" sz="2000" i="1" dirty="0" smtClean="0"/>
                  <a:t>S</a:t>
                </a:r>
                <a:r>
                  <a:rPr lang="en-GB" sz="2000" dirty="0" smtClean="0"/>
                  <a:t>), amplitude (</a:t>
                </a:r>
                <a:r>
                  <a:rPr lang="en-GB" sz="2000" i="1" dirty="0" smtClean="0"/>
                  <a:t>A</a:t>
                </a:r>
                <a:r>
                  <a:rPr lang="en-GB" sz="2000" dirty="0" smtClean="0"/>
                  <a:t>) and location (</a:t>
                </a:r>
                <a:r>
                  <a:rPr lang="en-GB" sz="2000" i="1" dirty="0" smtClean="0"/>
                  <a:t>L</a:t>
                </a:r>
                <a:r>
                  <a:rPr lang="en-GB" sz="2000" dirty="0" smtClean="0"/>
                  <a:t>) of objects within them (</a:t>
                </a:r>
                <a:r>
                  <a:rPr lang="en-GB" sz="2000" dirty="0" err="1" smtClean="0"/>
                  <a:t>Wernli</a:t>
                </a:r>
                <a:r>
                  <a:rPr lang="en-GB" sz="2000" dirty="0" smtClean="0"/>
                  <a:t>  et al. 2008)</a:t>
                </a:r>
              </a:p>
              <a:p>
                <a:pPr>
                  <a:lnSpc>
                    <a:spcPct val="100000"/>
                  </a:lnSpc>
                  <a:spcBef>
                    <a:spcPts val="1200"/>
                  </a:spcBef>
                  <a:spcAft>
                    <a:spcPts val="600"/>
                  </a:spcAft>
                </a:pPr>
                <a:r>
                  <a:rPr lang="en-GB" sz="2000" dirty="0" smtClean="0"/>
                  <a:t>Objects defined as contiguous areas with </a:t>
                </a:r>
                <a14:m>
                  <m:oMath xmlns:m="http://schemas.openxmlformats.org/officeDocument/2006/math">
                    <m:r>
                      <a:rPr lang="en-GB" sz="2000" b="0" i="1" smtClean="0">
                        <a:latin typeface="Cambria Math"/>
                      </a:rPr>
                      <m:t>𝑅</m:t>
                    </m:r>
                    <m:r>
                      <a:rPr lang="en-GB" sz="2000" b="0" i="1" smtClean="0">
                        <a:latin typeface="Cambria Math"/>
                        <a:ea typeface="Cambria Math"/>
                      </a:rPr>
                      <m:t>≥1</m:t>
                    </m:r>
                  </m:oMath>
                </a14:m>
                <a:r>
                  <a:rPr lang="en-GB" sz="2000" dirty="0" smtClean="0"/>
                  <a:t>mm hr</a:t>
                </a:r>
                <a:r>
                  <a:rPr lang="en-GB" sz="2000" baseline="30000" dirty="0" smtClean="0"/>
                  <a:t>-1</a:t>
                </a:r>
              </a:p>
              <a:p>
                <a:pPr>
                  <a:lnSpc>
                    <a:spcPct val="100000"/>
                  </a:lnSpc>
                  <a:spcBef>
                    <a:spcPts val="1200"/>
                  </a:spcBef>
                  <a:spcAft>
                    <a:spcPts val="600"/>
                  </a:spcAft>
                </a:pPr>
                <a:r>
                  <a:rPr lang="en-GB" sz="2000" dirty="0" smtClean="0"/>
                  <a:t>Values for accumulated rainfall are</a:t>
                </a:r>
                <a:r>
                  <a:rPr lang="en-GB" sz="2000" dirty="0"/>
                  <a:t> </a:t>
                </a:r>
                <a14:m>
                  <m:oMath xmlns:m="http://schemas.openxmlformats.org/officeDocument/2006/math">
                    <m:r>
                      <a:rPr lang="en-GB" sz="2000" b="0" i="1" smtClean="0">
                        <a:latin typeface="Cambria Math"/>
                      </a:rPr>
                      <m:t>𝑆</m:t>
                    </m:r>
                    <m:r>
                      <a:rPr lang="en-GB" sz="2000" b="0" i="1" smtClean="0">
                        <a:latin typeface="Cambria Math"/>
                      </a:rPr>
                      <m:t>=−0.097</m:t>
                    </m:r>
                  </m:oMath>
                </a14:m>
                <a:r>
                  <a:rPr lang="en-GB" sz="2000" dirty="0" smtClean="0"/>
                  <a:t> </a:t>
                </a:r>
                <a14:m>
                  <m:oMath xmlns:m="http://schemas.openxmlformats.org/officeDocument/2006/math">
                    <m:r>
                      <a:rPr lang="en-GB" sz="2000" b="0" i="1" smtClean="0">
                        <a:latin typeface="Cambria Math"/>
                      </a:rPr>
                      <m:t>𝐴</m:t>
                    </m:r>
                    <m:r>
                      <a:rPr lang="en-GB" sz="2000" b="0" i="1" smtClean="0">
                        <a:latin typeface="Cambria Math"/>
                      </a:rPr>
                      <m:t>=−0.030</m:t>
                    </m:r>
                  </m:oMath>
                </a14:m>
                <a:r>
                  <a:rPr lang="en-GB" sz="2000" dirty="0" smtClean="0"/>
                  <a:t>, </a:t>
                </a:r>
                <a14:m>
                  <m:oMath xmlns:m="http://schemas.openxmlformats.org/officeDocument/2006/math">
                    <m:r>
                      <a:rPr lang="en-GB" sz="2000" b="0" i="1" smtClean="0">
                        <a:latin typeface="Cambria Math"/>
                      </a:rPr>
                      <m:t>𝐿</m:t>
                    </m:r>
                    <m:r>
                      <a:rPr lang="en-GB" sz="2000" i="1">
                        <a:latin typeface="Cambria Math"/>
                      </a:rPr>
                      <m:t>=0.</m:t>
                    </m:r>
                    <m:r>
                      <a:rPr lang="en-GB" sz="2000" b="0" i="1" smtClean="0">
                        <a:latin typeface="Cambria Math"/>
                      </a:rPr>
                      <m:t>10</m:t>
                    </m:r>
                    <m:r>
                      <a:rPr lang="en-GB" sz="2000" i="1">
                        <a:latin typeface="Cambria Math"/>
                      </a:rPr>
                      <m:t>0</m:t>
                    </m:r>
                  </m:oMath>
                </a14:m>
                <a:endParaRPr lang="en-GB" sz="2000" dirty="0" smtClean="0"/>
              </a:p>
              <a:p>
                <a:pPr>
                  <a:lnSpc>
                    <a:spcPct val="100000"/>
                  </a:lnSpc>
                  <a:spcBef>
                    <a:spcPts val="1200"/>
                  </a:spcBef>
                  <a:spcAft>
                    <a:spcPts val="600"/>
                  </a:spcAft>
                </a:pPr>
                <a:endParaRPr lang="en-GB" sz="2000" dirty="0" smtClean="0"/>
              </a:p>
            </p:txBody>
          </p:sp>
        </mc:Choice>
        <mc:Fallback xmlns="">
          <p:sp>
            <p:nvSpPr>
              <p:cNvPr id="6" name="Rectangle 4"/>
              <p:cNvSpPr txBox="1">
                <a:spLocks noRot="1" noChangeAspect="1" noMove="1" noResize="1" noEditPoints="1" noAdjustHandles="1" noChangeArrowheads="1" noChangeShapeType="1" noTextEdit="1"/>
              </p:cNvSpPr>
              <p:nvPr/>
            </p:nvSpPr>
            <p:spPr bwMode="auto">
              <a:xfrm>
                <a:off x="454721" y="1340768"/>
                <a:ext cx="3181176" cy="5112568"/>
              </a:xfrm>
              <a:prstGeom prst="rect">
                <a:avLst/>
              </a:prstGeom>
              <a:blipFill rotWithShape="1">
                <a:blip r:embed="rId4"/>
                <a:stretch>
                  <a:fillRect l="-2111" t="-596" r="-1344"/>
                </a:stretch>
              </a:blipFill>
              <a:ln w="9525">
                <a:noFill/>
                <a:miter lim="800000"/>
                <a:headEnd/>
                <a:tailEnd/>
              </a:ln>
              <a:effectLst/>
            </p:spPr>
            <p:txBody>
              <a:bodyPr/>
              <a:lstStyle/>
              <a:p>
                <a:r>
                  <a:rPr lang="en-GB">
                    <a:noFill/>
                  </a:rPr>
                  <a:t> </a:t>
                </a:r>
              </a:p>
            </p:txBody>
          </p:sp>
        </mc:Fallback>
      </mc:AlternateContent>
    </p:spTree>
    <p:extLst>
      <p:ext uri="{BB962C8B-B14F-4D97-AF65-F5344CB8AC3E}">
        <p14:creationId xmlns:p14="http://schemas.microsoft.com/office/powerpoint/2010/main" val="33021395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8</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Sensitivity Tests – Methodology </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94566362"/>
              </p:ext>
            </p:extLst>
          </p:nvPr>
        </p:nvGraphicFramePr>
        <p:xfrm>
          <a:off x="539552" y="1484784"/>
          <a:ext cx="7992888" cy="3850640"/>
        </p:xfrm>
        <a:graphic>
          <a:graphicData uri="http://schemas.openxmlformats.org/drawingml/2006/table">
            <a:tbl>
              <a:tblPr firstRow="1" bandRow="1">
                <a:tableStyleId>{5C22544A-7EE6-4342-B048-85BDC9FD1C3A}</a:tableStyleId>
              </a:tblPr>
              <a:tblGrid>
                <a:gridCol w="887760"/>
                <a:gridCol w="3176240"/>
                <a:gridCol w="3928888"/>
              </a:tblGrid>
              <a:tr h="370840">
                <a:tc>
                  <a:txBody>
                    <a:bodyPr/>
                    <a:lstStyle/>
                    <a:p>
                      <a:r>
                        <a:rPr lang="en-GB" dirty="0" smtClean="0"/>
                        <a:t>Name</a:t>
                      </a:r>
                      <a:endParaRPr lang="en-GB" dirty="0"/>
                    </a:p>
                  </a:txBody>
                  <a:tcPr/>
                </a:tc>
                <a:tc>
                  <a:txBody>
                    <a:bodyPr/>
                    <a:lstStyle/>
                    <a:p>
                      <a:r>
                        <a:rPr lang="en-GB" dirty="0" smtClean="0"/>
                        <a:t>Factor under investigation</a:t>
                      </a:r>
                      <a:endParaRPr lang="en-GB" dirty="0"/>
                    </a:p>
                  </a:txBody>
                  <a:tcPr/>
                </a:tc>
                <a:tc>
                  <a:txBody>
                    <a:bodyPr/>
                    <a:lstStyle/>
                    <a:p>
                      <a:r>
                        <a:rPr lang="en-GB" dirty="0" smtClean="0"/>
                        <a:t>Methodology</a:t>
                      </a:r>
                      <a:endParaRPr lang="en-GB" dirty="0"/>
                    </a:p>
                  </a:txBody>
                  <a:tcPr/>
                </a:tc>
              </a:tr>
              <a:tr h="370840">
                <a:tc>
                  <a:txBody>
                    <a:bodyPr/>
                    <a:lstStyle/>
                    <a:p>
                      <a:r>
                        <a:rPr lang="en-GB" dirty="0" smtClean="0"/>
                        <a:t>OROG</a:t>
                      </a:r>
                      <a:endParaRPr lang="en-GB" dirty="0"/>
                    </a:p>
                  </a:txBody>
                  <a:tcPr/>
                </a:tc>
                <a:tc>
                  <a:txBody>
                    <a:bodyPr/>
                    <a:lstStyle/>
                    <a:p>
                      <a:r>
                        <a:rPr lang="en-GB" dirty="0" smtClean="0"/>
                        <a:t>Orography</a:t>
                      </a:r>
                      <a:endParaRPr lang="en-GB" dirty="0"/>
                    </a:p>
                  </a:txBody>
                  <a:tcPr/>
                </a:tc>
                <a:tc>
                  <a:txBody>
                    <a:bodyPr/>
                    <a:lstStyle/>
                    <a:p>
                      <a:r>
                        <a:rPr lang="en-GB" dirty="0" smtClean="0"/>
                        <a:t>Land</a:t>
                      </a:r>
                      <a:r>
                        <a:rPr lang="en-GB" baseline="0" dirty="0" smtClean="0"/>
                        <a:t> height over southwest peninsula set to zero</a:t>
                      </a:r>
                      <a:endParaRPr lang="en-GB" dirty="0"/>
                    </a:p>
                  </a:txBody>
                  <a:tcPr/>
                </a:tc>
              </a:tr>
              <a:tr h="370840">
                <a:tc>
                  <a:txBody>
                    <a:bodyPr/>
                    <a:lstStyle/>
                    <a:p>
                      <a:r>
                        <a:rPr lang="en-GB" dirty="0" smtClean="0"/>
                        <a:t>DZ0</a:t>
                      </a:r>
                      <a:endParaRPr lang="en-GB" dirty="0"/>
                    </a:p>
                  </a:txBody>
                  <a:tcPr/>
                </a:tc>
                <a:tc>
                  <a:txBody>
                    <a:bodyPr/>
                    <a:lstStyle/>
                    <a:p>
                      <a:r>
                        <a:rPr lang="en-GB" dirty="0" smtClean="0"/>
                        <a:t>Differential surface roughness</a:t>
                      </a:r>
                      <a:endParaRPr lang="en-GB" dirty="0"/>
                    </a:p>
                  </a:txBody>
                  <a:tcPr/>
                </a:tc>
                <a:tc>
                  <a:txBody>
                    <a:bodyPr/>
                    <a:lstStyle/>
                    <a:p>
                      <a:r>
                        <a:rPr lang="en-GB" dirty="0" smtClean="0"/>
                        <a:t>Roughness length for</a:t>
                      </a:r>
                      <a:r>
                        <a:rPr lang="en-GB" baseline="0" dirty="0" smtClean="0"/>
                        <a:t> momentum over land fixed to sea value</a:t>
                      </a:r>
                      <a:endParaRPr lang="en-GB" dirty="0"/>
                    </a:p>
                  </a:txBody>
                  <a:tcPr/>
                </a:tc>
              </a:tr>
              <a:tr h="370840">
                <a:tc>
                  <a:txBody>
                    <a:bodyPr/>
                    <a:lstStyle/>
                    <a:p>
                      <a:r>
                        <a:rPr lang="en-GB" dirty="0" smtClean="0"/>
                        <a:t>DT</a:t>
                      </a:r>
                      <a:endParaRPr lang="en-GB" dirty="0"/>
                    </a:p>
                  </a:txBody>
                  <a:tcPr/>
                </a:tc>
                <a:tc>
                  <a:txBody>
                    <a:bodyPr/>
                    <a:lstStyle/>
                    <a:p>
                      <a:r>
                        <a:rPr lang="en-GB" dirty="0" smtClean="0"/>
                        <a:t>Differential surface heating</a:t>
                      </a:r>
                      <a:endParaRPr lang="en-GB" dirty="0"/>
                    </a:p>
                  </a:txBody>
                  <a:tcPr/>
                </a:tc>
                <a:tc>
                  <a:txBody>
                    <a:bodyPr/>
                    <a:lstStyle/>
                    <a:p>
                      <a:r>
                        <a:rPr lang="en-GB" dirty="0" smtClean="0"/>
                        <a:t>Solar</a:t>
                      </a:r>
                      <a:r>
                        <a:rPr lang="en-GB" baseline="0" dirty="0" smtClean="0"/>
                        <a:t> constant reduced to 400 W m</a:t>
                      </a:r>
                      <a:r>
                        <a:rPr lang="en-GB" baseline="30000" dirty="0" smtClean="0"/>
                        <a:t>-2</a:t>
                      </a:r>
                      <a:endParaRPr lang="en-GB" baseline="30000" dirty="0"/>
                    </a:p>
                  </a:txBody>
                  <a:tcPr/>
                </a:tc>
              </a:tr>
              <a:tr h="370840">
                <a:tc>
                  <a:txBody>
                    <a:bodyPr/>
                    <a:lstStyle/>
                    <a:p>
                      <a:r>
                        <a:rPr lang="en-GB" dirty="0" smtClean="0"/>
                        <a:t>CP</a:t>
                      </a:r>
                      <a:endParaRPr lang="en-GB" dirty="0"/>
                    </a:p>
                  </a:txBody>
                  <a:tcPr/>
                </a:tc>
                <a:tc>
                  <a:txBody>
                    <a:bodyPr/>
                    <a:lstStyle/>
                    <a:p>
                      <a:r>
                        <a:rPr lang="en-GB" dirty="0" smtClean="0"/>
                        <a:t>Cold pools</a:t>
                      </a:r>
                      <a:endParaRPr lang="en-GB" dirty="0"/>
                    </a:p>
                  </a:txBody>
                  <a:tcPr/>
                </a:tc>
                <a:tc>
                  <a:txBody>
                    <a:bodyPr/>
                    <a:lstStyle/>
                    <a:p>
                      <a:r>
                        <a:rPr lang="en-GB" dirty="0" smtClean="0"/>
                        <a:t>Temperature changes associated with evaporation of rain and melting of snow removed</a:t>
                      </a:r>
                      <a:endParaRPr lang="en-GB" dirty="0"/>
                    </a:p>
                  </a:txBody>
                  <a:tcPr/>
                </a:tc>
              </a:tr>
              <a:tr h="370840">
                <a:tc>
                  <a:txBody>
                    <a:bodyPr/>
                    <a:lstStyle/>
                    <a:p>
                      <a:r>
                        <a:rPr lang="en-GB" dirty="0" smtClean="0"/>
                        <a:t>DRY</a:t>
                      </a:r>
                      <a:endParaRPr lang="en-GB" dirty="0"/>
                    </a:p>
                  </a:txBody>
                  <a:tcPr/>
                </a:tc>
                <a:tc>
                  <a:txBody>
                    <a:bodyPr/>
                    <a:lstStyle/>
                    <a:p>
                      <a:r>
                        <a:rPr lang="en-GB" dirty="0" smtClean="0"/>
                        <a:t>Convection</a:t>
                      </a:r>
                      <a:endParaRPr lang="en-GB" dirty="0"/>
                    </a:p>
                  </a:txBody>
                  <a:tcPr/>
                </a:tc>
                <a:tc>
                  <a:txBody>
                    <a:bodyPr/>
                    <a:lstStyle/>
                    <a:p>
                      <a:r>
                        <a:rPr lang="en-GB" dirty="0" smtClean="0"/>
                        <a:t>Specific</a:t>
                      </a:r>
                      <a:r>
                        <a:rPr lang="en-GB" baseline="0" dirty="0" smtClean="0"/>
                        <a:t> humidity and cloud water content variables set to zero in initial conditions and LBC data</a:t>
                      </a:r>
                      <a:endParaRPr lang="en-GB" dirty="0"/>
                    </a:p>
                  </a:txBody>
                  <a:tcPr/>
                </a:tc>
              </a:tr>
            </a:tbl>
          </a:graphicData>
        </a:graphic>
      </p:graphicFrame>
    </p:spTree>
    <p:extLst>
      <p:ext uri="{BB962C8B-B14F-4D97-AF65-F5344CB8AC3E}">
        <p14:creationId xmlns:p14="http://schemas.microsoft.com/office/powerpoint/2010/main" val="26754427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9</a:t>
            </a:fld>
            <a:endParaRPr lang="en-GB">
              <a:solidFill>
                <a:srgbClr val="000000"/>
              </a:solidFill>
            </a:endParaRPr>
          </a:p>
        </p:txBody>
      </p:sp>
      <p:sp>
        <p:nvSpPr>
          <p:cNvPr id="394243" name="Rectangle 3"/>
          <p:cNvSpPr>
            <a:spLocks noGrp="1" noChangeArrowheads="1"/>
          </p:cNvSpPr>
          <p:nvPr>
            <p:ph type="title"/>
          </p:nvPr>
        </p:nvSpPr>
        <p:spPr>
          <a:xfrm>
            <a:off x="467544" y="471810"/>
            <a:ext cx="6480944" cy="724942"/>
          </a:xfrm>
        </p:spPr>
        <p:txBody>
          <a:bodyPr/>
          <a:lstStyle/>
          <a:p>
            <a:r>
              <a:rPr lang="en-GB" dirty="0" smtClean="0"/>
              <a:t>Sensitivity Tests – Results </a:t>
            </a:r>
            <a:endParaRPr lang="en-GB" dirty="0"/>
          </a:p>
        </p:txBody>
      </p:sp>
      <p:sp>
        <p:nvSpPr>
          <p:cNvPr id="5" name="Rectangle 4"/>
          <p:cNvSpPr/>
          <p:nvPr/>
        </p:nvSpPr>
        <p:spPr bwMode="auto">
          <a:xfrm>
            <a:off x="683568"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447" t="17659" r="16866" b="17322"/>
          <a:stretch/>
        </p:blipFill>
        <p:spPr>
          <a:xfrm>
            <a:off x="395536" y="3861048"/>
            <a:ext cx="2171433" cy="2160240"/>
          </a:xfrm>
          <a:prstGeom prst="rect">
            <a:avLst/>
          </a:prstGeom>
          <a:ln w="9525">
            <a:solidFill>
              <a:schemeClr val="tx1"/>
            </a:solid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667" t="80836" r="75856" b="7153"/>
          <a:stretch/>
        </p:blipFill>
        <p:spPr>
          <a:xfrm>
            <a:off x="608937" y="1628800"/>
            <a:ext cx="1748611" cy="191736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2843808" y="1844824"/>
            <a:ext cx="5953814" cy="4206199"/>
          </a:xfrm>
          <a:prstGeom prst="rect">
            <a:avLst/>
          </a:prstGeom>
        </p:spPr>
      </p:pic>
    </p:spTree>
    <p:extLst>
      <p:ext uri="{BB962C8B-B14F-4D97-AF65-F5344CB8AC3E}">
        <p14:creationId xmlns:p14="http://schemas.microsoft.com/office/powerpoint/2010/main" val="18828286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Rdg Gree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Rdg Gree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1283</Words>
  <Application>Microsoft Office PowerPoint</Application>
  <PresentationFormat>On-screen Show (4:3)</PresentationFormat>
  <Paragraphs>110</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Rdg Green</vt:lpstr>
      <vt:lpstr>1_Rdg Green</vt:lpstr>
      <vt:lpstr>Quasi-stationary Convective Storms in the UK: A Case Study</vt:lpstr>
      <vt:lpstr>Background</vt:lpstr>
      <vt:lpstr>Case Study, 21/07/2010</vt:lpstr>
      <vt:lpstr>Simulation Strategy</vt:lpstr>
      <vt:lpstr>Control Simulation</vt:lpstr>
      <vt:lpstr>Verification – Hovmöller plots</vt:lpstr>
      <vt:lpstr>Verification – SAL </vt:lpstr>
      <vt:lpstr>Sensitivity Tests – Methodology </vt:lpstr>
      <vt:lpstr>Sensitivity Tests – Results </vt:lpstr>
      <vt:lpstr>Sensitivity Tests – Results</vt:lpstr>
      <vt:lpstr>Simulations – Summary</vt:lpstr>
      <vt:lpstr>Future Work</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of convective storms</dc:title>
  <dc:creator>hy010960</dc:creator>
  <cp:lastModifiedBy>hy010960</cp:lastModifiedBy>
  <cp:revision>41</cp:revision>
  <dcterms:created xsi:type="dcterms:W3CDTF">2012-01-11T10:01:19Z</dcterms:created>
  <dcterms:modified xsi:type="dcterms:W3CDTF">2012-01-16T11:40:54Z</dcterms:modified>
</cp:coreProperties>
</file>