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60" r:id="rId4"/>
    <p:sldId id="297" r:id="rId5"/>
    <p:sldId id="262" r:id="rId6"/>
    <p:sldId id="266" r:id="rId7"/>
    <p:sldId id="268" r:id="rId8"/>
    <p:sldId id="272" r:id="rId9"/>
    <p:sldId id="270" r:id="rId10"/>
    <p:sldId id="273" r:id="rId11"/>
    <p:sldId id="292" r:id="rId12"/>
    <p:sldId id="274" r:id="rId13"/>
    <p:sldId id="275" r:id="rId14"/>
    <p:sldId id="278" r:id="rId15"/>
    <p:sldId id="280" r:id="rId16"/>
    <p:sldId id="282" r:id="rId17"/>
    <p:sldId id="284" r:id="rId18"/>
    <p:sldId id="296" r:id="rId19"/>
    <p:sldId id="285" r:id="rId20"/>
    <p:sldId id="289" r:id="rId21"/>
    <p:sldId id="265" r:id="rId22"/>
    <p:sldId id="271" r:id="rId23"/>
    <p:sldId id="261" r:id="rId24"/>
    <p:sldId id="291" r:id="rId25"/>
    <p:sldId id="287" r:id="rId26"/>
    <p:sldId id="269" r:id="rId27"/>
    <p:sldId id="277" r:id="rId28"/>
    <p:sldId id="281" r:id="rId29"/>
    <p:sldId id="288" r:id="rId30"/>
    <p:sldId id="27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629" autoAdjust="0"/>
    <p:restoredTop sz="78167" autoAdjust="0"/>
  </p:normalViewPr>
  <p:slideViewPr>
    <p:cSldViewPr>
      <p:cViewPr varScale="1">
        <p:scale>
          <a:sx n="48" d="100"/>
          <a:sy n="48" d="100"/>
        </p:scale>
        <p:origin x="-102"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6B3C59D-D3DD-4C2D-A955-AF9AF32934F2}" type="datetimeFigureOut">
              <a:rPr lang="en-US"/>
              <a:pPr/>
              <a:t>6/9/2011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1C6B938-A608-4D14-B20D-88B7C504EEEC}"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20484" name="Slide Number Placeholder 3"/>
          <p:cNvSpPr>
            <a:spLocks noGrp="1"/>
          </p:cNvSpPr>
          <p:nvPr>
            <p:ph type="sldNum" sz="quarter" idx="5"/>
          </p:nvPr>
        </p:nvSpPr>
        <p:spPr bwMode="auto">
          <a:ln>
            <a:miter lim="800000"/>
            <a:headEnd/>
            <a:tailEnd/>
          </a:ln>
        </p:spPr>
        <p:txBody>
          <a:bodyPr/>
          <a:lstStyle/>
          <a:p>
            <a:fld id="{F5F106B2-4F90-4DCA-9A80-DDAF731902A1}"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pPr eaLnBrk="1" hangingPunct="1"/>
            <a:r>
              <a:rPr lang="en-GB" dirty="0" smtClean="0"/>
              <a:t>Just showing the strongest correlations PC1 vs. EAP. PC2 vs. NAO.</a:t>
            </a:r>
          </a:p>
          <a:p>
            <a:pPr eaLnBrk="1" hangingPunct="1"/>
            <a:r>
              <a:rPr lang="en-GB" dirty="0" smtClean="0"/>
              <a:t>95% confidence level – null hypothesis assumes that there is no correlation between each pair of time series. The effective degrees of freedom is calculated for each pair of time series (maximum 360), where the coherence and autocorrelation (on itself) of the data is taken into account when estimating the degrees of freedom</a:t>
            </a:r>
          </a:p>
          <a:p>
            <a:pPr eaLnBrk="1" hangingPunct="1"/>
            <a:r>
              <a:rPr lang="en-GB" dirty="0" smtClean="0"/>
              <a:t>All results were  statistically significant at the 95% value.</a:t>
            </a:r>
          </a:p>
        </p:txBody>
      </p:sp>
      <p:sp>
        <p:nvSpPr>
          <p:cNvPr id="4" name="Slide Number Placeholder 3"/>
          <p:cNvSpPr>
            <a:spLocks noGrp="1"/>
          </p:cNvSpPr>
          <p:nvPr>
            <p:ph type="sldNum" sz="quarter" idx="5"/>
          </p:nvPr>
        </p:nvSpPr>
        <p:spPr/>
        <p:txBody>
          <a:bodyPr/>
          <a:lstStyle/>
          <a:p>
            <a:fld id="{58B745BA-59DC-49C0-A087-DCA891FC464C}"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r>
              <a:rPr lang="en-GB" smtClean="0"/>
              <a:t>tx-j1 repeat cycle of 10 days less spatial resolution.</a:t>
            </a:r>
          </a:p>
          <a:p>
            <a:pPr eaLnBrk="1" hangingPunct="1"/>
            <a:r>
              <a:rPr lang="en-GB" smtClean="0"/>
              <a:t>e2-n1 repeat cycle of 35 days 3 x’s spatial resolution.</a:t>
            </a:r>
          </a:p>
          <a:p>
            <a:pPr eaLnBrk="1" hangingPunct="1"/>
            <a:r>
              <a:rPr lang="en-GB" smtClean="0"/>
              <a:t>Sykes (2005) who studied up to 2004 Found EAP to increase towards the end of his time series of the winter months.</a:t>
            </a:r>
          </a:p>
        </p:txBody>
      </p:sp>
      <p:sp>
        <p:nvSpPr>
          <p:cNvPr id="4" name="Slide Number Placeholder 3"/>
          <p:cNvSpPr>
            <a:spLocks noGrp="1"/>
          </p:cNvSpPr>
          <p:nvPr>
            <p:ph type="sldNum" sz="quarter" idx="5"/>
          </p:nvPr>
        </p:nvSpPr>
        <p:spPr/>
        <p:txBody>
          <a:bodyPr/>
          <a:lstStyle/>
          <a:p>
            <a:fld id="{F564DD9C-7E3E-4FBA-861C-BE2D922E9EB2}" type="slidenum">
              <a:rPr lang="en-GB"/>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r>
              <a:rPr lang="en-GB" dirty="0" smtClean="0"/>
              <a:t>First two modes from the model data show no likely pattern to any atmospheric forcing.</a:t>
            </a:r>
          </a:p>
          <a:p>
            <a:pPr eaLnBrk="1" hangingPunct="1"/>
            <a:r>
              <a:rPr lang="en-GB" dirty="0" smtClean="0"/>
              <a:t>Only EOF 3 which shows something that looks familiar to the NAO</a:t>
            </a:r>
          </a:p>
          <a:p>
            <a:pPr eaLnBrk="1" hangingPunct="1"/>
            <a:endParaRPr lang="en-GB" dirty="0" smtClean="0"/>
          </a:p>
          <a:p>
            <a:pPr eaLnBrk="1" hangingPunct="1"/>
            <a:r>
              <a:rPr lang="en-GB" dirty="0" smtClean="0"/>
              <a:t>TOPEX’s first 2 modes are similar to </a:t>
            </a:r>
            <a:r>
              <a:rPr lang="en-GB" dirty="0" err="1" smtClean="0"/>
              <a:t>swh</a:t>
            </a:r>
            <a:r>
              <a:rPr lang="en-GB" dirty="0" smtClean="0"/>
              <a:t>.</a:t>
            </a:r>
          </a:p>
        </p:txBody>
      </p:sp>
      <p:sp>
        <p:nvSpPr>
          <p:cNvPr id="4" name="Slide Number Placeholder 3"/>
          <p:cNvSpPr>
            <a:spLocks noGrp="1"/>
          </p:cNvSpPr>
          <p:nvPr>
            <p:ph type="sldNum" sz="quarter" idx="5"/>
          </p:nvPr>
        </p:nvSpPr>
        <p:spPr/>
        <p:txBody>
          <a:bodyPr/>
          <a:lstStyle/>
          <a:p>
            <a:fld id="{0E08824C-9FF2-4119-AFE9-24CE0963084C}" type="slidenum">
              <a:rPr lang="en-GB"/>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r>
              <a:rPr lang="en-GB" dirty="0" smtClean="0"/>
              <a:t>Wouldn’t really trust the model </a:t>
            </a:r>
            <a:r>
              <a:rPr lang="en-GB" dirty="0" err="1" smtClean="0"/>
              <a:t>mwp</a:t>
            </a:r>
            <a:r>
              <a:rPr lang="en-GB" dirty="0" smtClean="0"/>
              <a:t>. </a:t>
            </a:r>
          </a:p>
          <a:p>
            <a:pPr eaLnBrk="1" hangingPunct="1"/>
            <a:r>
              <a:rPr lang="en-GB" dirty="0" smtClean="0">
                <a:effectLst>
                  <a:outerShdw blurRad="38100" dist="38100" dir="2700000" algn="tl">
                    <a:srgbClr val="C0C0C0"/>
                  </a:outerShdw>
                </a:effectLst>
              </a:rPr>
              <a:t>More accurate wave period  datasets gives correlations with climate indices similar to </a:t>
            </a:r>
            <a:r>
              <a:rPr lang="en-GB" dirty="0" err="1" smtClean="0">
                <a:effectLst>
                  <a:outerShdw blurRad="38100" dist="38100" dir="2700000" algn="tl">
                    <a:srgbClr val="C0C0C0"/>
                  </a:outerShdw>
                </a:effectLst>
              </a:rPr>
              <a:t>swh</a:t>
            </a:r>
            <a:endParaRPr lang="en-GB" dirty="0" smtClean="0">
              <a:effectLst>
                <a:outerShdw blurRad="38100" dist="38100" dir="2700000" algn="tl">
                  <a:srgbClr val="C0C0C0"/>
                </a:outerShdw>
              </a:effectLst>
            </a:endParaRPr>
          </a:p>
          <a:p>
            <a:pPr eaLnBrk="1" hangingPunct="1"/>
            <a:r>
              <a:rPr lang="en-GB" dirty="0" smtClean="0">
                <a:effectLst>
                  <a:outerShdw blurRad="38100" dist="38100" dir="2700000" algn="tl">
                    <a:srgbClr val="C0C0C0"/>
                  </a:outerShdw>
                </a:effectLst>
              </a:rPr>
              <a:t>1</a:t>
            </a:r>
            <a:r>
              <a:rPr lang="en-GB" baseline="30000" dirty="0" smtClean="0">
                <a:effectLst>
                  <a:outerShdw blurRad="38100" dist="38100" dir="2700000" algn="tl">
                    <a:srgbClr val="C0C0C0"/>
                  </a:outerShdw>
                </a:effectLst>
              </a:rPr>
              <a:t>st</a:t>
            </a:r>
            <a:r>
              <a:rPr lang="en-GB" dirty="0" smtClean="0">
                <a:effectLst>
                  <a:outerShdw blurRad="38100" dist="38100" dir="2700000" algn="tl">
                    <a:srgbClr val="C0C0C0"/>
                  </a:outerShdw>
                </a:effectLst>
              </a:rPr>
              <a:t> mode of variability linked to the EAP</a:t>
            </a:r>
          </a:p>
          <a:p>
            <a:pPr eaLnBrk="1" hangingPunct="1"/>
            <a:r>
              <a:rPr lang="en-GB" dirty="0" smtClean="0">
                <a:effectLst>
                  <a:outerShdw blurRad="38100" dist="38100" dir="2700000" algn="tl">
                    <a:srgbClr val="C0C0C0"/>
                  </a:outerShdw>
                </a:effectLst>
              </a:rPr>
              <a:t>2</a:t>
            </a:r>
            <a:r>
              <a:rPr lang="en-GB" baseline="30000" dirty="0" smtClean="0">
                <a:effectLst>
                  <a:outerShdw blurRad="38100" dist="38100" dir="2700000" algn="tl">
                    <a:srgbClr val="C0C0C0"/>
                  </a:outerShdw>
                </a:effectLst>
              </a:rPr>
              <a:t>nd</a:t>
            </a:r>
            <a:r>
              <a:rPr lang="en-GB" dirty="0" smtClean="0">
                <a:effectLst>
                  <a:outerShdw blurRad="38100" dist="38100" dir="2700000" algn="tl">
                    <a:srgbClr val="C0C0C0"/>
                  </a:outerShdw>
                </a:effectLst>
              </a:rPr>
              <a:t> mode of variability linked to the NAO </a:t>
            </a:r>
          </a:p>
          <a:p>
            <a:pPr eaLnBrk="1" hangingPunct="1"/>
            <a:r>
              <a:rPr lang="en-GB" dirty="0" smtClean="0">
                <a:effectLst>
                  <a:outerShdw blurRad="38100" dist="38100" dir="2700000" algn="tl">
                    <a:srgbClr val="C0C0C0"/>
                  </a:outerShdw>
                </a:effectLst>
              </a:rPr>
              <a:t>EAP has more of an influence and the NAO has less on the dominant mode of variability in the recent time series</a:t>
            </a:r>
          </a:p>
          <a:p>
            <a:pPr eaLnBrk="1" hangingPunct="1"/>
            <a:endParaRPr lang="en-GB" dirty="0" smtClean="0">
              <a:effectLst>
                <a:outerShdw blurRad="38100" dist="38100" dir="2700000" algn="tl">
                  <a:srgbClr val="C0C0C0"/>
                </a:outerShdw>
              </a:effectLst>
            </a:endParaRPr>
          </a:p>
          <a:p>
            <a:pPr eaLnBrk="1" hangingPunct="1"/>
            <a:endParaRPr lang="en-GB" dirty="0" smtClean="0">
              <a:effectLst>
                <a:outerShdw blurRad="38100" dist="38100" dir="2700000" algn="tl">
                  <a:srgbClr val="C0C0C0"/>
                </a:outerShdw>
              </a:effectLst>
            </a:endParaRPr>
          </a:p>
          <a:p>
            <a:pPr eaLnBrk="1" hangingPunct="1"/>
            <a:endParaRPr lang="en-GB" dirty="0" smtClean="0">
              <a:effectLst>
                <a:outerShdw blurRad="38100" dist="38100" dir="2700000" algn="tl">
                  <a:srgbClr val="C0C0C0"/>
                </a:outerShdw>
              </a:effectLst>
            </a:endParaRPr>
          </a:p>
          <a:p>
            <a:pPr eaLnBrk="1" hangingPunct="1"/>
            <a:endParaRPr lang="en-GB" dirty="0" smtClean="0"/>
          </a:p>
        </p:txBody>
      </p:sp>
      <p:sp>
        <p:nvSpPr>
          <p:cNvPr id="4" name="Slide Number Placeholder 3"/>
          <p:cNvSpPr>
            <a:spLocks noGrp="1"/>
          </p:cNvSpPr>
          <p:nvPr>
            <p:ph type="sldNum" sz="quarter" idx="5"/>
          </p:nvPr>
        </p:nvSpPr>
        <p:spPr/>
        <p:txBody>
          <a:bodyPr/>
          <a:lstStyle/>
          <a:p>
            <a:fld id="{EB9107F3-137C-4462-97FF-D489F4E329F0}" type="slidenum">
              <a:rPr lang="en-GB"/>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r>
              <a:rPr lang="en-GB" smtClean="0"/>
              <a:t>Hyperlink the ‘wind speed teleconenctions’ with model wind speeds.</a:t>
            </a:r>
          </a:p>
          <a:p>
            <a:pPr eaLnBrk="1" hangingPunct="1"/>
            <a:r>
              <a:rPr lang="en-GB" smtClean="0"/>
              <a:t>I lagged up to 3 ½ years as a general periodicy of ENSO.</a:t>
            </a:r>
          </a:p>
          <a:p>
            <a:pPr eaLnBrk="1" hangingPunct="1"/>
            <a:endParaRPr lang="en-GB" smtClean="0"/>
          </a:p>
          <a:p>
            <a:pPr eaLnBrk="1" hangingPunct="1"/>
            <a:r>
              <a:rPr lang="en-GB" smtClean="0"/>
              <a:t>95%</a:t>
            </a:r>
          </a:p>
        </p:txBody>
      </p:sp>
      <p:sp>
        <p:nvSpPr>
          <p:cNvPr id="4" name="Slide Number Placeholder 3"/>
          <p:cNvSpPr>
            <a:spLocks noGrp="1"/>
          </p:cNvSpPr>
          <p:nvPr>
            <p:ph type="sldNum" sz="quarter" idx="5"/>
          </p:nvPr>
        </p:nvSpPr>
        <p:spPr/>
        <p:txBody>
          <a:bodyPr/>
          <a:lstStyle/>
          <a:p>
            <a:fld id="{271ABD71-7EE5-409A-9A30-67AFB7CABD31}" type="slidenum">
              <a:rPr lang="en-GB"/>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r>
              <a:rPr lang="en-GB" dirty="0" smtClean="0"/>
              <a:t>Used satellite data to complement the spatial homogenous model data with more accurate data.</a:t>
            </a:r>
          </a:p>
        </p:txBody>
      </p:sp>
      <p:sp>
        <p:nvSpPr>
          <p:cNvPr id="4" name="Slide Number Placeholder 3"/>
          <p:cNvSpPr>
            <a:spLocks noGrp="1"/>
          </p:cNvSpPr>
          <p:nvPr>
            <p:ph type="sldNum" sz="quarter" idx="5"/>
          </p:nvPr>
        </p:nvSpPr>
        <p:spPr/>
        <p:txBody>
          <a:bodyPr/>
          <a:lstStyle/>
          <a:p>
            <a:fld id="{ADAAEF78-E546-4DC7-A90C-37A2DCEF2018}" type="slidenum">
              <a:rPr lang="en-GB"/>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r>
              <a:rPr lang="en-GB" dirty="0" smtClean="0"/>
              <a:t>The time </a:t>
            </a:r>
            <a:r>
              <a:rPr lang="en-GB" dirty="0" err="1" smtClean="0"/>
              <a:t>inhomogeneities</a:t>
            </a:r>
            <a:r>
              <a:rPr lang="en-GB" dirty="0" smtClean="0"/>
              <a:t> have been reduced in ERA-Interim, especially in the earlier 1990s.</a:t>
            </a:r>
          </a:p>
          <a:p>
            <a:pPr eaLnBrk="1" hangingPunct="1"/>
            <a:r>
              <a:rPr lang="en-GB" dirty="0" smtClean="0"/>
              <a:t>I found the differences are large in the EOFs of </a:t>
            </a:r>
            <a:r>
              <a:rPr lang="en-GB" dirty="0" err="1" smtClean="0"/>
              <a:t>mwp</a:t>
            </a:r>
            <a:r>
              <a:rPr lang="en-GB" dirty="0" smtClean="0"/>
              <a:t>. Further analysis is needed.</a:t>
            </a:r>
          </a:p>
          <a:p>
            <a:pPr eaLnBrk="1" hangingPunct="1"/>
            <a:endParaRPr lang="en-GB" dirty="0" smtClean="0"/>
          </a:p>
          <a:p>
            <a:pPr eaLnBrk="1" hangingPunct="1"/>
            <a:r>
              <a:rPr lang="en-GB" dirty="0" smtClean="0"/>
              <a:t>ERA-Interim</a:t>
            </a:r>
            <a:r>
              <a:rPr lang="en-GB" baseline="0" dirty="0" smtClean="0"/>
              <a:t> extends up to the end of 2000s now</a:t>
            </a:r>
            <a:endParaRPr lang="en-GB" dirty="0" smtClean="0"/>
          </a:p>
          <a:p>
            <a:pPr eaLnBrk="1" hangingPunct="1"/>
            <a:endParaRPr lang="en-GB" dirty="0" smtClean="0"/>
          </a:p>
          <a:p>
            <a:pPr eaLnBrk="1" hangingPunct="1"/>
            <a:r>
              <a:rPr lang="en-GB" dirty="0" smtClean="0"/>
              <a:t>Model and satellites as each have there respective limitations.</a:t>
            </a:r>
          </a:p>
        </p:txBody>
      </p:sp>
      <p:sp>
        <p:nvSpPr>
          <p:cNvPr id="4" name="Slide Number Placeholder 3"/>
          <p:cNvSpPr>
            <a:spLocks noGrp="1"/>
          </p:cNvSpPr>
          <p:nvPr>
            <p:ph type="sldNum" sz="quarter" idx="5"/>
          </p:nvPr>
        </p:nvSpPr>
        <p:spPr/>
        <p:txBody>
          <a:bodyPr/>
          <a:lstStyle/>
          <a:p>
            <a:fld id="{828655C3-530C-4903-A99A-4C9A6D48376A}" type="slidenum">
              <a:rPr lang="en-GB"/>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a:lstStyle/>
          <a:p>
            <a:fld id="{828655C3-530C-4903-A99A-4C9A6D48376A}" type="slidenum">
              <a:rPr lang="en-GB"/>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pPr eaLnBrk="1" hangingPunct="1">
              <a:spcBef>
                <a:spcPct val="0"/>
              </a:spcBef>
            </a:pPr>
            <a:r>
              <a:rPr lang="en-GB" smtClean="0"/>
              <a:t>ERA-Interim increased resolution may be be able to resolve more storms</a:t>
            </a:r>
          </a:p>
        </p:txBody>
      </p:sp>
      <p:sp>
        <p:nvSpPr>
          <p:cNvPr id="23556" name="Slide Number Placeholder 3"/>
          <p:cNvSpPr>
            <a:spLocks noGrp="1"/>
          </p:cNvSpPr>
          <p:nvPr>
            <p:ph type="sldNum" sz="quarter" idx="5"/>
          </p:nvPr>
        </p:nvSpPr>
        <p:spPr bwMode="auto">
          <a:ln>
            <a:miter lim="800000"/>
            <a:headEnd/>
            <a:tailEnd/>
          </a:ln>
        </p:spPr>
        <p:txBody>
          <a:bodyPr/>
          <a:lstStyle/>
          <a:p>
            <a:fld id="{7EC4CCF2-DB1C-4D6C-BD7A-A9A1CC5090F5}" type="slidenum">
              <a:rPr lang="en-GB"/>
              <a:pPr/>
              <a:t>23</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eaLnBrk="1" hangingPunct="1"/>
            <a:r>
              <a:rPr lang="en-GB" smtClean="0"/>
              <a:t>Before playing the movie, state the size of my area – slightly more west and southwards</a:t>
            </a:r>
          </a:p>
        </p:txBody>
      </p:sp>
      <p:sp>
        <p:nvSpPr>
          <p:cNvPr id="4" name="Slide Number Placeholder 3"/>
          <p:cNvSpPr>
            <a:spLocks noGrp="1"/>
          </p:cNvSpPr>
          <p:nvPr>
            <p:ph type="sldNum" sz="quarter" idx="5"/>
          </p:nvPr>
        </p:nvSpPr>
        <p:spPr/>
        <p:txBody>
          <a:bodyPr/>
          <a:lstStyle/>
          <a:p>
            <a:fld id="{7981EC32-1E50-473D-9017-271D3DF9F21A}" type="slidenum">
              <a:rPr lang="en-GB"/>
              <a:pPr/>
              <a:t>24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21508" name="Slide Number Placeholder 3"/>
          <p:cNvSpPr>
            <a:spLocks noGrp="1"/>
          </p:cNvSpPr>
          <p:nvPr>
            <p:ph type="sldNum" sz="quarter" idx="5"/>
          </p:nvPr>
        </p:nvSpPr>
        <p:spPr bwMode="auto">
          <a:ln>
            <a:miter lim="800000"/>
            <a:headEnd/>
            <a:tailEnd/>
          </a:ln>
        </p:spPr>
        <p:txBody>
          <a:bodyPr/>
          <a:lstStyle/>
          <a:p>
            <a:fld id="{4299EE9E-CDA1-4C80-AFA9-C7DF6DC600F2}" type="slidenum">
              <a:rPr lang="en-GB"/>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a:lstStyle/>
          <a:p>
            <a:fld id="{BEBDF39D-2E32-4718-83D6-4342E185161A}" type="slidenum">
              <a:rPr lang="en-GB"/>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a:lstStyle/>
          <a:p>
            <a:fld id="{0A723A20-8CC0-4CF3-AEFC-55688AB329B0}" type="slidenum">
              <a:rPr lang="en-GB"/>
              <a:pPr/>
              <a:t>26</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r>
              <a:rPr lang="en-GB" dirty="0" err="1" smtClean="0"/>
              <a:t>Tz</a:t>
            </a:r>
            <a:r>
              <a:rPr lang="en-GB" dirty="0" smtClean="0"/>
              <a:t> is based on a algorithm of </a:t>
            </a:r>
            <a:r>
              <a:rPr lang="en-GB" dirty="0" err="1" smtClean="0"/>
              <a:t>swh</a:t>
            </a:r>
            <a:r>
              <a:rPr lang="en-GB" dirty="0" smtClean="0"/>
              <a:t> and backscattered power – wind speed.</a:t>
            </a:r>
          </a:p>
          <a:p>
            <a:pPr eaLnBrk="1" hangingPunct="1"/>
            <a:r>
              <a:rPr lang="en-GB" dirty="0" smtClean="0"/>
              <a:t>ERS-2 gave some erroneous data such as –</a:t>
            </a:r>
            <a:r>
              <a:rPr lang="en-GB" dirty="0" err="1" smtClean="0"/>
              <a:t>Tz</a:t>
            </a:r>
            <a:r>
              <a:rPr lang="en-GB" dirty="0" smtClean="0"/>
              <a:t>, these were replaced with </a:t>
            </a:r>
            <a:r>
              <a:rPr lang="en-GB" dirty="0" err="1" smtClean="0"/>
              <a:t>NaN’s</a:t>
            </a:r>
            <a:r>
              <a:rPr lang="en-GB" dirty="0" smtClean="0"/>
              <a:t>. Single frequency altimeter. </a:t>
            </a:r>
          </a:p>
          <a:p>
            <a:pPr eaLnBrk="1" hangingPunct="1"/>
            <a:r>
              <a:rPr lang="en-GB" dirty="0" smtClean="0"/>
              <a:t>As much </a:t>
            </a:r>
            <a:r>
              <a:rPr lang="en-GB" dirty="0" err="1" smtClean="0"/>
              <a:t>i</a:t>
            </a:r>
            <a:r>
              <a:rPr lang="en-GB" dirty="0" smtClean="0"/>
              <a:t> don’t like to admit it there may be an error in my data processes.</a:t>
            </a:r>
          </a:p>
          <a:p>
            <a:pPr eaLnBrk="1" hangingPunct="1"/>
            <a:r>
              <a:rPr lang="en-GB" dirty="0" smtClean="0"/>
              <a:t>Further analysis required – such as mapping the altimeter wind speed.</a:t>
            </a:r>
          </a:p>
          <a:p>
            <a:pPr eaLnBrk="1" hangingPunct="1"/>
            <a:endParaRPr lang="en-GB" dirty="0" smtClean="0"/>
          </a:p>
        </p:txBody>
      </p:sp>
      <p:sp>
        <p:nvSpPr>
          <p:cNvPr id="4" name="Slide Number Placeholder 3"/>
          <p:cNvSpPr>
            <a:spLocks noGrp="1"/>
          </p:cNvSpPr>
          <p:nvPr>
            <p:ph type="sldNum" sz="quarter" idx="5"/>
          </p:nvPr>
        </p:nvSpPr>
        <p:spPr/>
        <p:txBody>
          <a:bodyPr/>
          <a:lstStyle/>
          <a:p>
            <a:fld id="{9CB22BB1-C731-4AB5-8CF8-57FE940EABB9}" type="slidenum">
              <a:rPr lang="en-GB"/>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pPr eaLnBrk="1" hangingPunct="1"/>
            <a:endParaRPr lang="en-GB" dirty="0" smtClean="0"/>
          </a:p>
        </p:txBody>
      </p:sp>
      <p:sp>
        <p:nvSpPr>
          <p:cNvPr id="4" name="Slide Number Placeholder 3"/>
          <p:cNvSpPr>
            <a:spLocks noGrp="1"/>
          </p:cNvSpPr>
          <p:nvPr>
            <p:ph type="sldNum" sz="quarter" idx="5"/>
          </p:nvPr>
        </p:nvSpPr>
        <p:spPr/>
        <p:txBody>
          <a:bodyPr/>
          <a:lstStyle/>
          <a:p>
            <a:fld id="{0FE91D22-92C0-4CD5-B1EE-F568A669E5C5}" type="slidenum">
              <a:rPr lang="en-GB"/>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eaLnBrk="1" hangingPunct="1">
              <a:spcBef>
                <a:spcPct val="0"/>
              </a:spcBef>
            </a:pPr>
            <a:r>
              <a:rPr lang="en-GB" dirty="0" smtClean="0"/>
              <a:t>Longterm calibrated</a:t>
            </a:r>
            <a:r>
              <a:rPr lang="en-GB" baseline="0" dirty="0" smtClean="0"/>
              <a:t> gridded satellite altimeter datasets developed here at the NOC</a:t>
            </a:r>
            <a:endParaRPr lang="en-GB" dirty="0" smtClean="0"/>
          </a:p>
        </p:txBody>
      </p:sp>
      <p:sp>
        <p:nvSpPr>
          <p:cNvPr id="22532" name="Slide Number Placeholder 3"/>
          <p:cNvSpPr>
            <a:spLocks noGrp="1"/>
          </p:cNvSpPr>
          <p:nvPr>
            <p:ph type="sldNum" sz="quarter" idx="5"/>
          </p:nvPr>
        </p:nvSpPr>
        <p:spPr bwMode="auto">
          <a:ln>
            <a:miter lim="800000"/>
            <a:headEnd/>
            <a:tailEnd/>
          </a:ln>
        </p:spPr>
        <p:txBody>
          <a:bodyPr/>
          <a:lstStyle/>
          <a:p>
            <a:fld id="{67BFCF20-FB42-44C0-99EB-6DE1B6079282}" type="slidenum">
              <a:rPr lang="en-GB"/>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r>
              <a:rPr lang="en-GB" smtClean="0"/>
              <a:t>Wind speeds and ocean surface gravity waves play a major role in many engineering and environmental issues in the open ocean and in coastal zones. </a:t>
            </a:r>
          </a:p>
          <a:p>
            <a:pPr eaLnBrk="1" hangingPunct="1"/>
            <a:r>
              <a:rPr lang="en-GB" smtClean="0"/>
              <a:t>This study can asses the potential for ocean based renewable energy</a:t>
            </a:r>
          </a:p>
          <a:p>
            <a:pPr eaLnBrk="1" hangingPunct="1"/>
            <a:endParaRPr lang="en-GB" smtClean="0"/>
          </a:p>
          <a:p>
            <a:pPr eaLnBrk="1" hangingPunct="1"/>
            <a:r>
              <a:rPr lang="en-GB" smtClean="0"/>
              <a:t>Which is where I come in...</a:t>
            </a:r>
          </a:p>
        </p:txBody>
      </p:sp>
      <p:sp>
        <p:nvSpPr>
          <p:cNvPr id="4" name="Slide Number Placeholder 3"/>
          <p:cNvSpPr>
            <a:spLocks noGrp="1"/>
          </p:cNvSpPr>
          <p:nvPr>
            <p:ph type="sldNum" sz="quarter" idx="5"/>
          </p:nvPr>
        </p:nvSpPr>
        <p:spPr/>
        <p:txBody>
          <a:bodyPr/>
          <a:lstStyle/>
          <a:p>
            <a:fld id="{1B8527AA-4B25-4830-B829-40E0B0B33269}" type="slidenum">
              <a:rPr lang="en-GB"/>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pPr eaLnBrk="1" hangingPunct="1"/>
            <a:r>
              <a:rPr lang="en-GB" dirty="0" smtClean="0"/>
              <a:t>Give u and v directional wind = wind speed</a:t>
            </a:r>
          </a:p>
          <a:p>
            <a:pPr eaLnBrk="1" hangingPunct="1"/>
            <a:r>
              <a:rPr lang="en-GB" dirty="0" smtClean="0"/>
              <a:t>WAM – [output of the 2D wave energy spectrum of frequency and direction at each grid point by integrating the wave energy balance equation. From these spectra derived integrated wave parameters can be obtained] – </a:t>
            </a:r>
            <a:r>
              <a:rPr lang="en-GB" dirty="0" err="1" smtClean="0"/>
              <a:t>swh</a:t>
            </a:r>
            <a:r>
              <a:rPr lang="en-GB" dirty="0" smtClean="0"/>
              <a:t>, </a:t>
            </a:r>
            <a:r>
              <a:rPr lang="en-GB" dirty="0" err="1" smtClean="0"/>
              <a:t>mwp</a:t>
            </a:r>
            <a:endParaRPr lang="en-GB" dirty="0" smtClean="0"/>
          </a:p>
          <a:p>
            <a:pPr eaLnBrk="1" hangingPunct="1">
              <a:spcBef>
                <a:spcPct val="0"/>
              </a:spcBef>
            </a:pPr>
            <a:r>
              <a:rPr lang="en-GB" dirty="0" smtClean="0"/>
              <a:t>ERA-40 – 1957 – 2002. 2.5 x 2.5</a:t>
            </a:r>
          </a:p>
          <a:p>
            <a:pPr eaLnBrk="1" hangingPunct="1">
              <a:spcBef>
                <a:spcPct val="0"/>
              </a:spcBef>
            </a:pPr>
            <a:r>
              <a:rPr lang="en-GB" dirty="0" smtClean="0"/>
              <a:t>ERA-Interim 1989 – 2009. – 1.5 x 1.5 higher spatial resolution. Better physics – </a:t>
            </a:r>
            <a:r>
              <a:rPr lang="en-GB" dirty="0" err="1" smtClean="0"/>
              <a:t>Meteosat</a:t>
            </a:r>
            <a:r>
              <a:rPr lang="en-GB" dirty="0" smtClean="0"/>
              <a:t> winds. Updated version of WAM, better formulation of ocean wave dissipation</a:t>
            </a:r>
          </a:p>
          <a:p>
            <a:pPr eaLnBrk="1" hangingPunct="1">
              <a:spcBef>
                <a:spcPct val="0"/>
              </a:spcBef>
            </a:pPr>
            <a:r>
              <a:rPr lang="en-GB" dirty="0" smtClean="0"/>
              <a:t>ERS-1 in Dec 1991 – May 1993 -, problem with FDP. caused </a:t>
            </a:r>
            <a:r>
              <a:rPr lang="en-GB" dirty="0" err="1" smtClean="0"/>
              <a:t>swh</a:t>
            </a:r>
            <a:r>
              <a:rPr lang="en-GB" dirty="0" smtClean="0"/>
              <a:t> above 3m to be underestimated. Create time </a:t>
            </a:r>
            <a:r>
              <a:rPr lang="en-GB" dirty="0" err="1" smtClean="0"/>
              <a:t>inhomogeneties</a:t>
            </a:r>
            <a:endParaRPr lang="en-GB" dirty="0" smtClean="0"/>
          </a:p>
          <a:p>
            <a:pPr eaLnBrk="1" hangingPunct="1">
              <a:spcBef>
                <a:spcPct val="0"/>
              </a:spcBef>
            </a:pPr>
            <a:r>
              <a:rPr lang="en-GB" dirty="0" smtClean="0"/>
              <a:t>ERS-2 in June 1996, more </a:t>
            </a:r>
            <a:r>
              <a:rPr lang="en-GB" dirty="0" err="1" smtClean="0"/>
              <a:t>accurated</a:t>
            </a:r>
            <a:r>
              <a:rPr lang="en-GB" dirty="0" smtClean="0"/>
              <a:t> FDP</a:t>
            </a:r>
          </a:p>
          <a:p>
            <a:pPr eaLnBrk="1" hangingPunct="1">
              <a:spcBef>
                <a:spcPct val="0"/>
              </a:spcBef>
            </a:pPr>
            <a:endParaRPr lang="en-GB" dirty="0" smtClean="0"/>
          </a:p>
          <a:p>
            <a:pPr eaLnBrk="1" hangingPunct="1">
              <a:spcBef>
                <a:spcPct val="0"/>
              </a:spcBef>
            </a:pPr>
            <a:r>
              <a:rPr lang="en-GB" dirty="0" smtClean="0"/>
              <a:t>I compare how the re-analysis model maps the satellite data homogenously in time and space in comparison to the actual satellite data.</a:t>
            </a:r>
          </a:p>
          <a:p>
            <a:pPr eaLnBrk="1" hangingPunct="1"/>
            <a:endParaRPr lang="en-GB" dirty="0" smtClean="0"/>
          </a:p>
        </p:txBody>
      </p:sp>
      <p:sp>
        <p:nvSpPr>
          <p:cNvPr id="4" name="Slide Number Placeholder 3"/>
          <p:cNvSpPr>
            <a:spLocks noGrp="1"/>
          </p:cNvSpPr>
          <p:nvPr>
            <p:ph type="sldNum" sz="quarter" idx="5"/>
          </p:nvPr>
        </p:nvSpPr>
        <p:spPr/>
        <p:txBody>
          <a:bodyPr/>
          <a:lstStyle/>
          <a:p>
            <a:fld id="{C0AC27C9-52B7-4A7C-8BEF-20C52F70C0F0}"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r>
              <a:rPr lang="en-GB" dirty="0" smtClean="0">
                <a:effectLst>
                  <a:outerShdw blurRad="38100" dist="38100" dir="2700000" algn="tl">
                    <a:srgbClr val="C0C0C0"/>
                  </a:outerShdw>
                </a:effectLst>
              </a:rPr>
              <a:t>Long term </a:t>
            </a:r>
            <a:r>
              <a:rPr lang="en-GB" dirty="0" smtClean="0"/>
              <a:t>calibrated gridded satellite altimeter datasets.</a:t>
            </a:r>
          </a:p>
          <a:p>
            <a:pPr eaLnBrk="1" hangingPunct="1"/>
            <a:r>
              <a:rPr lang="en-GB" dirty="0" smtClean="0"/>
              <a:t>Change in colour scale of TOPEX data.</a:t>
            </a:r>
            <a:endParaRPr lang="en-GB" dirty="0" smtClean="0">
              <a:effectLst>
                <a:outerShdw blurRad="38100" dist="38100" dir="2700000" algn="tl">
                  <a:srgbClr val="C0C0C0"/>
                </a:outerShdw>
              </a:effectLst>
            </a:endParaRPr>
          </a:p>
          <a:p>
            <a:pPr eaLnBrk="1" hangingPunct="1"/>
            <a:r>
              <a:rPr lang="en-GB" dirty="0" smtClean="0">
                <a:effectLst>
                  <a:outerShdw blurRad="38100" dist="38100" dir="2700000" algn="tl">
                    <a:srgbClr val="C0C0C0"/>
                  </a:outerShdw>
                </a:effectLst>
              </a:rPr>
              <a:t>ERA-Interim is a step in the right direction </a:t>
            </a:r>
          </a:p>
          <a:p>
            <a:pPr eaLnBrk="1" hangingPunct="1"/>
            <a:r>
              <a:rPr lang="en-GB" dirty="0" smtClean="0">
                <a:effectLst>
                  <a:outerShdw blurRad="38100" dist="38100" dir="2700000" algn="tl">
                    <a:srgbClr val="C0C0C0"/>
                  </a:outerShdw>
                </a:effectLst>
              </a:rPr>
              <a:t>ERA-Interim gives larger wind speeds but still less than other altimeter data and other re-analysis produces</a:t>
            </a:r>
          </a:p>
          <a:p>
            <a:pPr eaLnBrk="1" hangingPunct="1"/>
            <a:r>
              <a:rPr lang="en-GB" dirty="0" smtClean="0">
                <a:effectLst>
                  <a:outerShdw blurRad="38100" dist="38100" dir="2700000" algn="tl">
                    <a:srgbClr val="C0C0C0"/>
                  </a:outerShdw>
                </a:effectLst>
              </a:rPr>
              <a:t>Limitations of altimeters – </a:t>
            </a:r>
            <a:r>
              <a:rPr lang="en-GB" dirty="0" err="1" smtClean="0">
                <a:effectLst>
                  <a:outerShdw blurRad="38100" dist="38100" dir="2700000" algn="tl">
                    <a:srgbClr val="C0C0C0"/>
                  </a:outerShdw>
                </a:effectLst>
              </a:rPr>
              <a:t>trackiness</a:t>
            </a:r>
            <a:endParaRPr lang="en-GB" dirty="0" smtClean="0">
              <a:effectLst>
                <a:outerShdw blurRad="38100" dist="38100" dir="2700000" algn="tl">
                  <a:srgbClr val="C0C0C0"/>
                </a:outerShdw>
              </a:effectLst>
            </a:endParaRPr>
          </a:p>
          <a:p>
            <a:pPr eaLnBrk="1" hangingPunct="1"/>
            <a:endParaRPr lang="en-GB" dirty="0" smtClean="0">
              <a:effectLst>
                <a:outerShdw blurRad="38100" dist="38100" dir="2700000" algn="tl">
                  <a:srgbClr val="C0C0C0"/>
                </a:outerShdw>
              </a:effectLst>
            </a:endParaRPr>
          </a:p>
          <a:p>
            <a:pPr eaLnBrk="1" hangingPunct="1"/>
            <a:r>
              <a:rPr lang="en-GB" dirty="0" smtClean="0">
                <a:effectLst>
                  <a:outerShdw blurRad="38100" dist="38100" dir="2700000" algn="tl">
                    <a:srgbClr val="C0C0C0"/>
                  </a:outerShdw>
                </a:effectLst>
              </a:rPr>
              <a:t>Area down to 10S. To observe possible </a:t>
            </a:r>
            <a:r>
              <a:rPr lang="en-GB" dirty="0" err="1" smtClean="0">
                <a:effectLst>
                  <a:outerShdw blurRad="38100" dist="38100" dir="2700000" algn="tl">
                    <a:srgbClr val="C0C0C0"/>
                  </a:outerShdw>
                </a:effectLst>
              </a:rPr>
              <a:t>telconnections</a:t>
            </a:r>
            <a:r>
              <a:rPr lang="en-GB" dirty="0" smtClean="0">
                <a:effectLst>
                  <a:outerShdw blurRad="38100" dist="38100" dir="2700000" algn="tl">
                    <a:srgbClr val="C0C0C0"/>
                  </a:outerShdw>
                </a:effectLst>
              </a:rPr>
              <a:t> later on.</a:t>
            </a:r>
          </a:p>
          <a:p>
            <a:pPr eaLnBrk="1" hangingPunct="1"/>
            <a:endParaRPr lang="en-GB" dirty="0" smtClean="0">
              <a:effectLst>
                <a:outerShdw blurRad="38100" dist="38100" dir="2700000" algn="tl">
                  <a:srgbClr val="C0C0C0"/>
                </a:outerShdw>
              </a:effectLst>
            </a:endParaRPr>
          </a:p>
          <a:p>
            <a:pPr eaLnBrk="1" hangingPunct="1"/>
            <a:r>
              <a:rPr lang="en-GB" dirty="0" smtClean="0">
                <a:effectLst>
                  <a:outerShdw blurRad="38100" dist="38100" dir="2700000" algn="tl">
                    <a:srgbClr val="C0C0C0"/>
                  </a:outerShdw>
                </a:effectLst>
              </a:rPr>
              <a:t>January gives the largest results but also the most variability, as the atmospheric modes show the most extreme changes in their such phase, such as NAO + and NAO -.</a:t>
            </a:r>
          </a:p>
          <a:p>
            <a:pPr eaLnBrk="1" hangingPunct="1"/>
            <a:r>
              <a:rPr lang="en-GB" dirty="0" smtClean="0">
                <a:effectLst>
                  <a:outerShdw blurRad="38100" dist="38100" dir="2700000" algn="tl">
                    <a:srgbClr val="C0C0C0"/>
                  </a:outerShdw>
                </a:effectLst>
              </a:rPr>
              <a:t>The </a:t>
            </a:r>
            <a:r>
              <a:rPr lang="en-GB" dirty="0" err="1" smtClean="0">
                <a:effectLst>
                  <a:outerShdw blurRad="38100" dist="38100" dir="2700000" algn="tl">
                    <a:srgbClr val="C0C0C0"/>
                  </a:outerShdw>
                </a:effectLst>
              </a:rPr>
              <a:t>zonal</a:t>
            </a:r>
            <a:r>
              <a:rPr lang="en-GB" dirty="0" smtClean="0">
                <a:effectLst>
                  <a:outerShdw blurRad="38100" dist="38100" dir="2700000" algn="tl">
                    <a:srgbClr val="C0C0C0"/>
                  </a:outerShdw>
                </a:effectLst>
              </a:rPr>
              <a:t> winds are strongest during the NAO + and also there is an increase in storminess.</a:t>
            </a:r>
          </a:p>
          <a:p>
            <a:pPr eaLnBrk="1" hangingPunct="1"/>
            <a:r>
              <a:rPr lang="en-GB" dirty="0" smtClean="0">
                <a:effectLst>
                  <a:outerShdw blurRad="38100" dist="38100" dir="2700000" algn="tl">
                    <a:srgbClr val="C0C0C0"/>
                  </a:outerShdw>
                </a:effectLst>
              </a:rPr>
              <a:t>Low around the equator due to the low wind speeds and dispersive nature of the waves.</a:t>
            </a:r>
          </a:p>
          <a:p>
            <a:pPr eaLnBrk="1" hangingPunct="1"/>
            <a:r>
              <a:rPr lang="en-GB" dirty="0" smtClean="0">
                <a:effectLst>
                  <a:outerShdw blurRad="38100" dist="38100" dir="2700000" algn="tl">
                    <a:srgbClr val="C0C0C0"/>
                  </a:outerShdw>
                </a:effectLst>
              </a:rPr>
              <a:t>[in the NW wind speed has more effect on </a:t>
            </a:r>
            <a:r>
              <a:rPr lang="en-GB" dirty="0" err="1" smtClean="0">
                <a:effectLst>
                  <a:outerShdw blurRad="38100" dist="38100" dir="2700000" algn="tl">
                    <a:srgbClr val="C0C0C0"/>
                  </a:outerShdw>
                </a:effectLst>
              </a:rPr>
              <a:t>swh</a:t>
            </a:r>
            <a:r>
              <a:rPr lang="en-GB" dirty="0" smtClean="0">
                <a:effectLst>
                  <a:outerShdw blurRad="38100" dist="38100" dir="2700000" algn="tl">
                    <a:srgbClr val="C0C0C0"/>
                  </a:outerShdw>
                </a:effectLst>
              </a:rPr>
              <a:t> than the fetch (Young, 1999).</a:t>
            </a:r>
          </a:p>
        </p:txBody>
      </p:sp>
      <p:sp>
        <p:nvSpPr>
          <p:cNvPr id="4" name="Slide Number Placeholder 3"/>
          <p:cNvSpPr>
            <a:spLocks noGrp="1"/>
          </p:cNvSpPr>
          <p:nvPr>
            <p:ph type="sldNum" sz="quarter" idx="5"/>
          </p:nvPr>
        </p:nvSpPr>
        <p:spPr/>
        <p:txBody>
          <a:bodyPr/>
          <a:lstStyle/>
          <a:p>
            <a:fld id="{2A741B8F-5258-4A08-AE52-1D0C9A8F2199}"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r>
              <a:rPr lang="en-GB" dirty="0" smtClean="0"/>
              <a:t>TOPEX measures </a:t>
            </a:r>
            <a:r>
              <a:rPr lang="en-GB" dirty="0" err="1" smtClean="0"/>
              <a:t>Tz</a:t>
            </a:r>
            <a:r>
              <a:rPr lang="en-GB" dirty="0" smtClean="0"/>
              <a:t> &gt; </a:t>
            </a:r>
            <a:r>
              <a:rPr lang="en-GB" dirty="0" err="1" smtClean="0"/>
              <a:t>mpw</a:t>
            </a:r>
            <a:r>
              <a:rPr lang="en-GB" dirty="0" smtClean="0"/>
              <a:t> = Te</a:t>
            </a:r>
          </a:p>
          <a:p>
            <a:pPr eaLnBrk="1" hangingPunct="1"/>
            <a:endParaRPr lang="en-GB" dirty="0" smtClean="0"/>
          </a:p>
          <a:p>
            <a:pPr eaLnBrk="1" hangingPunct="1"/>
            <a:r>
              <a:rPr lang="en-GB" dirty="0" smtClean="0"/>
              <a:t>ERA-Interim gives lower values off the coast e.g. east coast of America.</a:t>
            </a:r>
          </a:p>
          <a:p>
            <a:pPr eaLnBrk="1" hangingPunct="1"/>
            <a:r>
              <a:rPr lang="en-GB" dirty="0" smtClean="0"/>
              <a:t>Maximum values in the east as the </a:t>
            </a:r>
            <a:r>
              <a:rPr lang="en-GB" dirty="0" err="1" smtClean="0"/>
              <a:t>westerlies</a:t>
            </a:r>
            <a:r>
              <a:rPr lang="en-GB" dirty="0" smtClean="0"/>
              <a:t> have had time to build and create longer swell waves up in January.</a:t>
            </a:r>
          </a:p>
          <a:p>
            <a:pPr eaLnBrk="1" hangingPunct="1"/>
            <a:r>
              <a:rPr lang="en-GB" dirty="0" smtClean="0"/>
              <a:t>The Phase of the NAO effects the location of the wind speed and therefore fetch which affects </a:t>
            </a:r>
            <a:r>
              <a:rPr lang="en-GB" dirty="0" err="1" smtClean="0"/>
              <a:t>mwp</a:t>
            </a:r>
            <a:r>
              <a:rPr lang="en-GB" dirty="0" smtClean="0"/>
              <a:t>.</a:t>
            </a:r>
          </a:p>
        </p:txBody>
      </p:sp>
      <p:sp>
        <p:nvSpPr>
          <p:cNvPr id="4" name="Slide Number Placeholder 3"/>
          <p:cNvSpPr>
            <a:spLocks noGrp="1"/>
          </p:cNvSpPr>
          <p:nvPr>
            <p:ph type="sldNum" sz="quarter" idx="5"/>
          </p:nvPr>
        </p:nvSpPr>
        <p:spPr/>
        <p:txBody>
          <a:bodyPr/>
          <a:lstStyle/>
          <a:p>
            <a:fld id="{660E7A1C-B902-4AE0-8FB1-6B6729F82FEB}"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pPr eaLnBrk="1" hangingPunct="1"/>
            <a:r>
              <a:rPr lang="en-GB" dirty="0" smtClean="0"/>
              <a:t>Provide a compact description of the spatial-temporal variability of the data series in terms of orthogonal functions.</a:t>
            </a:r>
          </a:p>
          <a:p>
            <a:pPr eaLnBrk="1" hangingPunct="1"/>
            <a:r>
              <a:rPr lang="en-GB" dirty="0" smtClean="0"/>
              <a:t>The low order (first few) can be related to atmospheric patterns/oscillations calculated from monthly anomalies – calculated from the earlier climatologies.`</a:t>
            </a:r>
          </a:p>
          <a:p>
            <a:pPr eaLnBrk="1" hangingPunct="1"/>
            <a:r>
              <a:rPr lang="en-GB" dirty="0" smtClean="0"/>
              <a:t>Be aware – mathematical construct so there is no guarantee that they represent a physical or dynamic mode in the climate system.</a:t>
            </a:r>
          </a:p>
          <a:p>
            <a:pPr eaLnBrk="1" hangingPunct="1"/>
            <a:r>
              <a:rPr lang="en-GB" dirty="0" smtClean="0"/>
              <a:t>First 4 to compare and they should explain the main atmospheric forcing and a large percentage of the variance.</a:t>
            </a:r>
          </a:p>
          <a:p>
            <a:pPr eaLnBrk="1" hangingPunct="1"/>
            <a:r>
              <a:rPr lang="en-GB" dirty="0" smtClean="0"/>
              <a:t>EOF 1 - the negative values are arbitrary – can be in PC</a:t>
            </a:r>
          </a:p>
          <a:p>
            <a:pPr eaLnBrk="1" hangingPunct="1"/>
            <a:endParaRPr lang="en-GB" dirty="0" smtClean="0"/>
          </a:p>
          <a:p>
            <a:pPr eaLnBrk="1" hangingPunct="1"/>
            <a:r>
              <a:rPr lang="en-GB" dirty="0" smtClean="0"/>
              <a:t>Difference in the spatial pattern of EOF 3 between the model data</a:t>
            </a:r>
          </a:p>
          <a:p>
            <a:pPr eaLnBrk="1" hangingPunct="1"/>
            <a:endParaRPr lang="en-GB" dirty="0" smtClean="0"/>
          </a:p>
          <a:p>
            <a:pPr eaLnBrk="1" hangingPunct="1"/>
            <a:r>
              <a:rPr lang="en-GB" dirty="0" smtClean="0"/>
              <a:t>TOPEX – trackiness</a:t>
            </a:r>
          </a:p>
          <a:p>
            <a:pPr eaLnBrk="1" hangingPunct="1"/>
            <a:endParaRPr lang="en-GB" dirty="0" smtClean="0"/>
          </a:p>
        </p:txBody>
      </p:sp>
      <p:sp>
        <p:nvSpPr>
          <p:cNvPr id="4" name="Slide Number Placeholder 3"/>
          <p:cNvSpPr>
            <a:spLocks noGrp="1"/>
          </p:cNvSpPr>
          <p:nvPr>
            <p:ph type="sldNum" sz="quarter" idx="5"/>
          </p:nvPr>
        </p:nvSpPr>
        <p:spPr/>
        <p:txBody>
          <a:bodyPr/>
          <a:lstStyle/>
          <a:p>
            <a:fld id="{181691E9-0C6C-40FA-80B4-053E3AA49387}" type="slidenum">
              <a:rPr lang="en-GB"/>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r>
              <a:rPr lang="en-GB" dirty="0" smtClean="0"/>
              <a:t>NAO – redistributions of atmospheric mass between the Icelandic low pressure centre and the </a:t>
            </a:r>
            <a:r>
              <a:rPr lang="en-GB" dirty="0" err="1" smtClean="0"/>
              <a:t>Azore</a:t>
            </a:r>
            <a:r>
              <a:rPr lang="en-GB" dirty="0" smtClean="0"/>
              <a:t> high pressure centre.</a:t>
            </a:r>
          </a:p>
          <a:p>
            <a:pPr eaLnBrk="1" hangingPunct="1"/>
            <a:r>
              <a:rPr lang="en-GB" dirty="0" smtClean="0"/>
              <a:t>+ phase gives stronger </a:t>
            </a:r>
            <a:r>
              <a:rPr lang="en-GB" dirty="0" err="1" smtClean="0"/>
              <a:t>westerlies</a:t>
            </a:r>
            <a:r>
              <a:rPr lang="en-GB" dirty="0" smtClean="0"/>
              <a:t> across the North Atlantic.</a:t>
            </a:r>
          </a:p>
          <a:p>
            <a:pPr eaLnBrk="1" hangingPunct="1"/>
            <a:endParaRPr lang="en-GB" dirty="0" smtClean="0"/>
          </a:p>
          <a:p>
            <a:pPr eaLnBrk="1" hangingPunct="1"/>
            <a:r>
              <a:rPr lang="en-GB" dirty="0" smtClean="0"/>
              <a:t>Both are variable in time and space.</a:t>
            </a:r>
          </a:p>
          <a:p>
            <a:pPr eaLnBrk="1" hangingPunct="1"/>
            <a:endParaRPr lang="en-GB" dirty="0" smtClean="0"/>
          </a:p>
          <a:p>
            <a:pPr eaLnBrk="1" hangingPunct="1"/>
            <a:r>
              <a:rPr lang="en-GB" dirty="0" smtClean="0"/>
              <a:t>EAP - consists of a north-south dipole of anomaly </a:t>
            </a:r>
            <a:r>
              <a:rPr lang="en-GB" dirty="0" err="1" smtClean="0"/>
              <a:t>centers</a:t>
            </a:r>
            <a:r>
              <a:rPr lang="en-GB" dirty="0" smtClean="0"/>
              <a:t> spanning the North Atlantic from east to west.</a:t>
            </a:r>
          </a:p>
          <a:p>
            <a:pPr eaLnBrk="1" hangingPunct="1"/>
            <a:r>
              <a:rPr lang="en-GB" dirty="0" smtClean="0"/>
              <a:t>More central</a:t>
            </a:r>
            <a:r>
              <a:rPr lang="en-GB" baseline="0" dirty="0" smtClean="0"/>
              <a:t> Atlantic</a:t>
            </a:r>
            <a:endParaRPr lang="en-GB" dirty="0" smtClean="0"/>
          </a:p>
          <a:p>
            <a:pPr eaLnBrk="1" hangingPunct="1"/>
            <a:endParaRPr lang="en-GB" dirty="0" smtClean="0"/>
          </a:p>
          <a:p>
            <a:pPr eaLnBrk="1" hangingPunct="1"/>
            <a:r>
              <a:rPr lang="en-GB" dirty="0" smtClean="0"/>
              <a:t>Indices downloaded from National Oceanographic and Atmospheric Administration Climate Prediction Centre</a:t>
            </a:r>
          </a:p>
          <a:p>
            <a:pPr eaLnBrk="1" hangingPunct="1"/>
            <a:r>
              <a:rPr lang="en-GB" dirty="0" smtClean="0"/>
              <a:t>MEI - NOAA/OAR/ESRL/PSD</a:t>
            </a:r>
          </a:p>
        </p:txBody>
      </p:sp>
      <p:sp>
        <p:nvSpPr>
          <p:cNvPr id="4" name="Slide Number Placeholder 3"/>
          <p:cNvSpPr>
            <a:spLocks noGrp="1"/>
          </p:cNvSpPr>
          <p:nvPr>
            <p:ph type="sldNum" sz="quarter" idx="5"/>
          </p:nvPr>
        </p:nvSpPr>
        <p:spPr/>
        <p:txBody>
          <a:bodyPr/>
          <a:lstStyle/>
          <a:p>
            <a:fld id="{D39656B2-0653-4BE0-99C9-B43FC43EDE24}"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GB">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solidFill>
                    <a:srgbClr val="FFFFFF"/>
                  </a:solidFill>
                  <a:latin typeface="+mn-lt"/>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solidFill>
                    <a:srgbClr val="FFFFFF"/>
                  </a:solidFill>
                  <a:latin typeface="+mn-lt"/>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GB">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GB">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GB">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GB">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GB">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solidFill>
                    <a:srgbClr val="FFFFFF"/>
                  </a:solidFill>
                  <a:latin typeface="+mn-lt"/>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GB">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solidFill>
                      <a:srgbClr val="FFFFFF"/>
                    </a:solidFill>
                  </a:endParaRPr>
                </a:p>
              </p:txBody>
            </p:sp>
          </p:grpSp>
        </p:grpSp>
      </p:grpSp>
      <p:sp>
        <p:nvSpPr>
          <p:cNvPr id="7277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GB"/>
              <a:t>Click to edit Master title style</a:t>
            </a:r>
          </a:p>
        </p:txBody>
      </p:sp>
      <p:sp>
        <p:nvSpPr>
          <p:cNvPr id="7277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fld id="{8C1C5BDF-2A6F-4ACD-BE89-7943205B769B}" type="datetimeFigureOut">
              <a:rPr lang="en-US"/>
              <a:pPr/>
              <a:t>6/9/2011</a:t>
            </a:fld>
            <a:endParaRPr lang="en-GB"/>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endParaRPr lang="en-GB"/>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E2A18709-9352-4996-B156-E1C49E588BF3}"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p:txBody>
          <a:bodyPr/>
          <a:lstStyle>
            <a:lvl1pPr>
              <a:defRPr/>
            </a:lvl1pPr>
          </a:lstStyle>
          <a:p>
            <a:fld id="{50393778-5685-49A6-85B7-0EF7A029E77D}" type="datetimeFigureOut">
              <a:rPr lang="en-US"/>
              <a:pPr/>
              <a:t>6/9/2011</a:t>
            </a:fld>
            <a:endParaRPr lang="en-GB"/>
          </a:p>
        </p:txBody>
      </p:sp>
      <p:sp>
        <p:nvSpPr>
          <p:cNvPr id="5" name="Rectangle 70"/>
          <p:cNvSpPr>
            <a:spLocks noGrp="1" noChangeArrowheads="1"/>
          </p:cNvSpPr>
          <p:nvPr>
            <p:ph type="ftr" sz="quarter" idx="11"/>
          </p:nvPr>
        </p:nvSpPr>
        <p:spPr/>
        <p:txBody>
          <a:bodyPr/>
          <a:lstStyle>
            <a:lvl1pPr>
              <a:defRPr/>
            </a:lvl1pPr>
          </a:lstStyle>
          <a:p>
            <a:endParaRPr lang="en-GB"/>
          </a:p>
        </p:txBody>
      </p:sp>
      <p:sp>
        <p:nvSpPr>
          <p:cNvPr id="6" name="Rectangle 71"/>
          <p:cNvSpPr>
            <a:spLocks noGrp="1" noChangeArrowheads="1"/>
          </p:cNvSpPr>
          <p:nvPr>
            <p:ph type="sldNum" sz="quarter" idx="12"/>
          </p:nvPr>
        </p:nvSpPr>
        <p:spPr/>
        <p:txBody>
          <a:bodyPr/>
          <a:lstStyle>
            <a:lvl1pPr>
              <a:defRPr/>
            </a:lvl1pPr>
          </a:lstStyle>
          <a:p>
            <a:fld id="{648C447E-98D0-4DCB-9847-B82C047FCDA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p:txBody>
          <a:bodyPr/>
          <a:lstStyle>
            <a:lvl1pPr>
              <a:defRPr/>
            </a:lvl1pPr>
          </a:lstStyle>
          <a:p>
            <a:fld id="{7973010F-064E-491E-AECB-025A64D281AA}" type="datetimeFigureOut">
              <a:rPr lang="en-US"/>
              <a:pPr/>
              <a:t>6/9/2011</a:t>
            </a:fld>
            <a:endParaRPr lang="en-GB"/>
          </a:p>
        </p:txBody>
      </p:sp>
      <p:sp>
        <p:nvSpPr>
          <p:cNvPr id="5" name="Rectangle 70"/>
          <p:cNvSpPr>
            <a:spLocks noGrp="1" noChangeArrowheads="1"/>
          </p:cNvSpPr>
          <p:nvPr>
            <p:ph type="ftr" sz="quarter" idx="11"/>
          </p:nvPr>
        </p:nvSpPr>
        <p:spPr/>
        <p:txBody>
          <a:bodyPr/>
          <a:lstStyle>
            <a:lvl1pPr>
              <a:defRPr/>
            </a:lvl1pPr>
          </a:lstStyle>
          <a:p>
            <a:endParaRPr lang="en-GB"/>
          </a:p>
        </p:txBody>
      </p:sp>
      <p:sp>
        <p:nvSpPr>
          <p:cNvPr id="6" name="Rectangle 71"/>
          <p:cNvSpPr>
            <a:spLocks noGrp="1" noChangeArrowheads="1"/>
          </p:cNvSpPr>
          <p:nvPr>
            <p:ph type="sldNum" sz="quarter" idx="12"/>
          </p:nvPr>
        </p:nvSpPr>
        <p:spPr/>
        <p:txBody>
          <a:bodyPr/>
          <a:lstStyle>
            <a:lvl1pPr>
              <a:defRPr/>
            </a:lvl1pPr>
          </a:lstStyle>
          <a:p>
            <a:fld id="{E31CACBB-0CD1-4403-AC60-7FE7B83D413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9"/>
          <p:cNvSpPr>
            <a:spLocks noGrp="1" noChangeArrowheads="1"/>
          </p:cNvSpPr>
          <p:nvPr>
            <p:ph type="dt" sz="half" idx="10"/>
          </p:nvPr>
        </p:nvSpPr>
        <p:spPr/>
        <p:txBody>
          <a:bodyPr/>
          <a:lstStyle>
            <a:lvl1pPr>
              <a:defRPr/>
            </a:lvl1pPr>
          </a:lstStyle>
          <a:p>
            <a:fld id="{8AD55564-2BCC-43B0-9E4C-751794AA0FBA}" type="datetimeFigureOut">
              <a:rPr lang="en-US"/>
              <a:pPr/>
              <a:t>6/9/2011</a:t>
            </a:fld>
            <a:endParaRPr lang="en-GB"/>
          </a:p>
        </p:txBody>
      </p:sp>
      <p:sp>
        <p:nvSpPr>
          <p:cNvPr id="5" name="Rectangle 70"/>
          <p:cNvSpPr>
            <a:spLocks noGrp="1" noChangeArrowheads="1"/>
          </p:cNvSpPr>
          <p:nvPr>
            <p:ph type="ftr" sz="quarter" idx="11"/>
          </p:nvPr>
        </p:nvSpPr>
        <p:spPr/>
        <p:txBody>
          <a:bodyPr/>
          <a:lstStyle>
            <a:lvl1pPr>
              <a:defRPr/>
            </a:lvl1pPr>
          </a:lstStyle>
          <a:p>
            <a:endParaRPr lang="en-GB"/>
          </a:p>
        </p:txBody>
      </p:sp>
      <p:sp>
        <p:nvSpPr>
          <p:cNvPr id="6" name="Rectangle 71"/>
          <p:cNvSpPr>
            <a:spLocks noGrp="1" noChangeArrowheads="1"/>
          </p:cNvSpPr>
          <p:nvPr>
            <p:ph type="sldNum" sz="quarter" idx="12"/>
          </p:nvPr>
        </p:nvSpPr>
        <p:spPr/>
        <p:txBody>
          <a:bodyPr/>
          <a:lstStyle>
            <a:lvl1pPr>
              <a:defRPr/>
            </a:lvl1pPr>
          </a:lstStyle>
          <a:p>
            <a:fld id="{92F33B2F-3DDB-44CA-89B6-FF1A34612B3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p:txBody>
          <a:bodyPr/>
          <a:lstStyle>
            <a:lvl1pPr>
              <a:defRPr/>
            </a:lvl1pPr>
          </a:lstStyle>
          <a:p>
            <a:fld id="{F32B59FC-8711-4135-B429-CC3CA7DBCAF7}" type="datetimeFigureOut">
              <a:rPr lang="en-US"/>
              <a:pPr/>
              <a:t>6/9/2011</a:t>
            </a:fld>
            <a:endParaRPr lang="en-GB"/>
          </a:p>
        </p:txBody>
      </p:sp>
      <p:sp>
        <p:nvSpPr>
          <p:cNvPr id="5" name="Rectangle 70"/>
          <p:cNvSpPr>
            <a:spLocks noGrp="1" noChangeArrowheads="1"/>
          </p:cNvSpPr>
          <p:nvPr>
            <p:ph type="ftr" sz="quarter" idx="11"/>
          </p:nvPr>
        </p:nvSpPr>
        <p:spPr/>
        <p:txBody>
          <a:bodyPr/>
          <a:lstStyle>
            <a:lvl1pPr>
              <a:defRPr/>
            </a:lvl1pPr>
          </a:lstStyle>
          <a:p>
            <a:endParaRPr lang="en-GB"/>
          </a:p>
        </p:txBody>
      </p:sp>
      <p:sp>
        <p:nvSpPr>
          <p:cNvPr id="6" name="Rectangle 71"/>
          <p:cNvSpPr>
            <a:spLocks noGrp="1" noChangeArrowheads="1"/>
          </p:cNvSpPr>
          <p:nvPr>
            <p:ph type="sldNum" sz="quarter" idx="12"/>
          </p:nvPr>
        </p:nvSpPr>
        <p:spPr/>
        <p:txBody>
          <a:bodyPr/>
          <a:lstStyle>
            <a:lvl1pPr>
              <a:defRPr/>
            </a:lvl1pPr>
          </a:lstStyle>
          <a:p>
            <a:fld id="{3CED18BC-4BF8-46BD-A46C-F0E740C2D55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p:txBody>
          <a:bodyPr/>
          <a:lstStyle>
            <a:lvl1pPr>
              <a:defRPr/>
            </a:lvl1pPr>
          </a:lstStyle>
          <a:p>
            <a:fld id="{4ED2EE2D-0A8E-4564-B0A1-20CF1D991D90}" type="datetimeFigureOut">
              <a:rPr lang="en-US"/>
              <a:pPr/>
              <a:t>6/9/2011</a:t>
            </a:fld>
            <a:endParaRPr lang="en-GB"/>
          </a:p>
        </p:txBody>
      </p:sp>
      <p:sp>
        <p:nvSpPr>
          <p:cNvPr id="6" name="Rectangle 70"/>
          <p:cNvSpPr>
            <a:spLocks noGrp="1" noChangeArrowheads="1"/>
          </p:cNvSpPr>
          <p:nvPr>
            <p:ph type="ftr" sz="quarter" idx="11"/>
          </p:nvPr>
        </p:nvSpPr>
        <p:spPr/>
        <p:txBody>
          <a:bodyPr/>
          <a:lstStyle>
            <a:lvl1pPr>
              <a:defRPr/>
            </a:lvl1pPr>
          </a:lstStyle>
          <a:p>
            <a:endParaRPr lang="en-GB"/>
          </a:p>
        </p:txBody>
      </p:sp>
      <p:sp>
        <p:nvSpPr>
          <p:cNvPr id="7" name="Rectangle 71"/>
          <p:cNvSpPr>
            <a:spLocks noGrp="1" noChangeArrowheads="1"/>
          </p:cNvSpPr>
          <p:nvPr>
            <p:ph type="sldNum" sz="quarter" idx="12"/>
          </p:nvPr>
        </p:nvSpPr>
        <p:spPr/>
        <p:txBody>
          <a:bodyPr/>
          <a:lstStyle>
            <a:lvl1pPr>
              <a:defRPr/>
            </a:lvl1pPr>
          </a:lstStyle>
          <a:p>
            <a:fld id="{74ACEF00-0B68-49B9-81E0-95D6A4F6FC60}"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9"/>
          <p:cNvSpPr>
            <a:spLocks noGrp="1" noChangeArrowheads="1"/>
          </p:cNvSpPr>
          <p:nvPr>
            <p:ph type="dt" sz="half" idx="10"/>
          </p:nvPr>
        </p:nvSpPr>
        <p:spPr/>
        <p:txBody>
          <a:bodyPr/>
          <a:lstStyle>
            <a:lvl1pPr>
              <a:defRPr/>
            </a:lvl1pPr>
          </a:lstStyle>
          <a:p>
            <a:fld id="{14026104-8601-4179-939D-17F9F80268AE}" type="datetimeFigureOut">
              <a:rPr lang="en-US"/>
              <a:pPr/>
              <a:t>6/9/2011</a:t>
            </a:fld>
            <a:endParaRPr lang="en-GB"/>
          </a:p>
        </p:txBody>
      </p:sp>
      <p:sp>
        <p:nvSpPr>
          <p:cNvPr id="8" name="Rectangle 70"/>
          <p:cNvSpPr>
            <a:spLocks noGrp="1" noChangeArrowheads="1"/>
          </p:cNvSpPr>
          <p:nvPr>
            <p:ph type="ftr" sz="quarter" idx="11"/>
          </p:nvPr>
        </p:nvSpPr>
        <p:spPr/>
        <p:txBody>
          <a:bodyPr/>
          <a:lstStyle>
            <a:lvl1pPr>
              <a:defRPr/>
            </a:lvl1pPr>
          </a:lstStyle>
          <a:p>
            <a:endParaRPr lang="en-GB"/>
          </a:p>
        </p:txBody>
      </p:sp>
      <p:sp>
        <p:nvSpPr>
          <p:cNvPr id="9" name="Rectangle 71"/>
          <p:cNvSpPr>
            <a:spLocks noGrp="1" noChangeArrowheads="1"/>
          </p:cNvSpPr>
          <p:nvPr>
            <p:ph type="sldNum" sz="quarter" idx="12"/>
          </p:nvPr>
        </p:nvSpPr>
        <p:spPr/>
        <p:txBody>
          <a:bodyPr/>
          <a:lstStyle>
            <a:lvl1pPr>
              <a:defRPr/>
            </a:lvl1pPr>
          </a:lstStyle>
          <a:p>
            <a:fld id="{9C7E392E-CE13-459B-805C-D5502AD8EFF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9"/>
          <p:cNvSpPr>
            <a:spLocks noGrp="1" noChangeArrowheads="1"/>
          </p:cNvSpPr>
          <p:nvPr>
            <p:ph type="dt" sz="half" idx="10"/>
          </p:nvPr>
        </p:nvSpPr>
        <p:spPr/>
        <p:txBody>
          <a:bodyPr/>
          <a:lstStyle>
            <a:lvl1pPr>
              <a:defRPr/>
            </a:lvl1pPr>
          </a:lstStyle>
          <a:p>
            <a:fld id="{3EB0467C-5B4B-446B-B66D-F11604AA2B12}" type="datetimeFigureOut">
              <a:rPr lang="en-US"/>
              <a:pPr/>
              <a:t>6/9/2011</a:t>
            </a:fld>
            <a:endParaRPr lang="en-GB"/>
          </a:p>
        </p:txBody>
      </p:sp>
      <p:sp>
        <p:nvSpPr>
          <p:cNvPr id="4" name="Rectangle 70"/>
          <p:cNvSpPr>
            <a:spLocks noGrp="1" noChangeArrowheads="1"/>
          </p:cNvSpPr>
          <p:nvPr>
            <p:ph type="ftr" sz="quarter" idx="11"/>
          </p:nvPr>
        </p:nvSpPr>
        <p:spPr/>
        <p:txBody>
          <a:bodyPr/>
          <a:lstStyle>
            <a:lvl1pPr>
              <a:defRPr/>
            </a:lvl1pPr>
          </a:lstStyle>
          <a:p>
            <a:endParaRPr lang="en-GB"/>
          </a:p>
        </p:txBody>
      </p:sp>
      <p:sp>
        <p:nvSpPr>
          <p:cNvPr id="5" name="Rectangle 71"/>
          <p:cNvSpPr>
            <a:spLocks noGrp="1" noChangeArrowheads="1"/>
          </p:cNvSpPr>
          <p:nvPr>
            <p:ph type="sldNum" sz="quarter" idx="12"/>
          </p:nvPr>
        </p:nvSpPr>
        <p:spPr/>
        <p:txBody>
          <a:bodyPr/>
          <a:lstStyle>
            <a:lvl1pPr>
              <a:defRPr/>
            </a:lvl1pPr>
          </a:lstStyle>
          <a:p>
            <a:fld id="{0E6D9A0E-D2A2-483B-89BC-4BED3DCACE8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p:txBody>
          <a:bodyPr/>
          <a:lstStyle>
            <a:lvl1pPr>
              <a:defRPr/>
            </a:lvl1pPr>
          </a:lstStyle>
          <a:p>
            <a:fld id="{CAA6A2A5-EB27-4312-BE8D-69B515338334}" type="datetimeFigureOut">
              <a:rPr lang="en-US"/>
              <a:pPr/>
              <a:t>6/9/2011</a:t>
            </a:fld>
            <a:endParaRPr lang="en-GB"/>
          </a:p>
        </p:txBody>
      </p:sp>
      <p:sp>
        <p:nvSpPr>
          <p:cNvPr id="3" name="Rectangle 70"/>
          <p:cNvSpPr>
            <a:spLocks noGrp="1" noChangeArrowheads="1"/>
          </p:cNvSpPr>
          <p:nvPr>
            <p:ph type="ftr" sz="quarter" idx="11"/>
          </p:nvPr>
        </p:nvSpPr>
        <p:spPr/>
        <p:txBody>
          <a:bodyPr/>
          <a:lstStyle>
            <a:lvl1pPr>
              <a:defRPr/>
            </a:lvl1pPr>
          </a:lstStyle>
          <a:p>
            <a:endParaRPr lang="en-GB"/>
          </a:p>
        </p:txBody>
      </p:sp>
      <p:sp>
        <p:nvSpPr>
          <p:cNvPr id="4" name="Rectangle 71"/>
          <p:cNvSpPr>
            <a:spLocks noGrp="1" noChangeArrowheads="1"/>
          </p:cNvSpPr>
          <p:nvPr>
            <p:ph type="sldNum" sz="quarter" idx="12"/>
          </p:nvPr>
        </p:nvSpPr>
        <p:spPr/>
        <p:txBody>
          <a:bodyPr/>
          <a:lstStyle>
            <a:lvl1pPr>
              <a:defRPr/>
            </a:lvl1pPr>
          </a:lstStyle>
          <a:p>
            <a:fld id="{D50AD7F6-8C90-4C22-9946-8726295A9F1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p:txBody>
          <a:bodyPr/>
          <a:lstStyle>
            <a:lvl1pPr>
              <a:defRPr/>
            </a:lvl1pPr>
          </a:lstStyle>
          <a:p>
            <a:fld id="{A2D46D1E-3324-4607-B347-AD4D635634B3}" type="datetimeFigureOut">
              <a:rPr lang="en-US"/>
              <a:pPr/>
              <a:t>6/9/2011</a:t>
            </a:fld>
            <a:endParaRPr lang="en-GB"/>
          </a:p>
        </p:txBody>
      </p:sp>
      <p:sp>
        <p:nvSpPr>
          <p:cNvPr id="6" name="Rectangle 70"/>
          <p:cNvSpPr>
            <a:spLocks noGrp="1" noChangeArrowheads="1"/>
          </p:cNvSpPr>
          <p:nvPr>
            <p:ph type="ftr" sz="quarter" idx="11"/>
          </p:nvPr>
        </p:nvSpPr>
        <p:spPr/>
        <p:txBody>
          <a:bodyPr/>
          <a:lstStyle>
            <a:lvl1pPr>
              <a:defRPr/>
            </a:lvl1pPr>
          </a:lstStyle>
          <a:p>
            <a:endParaRPr lang="en-GB"/>
          </a:p>
        </p:txBody>
      </p:sp>
      <p:sp>
        <p:nvSpPr>
          <p:cNvPr id="7" name="Rectangle 71"/>
          <p:cNvSpPr>
            <a:spLocks noGrp="1" noChangeArrowheads="1"/>
          </p:cNvSpPr>
          <p:nvPr>
            <p:ph type="sldNum" sz="quarter" idx="12"/>
          </p:nvPr>
        </p:nvSpPr>
        <p:spPr/>
        <p:txBody>
          <a:bodyPr/>
          <a:lstStyle>
            <a:lvl1pPr>
              <a:defRPr/>
            </a:lvl1pPr>
          </a:lstStyle>
          <a:p>
            <a:fld id="{AC8E373C-47C9-4C59-8B6E-C60182845901}"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p:txBody>
          <a:bodyPr/>
          <a:lstStyle>
            <a:lvl1pPr>
              <a:defRPr/>
            </a:lvl1pPr>
          </a:lstStyle>
          <a:p>
            <a:fld id="{F835D036-0DDE-4514-9F81-53F1A0EB1CA2}" type="datetimeFigureOut">
              <a:rPr lang="en-US"/>
              <a:pPr/>
              <a:t>6/9/2011</a:t>
            </a:fld>
            <a:endParaRPr lang="en-GB"/>
          </a:p>
        </p:txBody>
      </p:sp>
      <p:sp>
        <p:nvSpPr>
          <p:cNvPr id="6" name="Rectangle 70"/>
          <p:cNvSpPr>
            <a:spLocks noGrp="1" noChangeArrowheads="1"/>
          </p:cNvSpPr>
          <p:nvPr>
            <p:ph type="ftr" sz="quarter" idx="11"/>
          </p:nvPr>
        </p:nvSpPr>
        <p:spPr/>
        <p:txBody>
          <a:bodyPr/>
          <a:lstStyle>
            <a:lvl1pPr>
              <a:defRPr/>
            </a:lvl1pPr>
          </a:lstStyle>
          <a:p>
            <a:endParaRPr lang="en-GB"/>
          </a:p>
        </p:txBody>
      </p:sp>
      <p:sp>
        <p:nvSpPr>
          <p:cNvPr id="7" name="Rectangle 71"/>
          <p:cNvSpPr>
            <a:spLocks noGrp="1" noChangeArrowheads="1"/>
          </p:cNvSpPr>
          <p:nvPr>
            <p:ph type="sldNum" sz="quarter" idx="12"/>
          </p:nvPr>
        </p:nvSpPr>
        <p:spPr/>
        <p:txBody>
          <a:bodyPr/>
          <a:lstStyle>
            <a:lvl1pPr>
              <a:defRPr/>
            </a:lvl1pPr>
          </a:lstStyle>
          <a:p>
            <a:fld id="{E2B6E22A-7598-471C-A33B-92EFBDAB6C2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GB">
              <a:solidFill>
                <a:srgbClr val="FFFFFF"/>
              </a:solidFill>
              <a:latin typeface="+mn-lt"/>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7168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grpSp>
          <p:nvGrpSpPr>
            <p:cNvPr id="1034" name="Group 5"/>
            <p:cNvGrpSpPr>
              <a:grpSpLocks/>
            </p:cNvGrpSpPr>
            <p:nvPr userDrawn="1"/>
          </p:nvGrpSpPr>
          <p:grpSpPr bwMode="auto">
            <a:xfrm>
              <a:off x="3528" y="3715"/>
              <a:ext cx="792" cy="521"/>
              <a:chOff x="3527" y="3715"/>
              <a:chExt cx="792" cy="521"/>
            </a:xfrm>
          </p:grpSpPr>
          <p:sp>
            <p:nvSpPr>
              <p:cNvPr id="7168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GB">
                  <a:solidFill>
                    <a:srgbClr val="FFFFFF"/>
                  </a:solidFill>
                </a:endParaRPr>
              </a:p>
            </p:txBody>
          </p:sp>
          <p:sp>
            <p:nvSpPr>
              <p:cNvPr id="7168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68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7168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690"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71691"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692"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solidFill>
                    <a:srgbClr val="FFFFFF"/>
                  </a:solidFill>
                  <a:latin typeface="+mn-lt"/>
                  <a:cs typeface="+mn-cs"/>
                </a:endParaRPr>
              </a:p>
            </p:txBody>
          </p:sp>
          <p:sp>
            <p:nvSpPr>
              <p:cNvPr id="71693"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69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solidFill>
                    <a:srgbClr val="FFFFFF"/>
                  </a:solidFill>
                  <a:latin typeface="+mn-lt"/>
                  <a:cs typeface="+mn-cs"/>
                </a:endParaRPr>
              </a:p>
            </p:txBody>
          </p:sp>
          <p:sp>
            <p:nvSpPr>
              <p:cNvPr id="7169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7169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7169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GB">
                  <a:solidFill>
                    <a:srgbClr val="FFFFFF"/>
                  </a:solidFill>
                </a:endParaRPr>
              </a:p>
            </p:txBody>
          </p:sp>
          <p:sp>
            <p:nvSpPr>
              <p:cNvPr id="7169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GB">
                  <a:solidFill>
                    <a:srgbClr val="FFFFFF"/>
                  </a:solidFill>
                </a:endParaRPr>
              </a:p>
            </p:txBody>
          </p:sp>
          <p:sp>
            <p:nvSpPr>
              <p:cNvPr id="7170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GB">
                  <a:solidFill>
                    <a:srgbClr val="FFFFFF"/>
                  </a:solidFill>
                </a:endParaRPr>
              </a:p>
            </p:txBody>
          </p:sp>
          <p:sp>
            <p:nvSpPr>
              <p:cNvPr id="71701"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0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0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0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GB">
                  <a:solidFill>
                    <a:srgbClr val="FFFFFF"/>
                  </a:solidFill>
                </a:endParaRPr>
              </a:p>
            </p:txBody>
          </p:sp>
          <p:sp>
            <p:nvSpPr>
              <p:cNvPr id="7170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GB">
                  <a:solidFill>
                    <a:srgbClr val="FFFFFF"/>
                  </a:solidFill>
                </a:endParaRPr>
              </a:p>
            </p:txBody>
          </p:sp>
          <p:sp>
            <p:nvSpPr>
              <p:cNvPr id="7170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0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solidFill>
                    <a:srgbClr val="FFFFFF"/>
                  </a:solidFill>
                  <a:latin typeface="+mn-lt"/>
                  <a:cs typeface="+mn-cs"/>
                </a:endParaRPr>
              </a:p>
            </p:txBody>
          </p:sp>
          <p:sp>
            <p:nvSpPr>
              <p:cNvPr id="7170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7170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7171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7171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7171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1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GB">
                  <a:solidFill>
                    <a:srgbClr val="FFFFFF"/>
                  </a:solidFill>
                  <a:latin typeface="+mn-lt"/>
                  <a:cs typeface="+mn-cs"/>
                </a:endParaRPr>
              </a:p>
            </p:txBody>
          </p:sp>
          <p:sp>
            <p:nvSpPr>
              <p:cNvPr id="7172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solidFill>
                    <a:srgbClr val="FFFFFF"/>
                  </a:solidFill>
                  <a:latin typeface="+mn-lt"/>
                  <a:cs typeface="+mn-cs"/>
                </a:endParaRPr>
              </a:p>
            </p:txBody>
          </p:sp>
          <p:sp>
            <p:nvSpPr>
              <p:cNvPr id="7172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2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GB">
                  <a:solidFill>
                    <a:srgbClr val="FFFFFF"/>
                  </a:solidFill>
                </a:endParaRPr>
              </a:p>
            </p:txBody>
          </p:sp>
          <p:sp>
            <p:nvSpPr>
              <p:cNvPr id="7172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3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7173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3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solidFill>
                    <a:srgbClr val="FFFFFF"/>
                  </a:solidFill>
                </a:endParaRPr>
              </a:p>
            </p:txBody>
          </p:sp>
          <p:sp>
            <p:nvSpPr>
              <p:cNvPr id="7173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solidFill>
                    <a:srgbClr val="FFFFFF"/>
                  </a:solidFill>
                </a:endParaRPr>
              </a:p>
            </p:txBody>
          </p:sp>
        </p:grpSp>
        <p:grpSp>
          <p:nvGrpSpPr>
            <p:cNvPr id="1037" name="Group 54"/>
            <p:cNvGrpSpPr>
              <a:grpSpLocks/>
            </p:cNvGrpSpPr>
            <p:nvPr userDrawn="1"/>
          </p:nvGrpSpPr>
          <p:grpSpPr bwMode="auto">
            <a:xfrm>
              <a:off x="5280" y="3024"/>
              <a:ext cx="425" cy="258"/>
              <a:chOff x="5280" y="3024"/>
              <a:chExt cx="425" cy="258"/>
            </a:xfrm>
          </p:grpSpPr>
          <p:sp>
            <p:nvSpPr>
              <p:cNvPr id="7173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3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3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3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3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4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solidFill>
                    <a:srgbClr val="FFFFFF"/>
                  </a:solidFill>
                  <a:latin typeface="+mn-lt"/>
                  <a:cs typeface="+mn-cs"/>
                </a:endParaRPr>
              </a:p>
            </p:txBody>
          </p:sp>
          <p:sp>
            <p:nvSpPr>
              <p:cNvPr id="7174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GB">
                  <a:solidFill>
                    <a:srgbClr val="FFFFFF"/>
                  </a:solidFill>
                  <a:latin typeface="+mn-lt"/>
                  <a:cs typeface="+mn-cs"/>
                </a:endParaRPr>
              </a:p>
            </p:txBody>
          </p:sp>
          <p:grpSp>
            <p:nvGrpSpPr>
              <p:cNvPr id="1045" name="Group 62"/>
              <p:cNvGrpSpPr>
                <a:grpSpLocks/>
              </p:cNvGrpSpPr>
              <p:nvPr/>
            </p:nvGrpSpPr>
            <p:grpSpPr bwMode="auto">
              <a:xfrm>
                <a:off x="5381" y="3085"/>
                <a:ext cx="227" cy="132"/>
                <a:chOff x="5381" y="3085"/>
                <a:chExt cx="227" cy="132"/>
              </a:xfrm>
            </p:grpSpPr>
            <p:sp>
              <p:nvSpPr>
                <p:cNvPr id="7174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4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solidFill>
                      <a:srgbClr val="FFFFFF"/>
                    </a:solidFill>
                  </a:endParaRPr>
                </a:p>
              </p:txBody>
            </p:sp>
            <p:sp>
              <p:nvSpPr>
                <p:cNvPr id="7174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solidFill>
                      <a:srgbClr val="FFFFFF"/>
                    </a:solidFill>
                  </a:endParaRPr>
                </a:p>
              </p:txBody>
            </p:sp>
            <p:sp>
              <p:nvSpPr>
                <p:cNvPr id="7174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solidFill>
                      <a:srgbClr val="FFFFFF"/>
                    </a:solidFill>
                  </a:endParaRPr>
                </a:p>
              </p:txBody>
            </p:sp>
          </p:grpSp>
        </p:grpSp>
      </p:grpSp>
      <p:sp>
        <p:nvSpPr>
          <p:cNvPr id="7174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7174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defRPr>
            </a:lvl1pPr>
          </a:lstStyle>
          <a:p>
            <a:fld id="{77323DDF-BEE4-4D6B-BBE7-281726A7415B}" type="datetimeFigureOut">
              <a:rPr lang="en-US"/>
              <a:pPr/>
              <a:t>6/9/2011</a:t>
            </a:fld>
            <a:endParaRPr lang="en-GB"/>
          </a:p>
        </p:txBody>
      </p:sp>
      <p:sp>
        <p:nvSpPr>
          <p:cNvPr id="7175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defRPr>
            </a:lvl1pPr>
          </a:lstStyle>
          <a:p>
            <a:endParaRPr lang="en-GB"/>
          </a:p>
        </p:txBody>
      </p:sp>
      <p:sp>
        <p:nvSpPr>
          <p:cNvPr id="7175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defRPr>
            </a:lvl1pPr>
          </a:lstStyle>
          <a:p>
            <a:fld id="{16D1908A-45B9-4392-AAE8-B398CE864C28}"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wind_MEI_space_lag_95.mov"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ERAint_swh_clim.m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ERAint_mwp_clim.m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3.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0" y="285750"/>
            <a:ext cx="8886825" cy="2520950"/>
          </a:xfrm>
        </p:spPr>
        <p:txBody>
          <a:bodyPr anchorCtr="0"/>
          <a:lstStyle/>
          <a:p>
            <a:pPr eaLnBrk="1" hangingPunct="1">
              <a:defRPr/>
            </a:pPr>
            <a:r>
              <a:rPr lang="en-GB" sz="3200" dirty="0" smtClean="0">
                <a:solidFill>
                  <a:schemeClr val="tx1"/>
                </a:solidFill>
              </a:rPr>
              <a:t>Wind and Wave Variability in Re-analysis Models and Satellite Measurements in the North Atlantic</a:t>
            </a:r>
          </a:p>
        </p:txBody>
      </p:sp>
      <p:sp>
        <p:nvSpPr>
          <p:cNvPr id="2051" name="Subtitle 2"/>
          <p:cNvSpPr>
            <a:spLocks noGrp="1"/>
          </p:cNvSpPr>
          <p:nvPr>
            <p:ph type="subTitle" idx="4294967295"/>
          </p:nvPr>
        </p:nvSpPr>
        <p:spPr>
          <a:xfrm>
            <a:off x="285750" y="3286125"/>
            <a:ext cx="8858250" cy="2357438"/>
          </a:xfrm>
        </p:spPr>
        <p:txBody>
          <a:bodyPr/>
          <a:lstStyle/>
          <a:p>
            <a:pPr marL="0" indent="0" algn="ctr" eaLnBrk="1" hangingPunct="1">
              <a:buFont typeface="Wingdings" pitchFamily="2" charset="2"/>
              <a:buNone/>
            </a:pPr>
            <a:r>
              <a:rPr lang="en-GB" sz="2800" smtClean="0"/>
              <a:t>Ray Bell - 4</a:t>
            </a:r>
            <a:r>
              <a:rPr lang="en-GB" sz="2800" baseline="30000" smtClean="0"/>
              <a:t>th</a:t>
            </a:r>
            <a:r>
              <a:rPr lang="en-GB" sz="2800" smtClean="0"/>
              <a:t> year project</a:t>
            </a:r>
          </a:p>
          <a:p>
            <a:pPr marL="0" indent="0" algn="ctr" eaLnBrk="1" hangingPunct="1">
              <a:buFont typeface="Wingdings" pitchFamily="2" charset="2"/>
              <a:buNone/>
            </a:pPr>
            <a:endParaRPr lang="en-GB" smtClean="0"/>
          </a:p>
          <a:p>
            <a:pPr marL="0" indent="0" eaLnBrk="1" hangingPunct="1">
              <a:buFont typeface="Wingdings" pitchFamily="2" charset="2"/>
              <a:buNone/>
            </a:pPr>
            <a:r>
              <a:rPr lang="en-GB" sz="2400" smtClean="0"/>
              <a:t>Supervisors: Dr. David Cromwell, Dr. Christine Gommenginger and Professor. Meric Srokosz</a:t>
            </a:r>
          </a:p>
        </p:txBody>
      </p:sp>
      <p:pic>
        <p:nvPicPr>
          <p:cNvPr id="13316" name="Picture 5"/>
          <p:cNvPicPr>
            <a:picLocks noChangeAspect="1" noChangeArrowheads="1"/>
          </p:cNvPicPr>
          <p:nvPr/>
        </p:nvPicPr>
        <p:blipFill>
          <a:blip r:embed="rId3" cstate="print"/>
          <a:srcRect/>
          <a:stretch>
            <a:fillRect/>
          </a:stretch>
        </p:blipFill>
        <p:spPr bwMode="auto">
          <a:xfrm>
            <a:off x="250825" y="6021388"/>
            <a:ext cx="2520950" cy="608012"/>
          </a:xfrm>
          <a:prstGeom prst="rect">
            <a:avLst/>
          </a:prstGeom>
          <a:noFill/>
          <a:ln w="9525">
            <a:noFill/>
            <a:miter lim="800000"/>
            <a:headEnd/>
            <a:tailEnd/>
          </a:ln>
        </p:spPr>
      </p:pic>
      <p:pic>
        <p:nvPicPr>
          <p:cNvPr id="13317" name="Picture 6"/>
          <p:cNvPicPr>
            <a:picLocks noChangeAspect="1" noChangeArrowheads="1"/>
          </p:cNvPicPr>
          <p:nvPr/>
        </p:nvPicPr>
        <p:blipFill>
          <a:blip r:embed="rId4" cstate="print"/>
          <a:srcRect/>
          <a:stretch>
            <a:fillRect/>
          </a:stretch>
        </p:blipFill>
        <p:spPr bwMode="auto">
          <a:xfrm>
            <a:off x="6227763" y="6021388"/>
            <a:ext cx="27051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00063" y="0"/>
            <a:ext cx="8229600" cy="857250"/>
          </a:xfrm>
          <a:prstGeom prst="rect">
            <a:avLst/>
          </a:prstGeom>
          <a:noFill/>
          <a:ln w="9525">
            <a:noFill/>
            <a:miter lim="800000"/>
            <a:headEnd/>
            <a:tailEnd/>
          </a:ln>
          <a:effectLst/>
        </p:spPr>
        <p:txBody>
          <a:bodyPr anchor="ctr"/>
          <a:lstStyle/>
          <a:p>
            <a:pPr algn="ctr">
              <a:defRPr/>
            </a:pPr>
            <a:r>
              <a:rPr lang="en-GB" sz="4000" kern="0" dirty="0">
                <a:effectLst>
                  <a:outerShdw blurRad="38100" dist="38100" dir="2700000" algn="tl">
                    <a:srgbClr val="000000"/>
                  </a:outerShdw>
                </a:effectLst>
                <a:latin typeface="+mj-lt"/>
                <a:ea typeface="+mj-ea"/>
                <a:cs typeface="+mj-cs"/>
              </a:rPr>
              <a:t>TOPEX swh Jan 93 – Aug 02</a:t>
            </a:r>
          </a:p>
        </p:txBody>
      </p:sp>
      <p:pic>
        <p:nvPicPr>
          <p:cNvPr id="23555" name="Picture 5" descr="tx_swh_pc1_EAP.jpg"/>
          <p:cNvPicPr>
            <a:picLocks noChangeAspect="1"/>
          </p:cNvPicPr>
          <p:nvPr/>
        </p:nvPicPr>
        <p:blipFill>
          <a:blip r:embed="rId3" cstate="print"/>
          <a:srcRect l="6982" t="3125" r="5418" b="4166"/>
          <a:stretch>
            <a:fillRect/>
          </a:stretch>
        </p:blipFill>
        <p:spPr bwMode="auto">
          <a:xfrm>
            <a:off x="357188" y="785813"/>
            <a:ext cx="8201025" cy="2857500"/>
          </a:xfrm>
          <a:prstGeom prst="rect">
            <a:avLst/>
          </a:prstGeom>
          <a:noFill/>
          <a:ln w="9525">
            <a:noFill/>
            <a:miter lim="800000"/>
            <a:headEnd/>
            <a:tailEnd/>
          </a:ln>
        </p:spPr>
      </p:pic>
      <p:pic>
        <p:nvPicPr>
          <p:cNvPr id="23556" name="Picture 6" descr="tx_swh_pc2_NAO.jpg"/>
          <p:cNvPicPr>
            <a:picLocks noChangeAspect="1"/>
          </p:cNvPicPr>
          <p:nvPr/>
        </p:nvPicPr>
        <p:blipFill>
          <a:blip r:embed="rId4" cstate="print"/>
          <a:srcRect l="6982" t="3125" r="4637" b="4166"/>
          <a:stretch>
            <a:fillRect/>
          </a:stretch>
        </p:blipFill>
        <p:spPr bwMode="auto">
          <a:xfrm>
            <a:off x="357188" y="3786188"/>
            <a:ext cx="8215312"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786050" y="857232"/>
          <a:ext cx="6096000" cy="11074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ERA-40</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b="1" dirty="0" smtClean="0"/>
                        <a:t>0.37</a:t>
                      </a:r>
                      <a:endParaRPr lang="en-GB" b="1" dirty="0"/>
                    </a:p>
                  </a:txBody>
                  <a:tcPr/>
                </a:tc>
                <a:tc>
                  <a:txBody>
                    <a:bodyPr/>
                    <a:lstStyle/>
                    <a:p>
                      <a:r>
                        <a:rPr lang="en-GB" b="1" dirty="0" smtClean="0"/>
                        <a:t>0.41</a:t>
                      </a:r>
                      <a:endParaRPr lang="en-GB" b="1" dirty="0"/>
                    </a:p>
                  </a:txBody>
                  <a:tcPr/>
                </a:tc>
              </a:tr>
              <a:tr h="258452">
                <a:tc>
                  <a:txBody>
                    <a:bodyPr/>
                    <a:lstStyle/>
                    <a:p>
                      <a:r>
                        <a:rPr lang="en-GB" dirty="0" smtClean="0"/>
                        <a:t>PC2</a:t>
                      </a:r>
                      <a:endParaRPr lang="en-GB" dirty="0"/>
                    </a:p>
                  </a:txBody>
                  <a:tcPr/>
                </a:tc>
                <a:tc>
                  <a:txBody>
                    <a:bodyPr/>
                    <a:lstStyle/>
                    <a:p>
                      <a:r>
                        <a:rPr lang="en-GB" b="1" dirty="0" smtClean="0"/>
                        <a:t>0.41</a:t>
                      </a:r>
                      <a:endParaRPr lang="en-GB" b="1" dirty="0"/>
                    </a:p>
                  </a:txBody>
                  <a:tcPr/>
                </a:tc>
                <a:tc>
                  <a:txBody>
                    <a:bodyPr/>
                    <a:lstStyle/>
                    <a:p>
                      <a:r>
                        <a:rPr lang="en-GB" b="1" dirty="0" smtClean="0"/>
                        <a:t>-0.2</a:t>
                      </a:r>
                      <a:endParaRPr lang="en-GB" b="1" dirty="0"/>
                    </a:p>
                  </a:txBody>
                  <a:tcPr/>
                </a:tc>
              </a:tr>
            </a:tbl>
          </a:graphicData>
        </a:graphic>
      </p:graphicFrame>
      <p:graphicFrame>
        <p:nvGraphicFramePr>
          <p:cNvPr id="3" name="Table 2"/>
          <p:cNvGraphicFramePr>
            <a:graphicFrameLocks noGrp="1"/>
          </p:cNvGraphicFramePr>
          <p:nvPr/>
        </p:nvGraphicFramePr>
        <p:xfrm>
          <a:off x="2786050" y="2143116"/>
          <a:ext cx="6096000" cy="1107440"/>
        </p:xfrm>
        <a:graphic>
          <a:graphicData uri="http://schemas.openxmlformats.org/drawingml/2006/table">
            <a:tbl>
              <a:tblPr firstRow="1" bandRow="1">
                <a:tableStyleId>{5C22544A-7EE6-4342-B048-85BDC9FD1C3A}</a:tableStyleId>
              </a:tblPr>
              <a:tblGrid>
                <a:gridCol w="2032000"/>
                <a:gridCol w="2032000"/>
                <a:gridCol w="2032000"/>
              </a:tblGrid>
              <a:tr h="0">
                <a:tc>
                  <a:txBody>
                    <a:bodyPr/>
                    <a:lstStyle/>
                    <a:p>
                      <a:r>
                        <a:rPr lang="en-GB" dirty="0" smtClean="0"/>
                        <a:t>ERA-Interim</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b="1" dirty="0" smtClean="0"/>
                        <a:t>-0.38</a:t>
                      </a:r>
                      <a:endParaRPr lang="en-GB" b="1" dirty="0"/>
                    </a:p>
                  </a:txBody>
                  <a:tcPr/>
                </a:tc>
                <a:tc>
                  <a:txBody>
                    <a:bodyPr/>
                    <a:lstStyle/>
                    <a:p>
                      <a:r>
                        <a:rPr lang="en-GB" b="1" dirty="0" smtClean="0"/>
                        <a:t>-0.5</a:t>
                      </a:r>
                      <a:endParaRPr lang="en-GB" b="1" dirty="0"/>
                    </a:p>
                  </a:txBody>
                  <a:tcPr/>
                </a:tc>
              </a:tr>
              <a:tr h="370840">
                <a:tc>
                  <a:txBody>
                    <a:bodyPr/>
                    <a:lstStyle/>
                    <a:p>
                      <a:r>
                        <a:rPr lang="en-GB" dirty="0" smtClean="0"/>
                        <a:t>PC2</a:t>
                      </a:r>
                      <a:endParaRPr lang="en-GB" dirty="0"/>
                    </a:p>
                  </a:txBody>
                  <a:tcPr/>
                </a:tc>
                <a:tc>
                  <a:txBody>
                    <a:bodyPr/>
                    <a:lstStyle/>
                    <a:p>
                      <a:r>
                        <a:rPr lang="en-GB" b="1" dirty="0" smtClean="0"/>
                        <a:t>0.55</a:t>
                      </a:r>
                      <a:endParaRPr lang="en-GB" b="1" dirty="0"/>
                    </a:p>
                  </a:txBody>
                  <a:tcPr/>
                </a:tc>
                <a:tc>
                  <a:txBody>
                    <a:bodyPr/>
                    <a:lstStyle/>
                    <a:p>
                      <a:r>
                        <a:rPr lang="en-GB" b="1" dirty="0" smtClean="0"/>
                        <a:t>-0.11</a:t>
                      </a:r>
                      <a:endParaRPr lang="en-GB" b="1" dirty="0"/>
                    </a:p>
                  </a:txBody>
                  <a:tcPr/>
                </a:tc>
              </a:tr>
            </a:tbl>
          </a:graphicData>
        </a:graphic>
      </p:graphicFrame>
      <p:graphicFrame>
        <p:nvGraphicFramePr>
          <p:cNvPr id="4" name="Table 3"/>
          <p:cNvGraphicFramePr>
            <a:graphicFrameLocks noGrp="1"/>
          </p:cNvGraphicFramePr>
          <p:nvPr/>
        </p:nvGraphicFramePr>
        <p:xfrm>
          <a:off x="2786050" y="3500438"/>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GB" dirty="0" smtClean="0"/>
                        <a:t>TOPEX</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b="1" baseline="0" dirty="0" smtClean="0">
                          <a:solidFill>
                            <a:srgbClr val="060606"/>
                          </a:solidFill>
                        </a:rPr>
                        <a:t>0.35</a:t>
                      </a:r>
                      <a:endParaRPr lang="en-GB" b="1" baseline="0" dirty="0">
                        <a:solidFill>
                          <a:srgbClr val="060606"/>
                        </a:solidFill>
                      </a:endParaRPr>
                    </a:p>
                  </a:txBody>
                  <a:tcPr/>
                </a:tc>
                <a:tc>
                  <a:txBody>
                    <a:bodyPr/>
                    <a:lstStyle/>
                    <a:p>
                      <a:r>
                        <a:rPr lang="en-GB" b="1" baseline="0" dirty="0" smtClean="0">
                          <a:solidFill>
                            <a:schemeClr val="tx2">
                              <a:lumMod val="10000"/>
                            </a:schemeClr>
                          </a:solidFill>
                        </a:rPr>
                        <a:t>0.41</a:t>
                      </a:r>
                      <a:endParaRPr lang="en-GB" b="1" baseline="0" dirty="0">
                        <a:solidFill>
                          <a:schemeClr val="tx2">
                            <a:lumMod val="10000"/>
                          </a:schemeClr>
                        </a:solidFill>
                      </a:endParaRPr>
                    </a:p>
                  </a:txBody>
                  <a:tcPr/>
                </a:tc>
              </a:tr>
              <a:tr h="370840">
                <a:tc>
                  <a:txBody>
                    <a:bodyPr/>
                    <a:lstStyle/>
                    <a:p>
                      <a:r>
                        <a:rPr lang="en-GB" dirty="0" smtClean="0"/>
                        <a:t>PC2</a:t>
                      </a:r>
                      <a:endParaRPr lang="en-GB" dirty="0"/>
                    </a:p>
                  </a:txBody>
                  <a:tcPr/>
                </a:tc>
                <a:tc>
                  <a:txBody>
                    <a:bodyPr/>
                    <a:lstStyle/>
                    <a:p>
                      <a:r>
                        <a:rPr lang="en-GB" b="1" baseline="0" dirty="0" smtClean="0">
                          <a:solidFill>
                            <a:srgbClr val="000000"/>
                          </a:solidFill>
                        </a:rPr>
                        <a:t>-0.42</a:t>
                      </a:r>
                      <a:endParaRPr lang="en-GB" b="1" baseline="0" dirty="0">
                        <a:solidFill>
                          <a:srgbClr val="000000"/>
                        </a:solidFill>
                      </a:endParaRPr>
                    </a:p>
                  </a:txBody>
                  <a:tcPr/>
                </a:tc>
                <a:tc>
                  <a:txBody>
                    <a:bodyPr/>
                    <a:lstStyle/>
                    <a:p>
                      <a:r>
                        <a:rPr lang="en-GB" b="1" baseline="0" dirty="0" smtClean="0">
                          <a:solidFill>
                            <a:srgbClr val="000000"/>
                          </a:solidFill>
                        </a:rPr>
                        <a:t>0.14</a:t>
                      </a:r>
                      <a:endParaRPr lang="en-GB" b="1" baseline="0" dirty="0">
                        <a:solidFill>
                          <a:srgbClr val="000000"/>
                        </a:solidFill>
                      </a:endParaRPr>
                    </a:p>
                  </a:txBody>
                  <a:tcPr/>
                </a:tc>
              </a:tr>
            </a:tbl>
          </a:graphicData>
        </a:graphic>
      </p:graphicFrame>
      <p:sp>
        <p:nvSpPr>
          <p:cNvPr id="5" name="Title 1"/>
          <p:cNvSpPr txBox="1">
            <a:spLocks/>
          </p:cNvSpPr>
          <p:nvPr/>
        </p:nvSpPr>
        <p:spPr bwMode="auto">
          <a:xfrm>
            <a:off x="428625" y="0"/>
            <a:ext cx="8229600" cy="8572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swh</a:t>
            </a:r>
          </a:p>
        </p:txBody>
      </p:sp>
      <p:sp>
        <p:nvSpPr>
          <p:cNvPr id="6" name="Rectangle 5"/>
          <p:cNvSpPr/>
          <p:nvPr/>
        </p:nvSpPr>
        <p:spPr>
          <a:xfrm>
            <a:off x="500063" y="4857750"/>
            <a:ext cx="8643937" cy="1717675"/>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rPr>
              <a:t>Dominant mode of variability slightly more related to the EAP</a:t>
            </a:r>
          </a:p>
          <a:p>
            <a:pPr marL="342900" indent="-342900">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rPr>
              <a:t>Secondary mode of variability more related to the NAO</a:t>
            </a:r>
          </a:p>
          <a:p>
            <a:pPr marL="342900" indent="-342900">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rPr>
              <a:t>Correlation of the NAO and EAP = 0.1</a:t>
            </a:r>
          </a:p>
        </p:txBody>
      </p:sp>
      <p:sp>
        <p:nvSpPr>
          <p:cNvPr id="7" name="TextBox 6"/>
          <p:cNvSpPr txBox="1"/>
          <p:nvPr/>
        </p:nvSpPr>
        <p:spPr>
          <a:xfrm>
            <a:off x="500034" y="1857364"/>
            <a:ext cx="2000264" cy="369332"/>
          </a:xfrm>
          <a:prstGeom prst="rect">
            <a:avLst/>
          </a:prstGeom>
          <a:noFill/>
        </p:spPr>
        <p:txBody>
          <a:bodyPr wrap="square" rtlCol="0">
            <a:spAutoFit/>
          </a:bodyPr>
          <a:lstStyle/>
          <a:p>
            <a:r>
              <a:rPr lang="en-GB" dirty="0" smtClean="0"/>
              <a:t>Sep 92 – Aug 02</a:t>
            </a:r>
            <a:endParaRPr lang="en-GB" dirty="0"/>
          </a:p>
        </p:txBody>
      </p:sp>
      <p:sp>
        <p:nvSpPr>
          <p:cNvPr id="8" name="TextBox 7"/>
          <p:cNvSpPr txBox="1"/>
          <p:nvPr/>
        </p:nvSpPr>
        <p:spPr>
          <a:xfrm>
            <a:off x="571472" y="3786190"/>
            <a:ext cx="2000264" cy="369332"/>
          </a:xfrm>
          <a:prstGeom prst="rect">
            <a:avLst/>
          </a:prstGeom>
          <a:noFill/>
        </p:spPr>
        <p:txBody>
          <a:bodyPr wrap="square" rtlCol="0">
            <a:spAutoFit/>
          </a:bodyPr>
          <a:lstStyle/>
          <a:p>
            <a:r>
              <a:rPr lang="en-GB" dirty="0" smtClean="0"/>
              <a:t>Jan 93 – Aug 02</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00063" y="0"/>
            <a:ext cx="8229600" cy="857250"/>
          </a:xfrm>
          <a:prstGeom prst="rect">
            <a:avLst/>
          </a:prstGeom>
          <a:noFill/>
          <a:ln w="9525">
            <a:noFill/>
            <a:miter lim="800000"/>
            <a:headEnd/>
            <a:tailEnd/>
          </a:ln>
          <a:effectLst/>
        </p:spPr>
        <p:txBody>
          <a:bodyPr anchor="ctr"/>
          <a:lstStyle/>
          <a:p>
            <a:pPr algn="ctr">
              <a:defRPr/>
            </a:pPr>
            <a:r>
              <a:rPr lang="en-GB" sz="4400" kern="0" dirty="0" err="1" smtClean="0">
                <a:effectLst>
                  <a:outerShdw blurRad="38100" dist="38100" dir="2700000" algn="tl">
                    <a:srgbClr val="000000"/>
                  </a:outerShdw>
                </a:effectLst>
                <a:latin typeface="+mj-lt"/>
                <a:ea typeface="+mj-ea"/>
                <a:cs typeface="+mj-cs"/>
              </a:rPr>
              <a:t>swh</a:t>
            </a:r>
            <a:r>
              <a:rPr lang="en-GB" sz="4400" kern="0" dirty="0" smtClean="0">
                <a:effectLst>
                  <a:outerShdw blurRad="38100" dist="38100" dir="2700000" algn="tl">
                    <a:srgbClr val="000000"/>
                  </a:outerShdw>
                </a:effectLst>
                <a:latin typeface="+mj-lt"/>
                <a:ea typeface="+mj-ea"/>
                <a:cs typeface="+mj-cs"/>
              </a:rPr>
              <a:t> - </a:t>
            </a:r>
            <a:r>
              <a:rPr lang="en-GB" sz="4400" kern="0" dirty="0">
                <a:effectLst>
                  <a:outerShdw blurRad="38100" dist="38100" dir="2700000" algn="tl">
                    <a:srgbClr val="000000"/>
                  </a:outerShdw>
                </a:effectLst>
                <a:latin typeface="+mj-lt"/>
                <a:ea typeface="+mj-ea"/>
                <a:cs typeface="+mj-cs"/>
              </a:rPr>
              <a:t>longer time </a:t>
            </a:r>
            <a:r>
              <a:rPr lang="en-GB" sz="4400" kern="0" dirty="0" smtClean="0">
                <a:effectLst>
                  <a:outerShdw blurRad="38100" dist="38100" dir="2700000" algn="tl">
                    <a:srgbClr val="000000"/>
                  </a:outerShdw>
                </a:effectLst>
                <a:latin typeface="+mj-lt"/>
                <a:ea typeface="+mj-ea"/>
                <a:cs typeface="+mj-cs"/>
              </a:rPr>
              <a:t>span</a:t>
            </a:r>
            <a:endParaRPr lang="en-GB" sz="4400" kern="0" dirty="0">
              <a:effectLst>
                <a:outerShdw blurRad="38100" dist="38100" dir="2700000" algn="tl">
                  <a:srgbClr val="000000"/>
                </a:outerShdw>
              </a:effectLst>
              <a:latin typeface="+mj-lt"/>
              <a:ea typeface="+mj-ea"/>
              <a:cs typeface="+mj-cs"/>
            </a:endParaRPr>
          </a:p>
        </p:txBody>
      </p:sp>
      <p:graphicFrame>
        <p:nvGraphicFramePr>
          <p:cNvPr id="3" name="Table 2"/>
          <p:cNvGraphicFramePr>
            <a:graphicFrameLocks noGrp="1"/>
          </p:cNvGraphicFramePr>
          <p:nvPr/>
        </p:nvGraphicFramePr>
        <p:xfrm>
          <a:off x="1500188" y="1428750"/>
          <a:ext cx="6429420" cy="1112520"/>
        </p:xfrm>
        <a:graphic>
          <a:graphicData uri="http://schemas.openxmlformats.org/drawingml/2006/table">
            <a:tbl>
              <a:tblPr firstRow="1" bandRow="1">
                <a:tableStyleId>{5C22544A-7EE6-4342-B048-85BDC9FD1C3A}</a:tableStyleId>
              </a:tblPr>
              <a:tblGrid>
                <a:gridCol w="2143140"/>
                <a:gridCol w="2143140"/>
                <a:gridCol w="2143140"/>
              </a:tblGrid>
              <a:tr h="370840">
                <a:tc>
                  <a:txBody>
                    <a:bodyPr/>
                    <a:lstStyle/>
                    <a:p>
                      <a:r>
                        <a:rPr lang="en-GB" dirty="0" smtClean="0"/>
                        <a:t>ERA-Interim</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dirty="0" smtClean="0"/>
                        <a:t>-0.25</a:t>
                      </a:r>
                      <a:endParaRPr lang="en-GB" dirty="0"/>
                    </a:p>
                  </a:txBody>
                  <a:tcPr/>
                </a:tc>
                <a:tc>
                  <a:txBody>
                    <a:bodyPr/>
                    <a:lstStyle/>
                    <a:p>
                      <a:r>
                        <a:rPr lang="en-GB" dirty="0" smtClean="0"/>
                        <a:t>-0.5</a:t>
                      </a:r>
                      <a:endParaRPr lang="en-GB" dirty="0"/>
                    </a:p>
                  </a:txBody>
                  <a:tcPr/>
                </a:tc>
              </a:tr>
              <a:tr h="370840">
                <a:tc>
                  <a:txBody>
                    <a:bodyPr/>
                    <a:lstStyle/>
                    <a:p>
                      <a:r>
                        <a:rPr lang="en-GB" dirty="0" smtClean="0"/>
                        <a:t>PC2</a:t>
                      </a:r>
                      <a:endParaRPr lang="en-GB" dirty="0"/>
                    </a:p>
                  </a:txBody>
                  <a:tcPr/>
                </a:tc>
                <a:tc>
                  <a:txBody>
                    <a:bodyPr/>
                    <a:lstStyle/>
                    <a:p>
                      <a:r>
                        <a:rPr lang="en-GB" dirty="0" smtClean="0"/>
                        <a:t>0.55</a:t>
                      </a:r>
                      <a:endParaRPr lang="en-GB" dirty="0"/>
                    </a:p>
                  </a:txBody>
                  <a:tcPr/>
                </a:tc>
                <a:tc>
                  <a:txBody>
                    <a:bodyPr/>
                    <a:lstStyle/>
                    <a:p>
                      <a:r>
                        <a:rPr lang="en-GB" dirty="0" smtClean="0"/>
                        <a:t>-0.11</a:t>
                      </a:r>
                      <a:endParaRPr lang="en-GB" dirty="0"/>
                    </a:p>
                  </a:txBody>
                  <a:tcPr/>
                </a:tc>
              </a:tr>
            </a:tbl>
          </a:graphicData>
        </a:graphic>
      </p:graphicFrame>
      <p:graphicFrame>
        <p:nvGraphicFramePr>
          <p:cNvPr id="4" name="Table 3"/>
          <p:cNvGraphicFramePr>
            <a:graphicFrameLocks noGrp="1"/>
          </p:cNvGraphicFramePr>
          <p:nvPr/>
        </p:nvGraphicFramePr>
        <p:xfrm>
          <a:off x="1428728" y="3214686"/>
          <a:ext cx="6429420" cy="1107440"/>
        </p:xfrm>
        <a:graphic>
          <a:graphicData uri="http://schemas.openxmlformats.org/drawingml/2006/table">
            <a:tbl>
              <a:tblPr firstRow="1" bandRow="1">
                <a:tableStyleId>{5C22544A-7EE6-4342-B048-85BDC9FD1C3A}</a:tableStyleId>
              </a:tblPr>
              <a:tblGrid>
                <a:gridCol w="2143140"/>
                <a:gridCol w="2143140"/>
                <a:gridCol w="2143140"/>
              </a:tblGrid>
              <a:tr h="151446">
                <a:tc>
                  <a:txBody>
                    <a:bodyPr/>
                    <a:lstStyle/>
                    <a:p>
                      <a:r>
                        <a:rPr lang="en-GB" dirty="0" smtClean="0"/>
                        <a:t>TOPEX</a:t>
                      </a:r>
                      <a:r>
                        <a:rPr lang="en-GB" baseline="0" dirty="0" smtClean="0"/>
                        <a:t> + Jason-1</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dirty="0" smtClean="0"/>
                        <a:t>0.08</a:t>
                      </a:r>
                      <a:endParaRPr lang="en-GB" dirty="0"/>
                    </a:p>
                  </a:txBody>
                  <a:tcPr/>
                </a:tc>
                <a:tc>
                  <a:txBody>
                    <a:bodyPr/>
                    <a:lstStyle/>
                    <a:p>
                      <a:r>
                        <a:rPr lang="en-GB" dirty="0" smtClean="0"/>
                        <a:t>-0.48</a:t>
                      </a:r>
                      <a:endParaRPr lang="en-GB" dirty="0"/>
                    </a:p>
                  </a:txBody>
                  <a:tcPr/>
                </a:tc>
              </a:tr>
              <a:tr h="370840">
                <a:tc>
                  <a:txBody>
                    <a:bodyPr/>
                    <a:lstStyle/>
                    <a:p>
                      <a:r>
                        <a:rPr lang="en-GB" dirty="0" smtClean="0"/>
                        <a:t>PC2</a:t>
                      </a:r>
                      <a:endParaRPr lang="en-GB" dirty="0"/>
                    </a:p>
                  </a:txBody>
                  <a:tcPr/>
                </a:tc>
                <a:tc>
                  <a:txBody>
                    <a:bodyPr/>
                    <a:lstStyle/>
                    <a:p>
                      <a:r>
                        <a:rPr lang="en-GB" dirty="0" smtClean="0"/>
                        <a:t>-0.58</a:t>
                      </a:r>
                      <a:endParaRPr lang="en-GB" dirty="0"/>
                    </a:p>
                  </a:txBody>
                  <a:tcPr/>
                </a:tc>
                <a:tc>
                  <a:txBody>
                    <a:bodyPr/>
                    <a:lstStyle/>
                    <a:p>
                      <a:r>
                        <a:rPr lang="en-GB" dirty="0" smtClean="0"/>
                        <a:t>0.08</a:t>
                      </a:r>
                      <a:endParaRPr lang="en-GB" dirty="0"/>
                    </a:p>
                  </a:txBody>
                  <a:tcPr/>
                </a:tc>
              </a:tr>
            </a:tbl>
          </a:graphicData>
        </a:graphic>
      </p:graphicFrame>
      <p:graphicFrame>
        <p:nvGraphicFramePr>
          <p:cNvPr id="5" name="Table 4"/>
          <p:cNvGraphicFramePr>
            <a:graphicFrameLocks noGrp="1"/>
          </p:cNvGraphicFramePr>
          <p:nvPr/>
        </p:nvGraphicFramePr>
        <p:xfrm>
          <a:off x="1500188" y="4500563"/>
          <a:ext cx="6429420" cy="1107440"/>
        </p:xfrm>
        <a:graphic>
          <a:graphicData uri="http://schemas.openxmlformats.org/drawingml/2006/table">
            <a:tbl>
              <a:tblPr firstRow="1" bandRow="1">
                <a:tableStyleId>{5C22544A-7EE6-4342-B048-85BDC9FD1C3A}</a:tableStyleId>
              </a:tblPr>
              <a:tblGrid>
                <a:gridCol w="2143140"/>
                <a:gridCol w="2143140"/>
                <a:gridCol w="2143140"/>
              </a:tblGrid>
              <a:tr h="222884">
                <a:tc>
                  <a:txBody>
                    <a:bodyPr/>
                    <a:lstStyle/>
                    <a:p>
                      <a:r>
                        <a:rPr lang="en-GB" dirty="0" smtClean="0"/>
                        <a:t>ERS-2 + Envisat</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0840">
                <a:tc>
                  <a:txBody>
                    <a:bodyPr/>
                    <a:lstStyle/>
                    <a:p>
                      <a:r>
                        <a:rPr lang="en-GB" dirty="0" smtClean="0"/>
                        <a:t>PC1</a:t>
                      </a:r>
                      <a:endParaRPr lang="en-GB" dirty="0"/>
                    </a:p>
                  </a:txBody>
                  <a:tcPr/>
                </a:tc>
                <a:tc>
                  <a:txBody>
                    <a:bodyPr/>
                    <a:lstStyle/>
                    <a:p>
                      <a:r>
                        <a:rPr lang="en-GB" b="1" baseline="0" dirty="0" smtClean="0">
                          <a:solidFill>
                            <a:schemeClr val="tx2">
                              <a:lumMod val="10000"/>
                            </a:schemeClr>
                          </a:solidFill>
                        </a:rPr>
                        <a:t>0.001</a:t>
                      </a:r>
                      <a:endParaRPr lang="en-GB" b="1" baseline="0" dirty="0">
                        <a:solidFill>
                          <a:schemeClr val="tx2">
                            <a:lumMod val="10000"/>
                          </a:schemeClr>
                        </a:solidFill>
                      </a:endParaRPr>
                    </a:p>
                  </a:txBody>
                  <a:tcPr/>
                </a:tc>
                <a:tc>
                  <a:txBody>
                    <a:bodyPr/>
                    <a:lstStyle/>
                    <a:p>
                      <a:r>
                        <a:rPr lang="en-GB" b="1" baseline="0" dirty="0" smtClean="0">
                          <a:solidFill>
                            <a:schemeClr val="tx2">
                              <a:lumMod val="10000"/>
                            </a:schemeClr>
                          </a:solidFill>
                        </a:rPr>
                        <a:t>-0.48</a:t>
                      </a:r>
                      <a:endParaRPr lang="en-GB" b="1" baseline="0" dirty="0">
                        <a:solidFill>
                          <a:schemeClr val="tx2">
                            <a:lumMod val="10000"/>
                          </a:schemeClr>
                        </a:solidFill>
                      </a:endParaRPr>
                    </a:p>
                  </a:txBody>
                  <a:tcPr/>
                </a:tc>
              </a:tr>
              <a:tr h="370840">
                <a:tc>
                  <a:txBody>
                    <a:bodyPr/>
                    <a:lstStyle/>
                    <a:p>
                      <a:r>
                        <a:rPr lang="en-GB" dirty="0" smtClean="0"/>
                        <a:t>PC2</a:t>
                      </a:r>
                      <a:endParaRPr lang="en-GB" dirty="0"/>
                    </a:p>
                  </a:txBody>
                  <a:tcPr/>
                </a:tc>
                <a:tc>
                  <a:txBody>
                    <a:bodyPr/>
                    <a:lstStyle/>
                    <a:p>
                      <a:r>
                        <a:rPr lang="en-GB" b="1" baseline="0" dirty="0" smtClean="0">
                          <a:solidFill>
                            <a:schemeClr val="tx2">
                              <a:lumMod val="10000"/>
                            </a:schemeClr>
                          </a:solidFill>
                        </a:rPr>
                        <a:t>-0.63</a:t>
                      </a:r>
                      <a:endParaRPr lang="en-GB" b="1" baseline="0" dirty="0">
                        <a:solidFill>
                          <a:schemeClr val="tx2">
                            <a:lumMod val="10000"/>
                          </a:schemeClr>
                        </a:solidFill>
                      </a:endParaRPr>
                    </a:p>
                  </a:txBody>
                  <a:tcPr/>
                </a:tc>
                <a:tc>
                  <a:txBody>
                    <a:bodyPr/>
                    <a:lstStyle/>
                    <a:p>
                      <a:r>
                        <a:rPr lang="en-GB" b="1" baseline="0" dirty="0" smtClean="0">
                          <a:solidFill>
                            <a:schemeClr val="tx2">
                              <a:lumMod val="10000"/>
                            </a:schemeClr>
                          </a:solidFill>
                        </a:rPr>
                        <a:t>0.02</a:t>
                      </a:r>
                      <a:endParaRPr lang="en-GB" b="1" baseline="0" dirty="0">
                        <a:solidFill>
                          <a:schemeClr val="tx2">
                            <a:lumMod val="10000"/>
                          </a:schemeClr>
                        </a:solidFill>
                      </a:endParaRPr>
                    </a:p>
                  </a:txBody>
                  <a:tcPr/>
                </a:tc>
              </a:tr>
            </a:tbl>
          </a:graphicData>
        </a:graphic>
      </p:graphicFrame>
      <p:sp>
        <p:nvSpPr>
          <p:cNvPr id="6" name="Rectangle 5"/>
          <p:cNvSpPr/>
          <p:nvPr/>
        </p:nvSpPr>
        <p:spPr>
          <a:xfrm>
            <a:off x="1428750" y="1000125"/>
            <a:ext cx="8643938" cy="701675"/>
          </a:xfrm>
          <a:prstGeom prst="rect">
            <a:avLst/>
          </a:prstGeom>
        </p:spPr>
        <p:txBody>
          <a:bodyPr>
            <a:spAutoFit/>
          </a:bodyPr>
          <a:lstStyle/>
          <a:p>
            <a:pPr marL="342900" indent="-342900">
              <a:spcBef>
                <a:spcPct val="20000"/>
              </a:spcBef>
              <a:buClr>
                <a:schemeClr val="hlink"/>
              </a:buClr>
              <a:buSzPct val="80000"/>
            </a:pPr>
            <a:r>
              <a:rPr lang="en-GB" b="1">
                <a:effectLst>
                  <a:outerShdw blurRad="38100" dist="38100" dir="2700000" algn="tl">
                    <a:srgbClr val="000000"/>
                  </a:outerShdw>
                </a:effectLst>
              </a:rPr>
              <a:t>September 1992 – July 2009</a:t>
            </a:r>
          </a:p>
          <a:p>
            <a:pPr marL="342900" indent="-342900">
              <a:spcBef>
                <a:spcPct val="20000"/>
              </a:spcBef>
              <a:buClr>
                <a:schemeClr val="hlink"/>
              </a:buClr>
              <a:buSzPct val="80000"/>
            </a:pPr>
            <a:endParaRPr lang="en-GB">
              <a:effectLst>
                <a:outerShdw blurRad="38100" dist="38100" dir="2700000" algn="tl">
                  <a:srgbClr val="000000"/>
                </a:outerShdw>
              </a:effectLst>
            </a:endParaRPr>
          </a:p>
        </p:txBody>
      </p:sp>
      <p:sp>
        <p:nvSpPr>
          <p:cNvPr id="7" name="Rectangle 6"/>
          <p:cNvSpPr/>
          <p:nvPr/>
        </p:nvSpPr>
        <p:spPr>
          <a:xfrm>
            <a:off x="1500188" y="2786063"/>
            <a:ext cx="8643937" cy="369887"/>
          </a:xfrm>
          <a:prstGeom prst="rect">
            <a:avLst/>
          </a:prstGeom>
        </p:spPr>
        <p:txBody>
          <a:bodyPr>
            <a:spAutoFit/>
          </a:bodyPr>
          <a:lstStyle/>
          <a:p>
            <a:pPr marL="342900" indent="-342900">
              <a:spcBef>
                <a:spcPct val="20000"/>
              </a:spcBef>
              <a:buClr>
                <a:schemeClr val="hlink"/>
              </a:buClr>
              <a:buSzPct val="80000"/>
            </a:pPr>
            <a:r>
              <a:rPr lang="en-GB" b="1" dirty="0" smtClean="0">
                <a:effectLst>
                  <a:outerShdw blurRad="38100" dist="38100" dir="2700000" algn="tl">
                    <a:srgbClr val="000000"/>
                  </a:outerShdw>
                </a:effectLst>
              </a:rPr>
              <a:t>(May </a:t>
            </a:r>
            <a:r>
              <a:rPr lang="en-GB" b="1" dirty="0">
                <a:effectLst>
                  <a:outerShdw blurRad="38100" dist="38100" dir="2700000" algn="tl">
                    <a:srgbClr val="000000"/>
                  </a:outerShdw>
                </a:effectLst>
              </a:rPr>
              <a:t>1995 – December </a:t>
            </a:r>
            <a:r>
              <a:rPr lang="en-GB" b="1" dirty="0" smtClean="0">
                <a:effectLst>
                  <a:outerShdw blurRad="38100" dist="38100" dir="2700000" algn="tl">
                    <a:srgbClr val="000000"/>
                  </a:outerShdw>
                </a:effectLst>
              </a:rPr>
              <a:t>2002) </a:t>
            </a:r>
            <a:r>
              <a:rPr lang="en-GB" b="1" dirty="0">
                <a:effectLst>
                  <a:outerShdw blurRad="38100" dist="38100" dir="2700000" algn="tl">
                    <a:srgbClr val="000000"/>
                  </a:outerShdw>
                </a:effectLst>
              </a:rPr>
              <a:t>+ </a:t>
            </a:r>
            <a:r>
              <a:rPr lang="en-GB" b="1" dirty="0" smtClean="0">
                <a:effectLst>
                  <a:outerShdw blurRad="38100" dist="38100" dir="2700000" algn="tl">
                    <a:srgbClr val="000000"/>
                  </a:outerShdw>
                </a:effectLst>
              </a:rPr>
              <a:t>(January </a:t>
            </a:r>
            <a:r>
              <a:rPr lang="en-GB" b="1" dirty="0">
                <a:effectLst>
                  <a:outerShdw blurRad="38100" dist="38100" dir="2700000" algn="tl">
                    <a:srgbClr val="000000"/>
                  </a:outerShdw>
                </a:effectLst>
              </a:rPr>
              <a:t>2003 – December </a:t>
            </a:r>
            <a:r>
              <a:rPr lang="en-GB" b="1" dirty="0" smtClean="0">
                <a:effectLst>
                  <a:outerShdw blurRad="38100" dist="38100" dir="2700000" algn="tl">
                    <a:srgbClr val="000000"/>
                  </a:outerShdw>
                </a:effectLst>
              </a:rPr>
              <a:t>2008) </a:t>
            </a:r>
            <a:endParaRPr lang="en-GB" dirty="0">
              <a:effectLst>
                <a:outerShdw blurRad="38100" dist="38100" dir="2700000" algn="tl">
                  <a:srgbClr val="000000"/>
                </a:outerShdw>
              </a:effectLst>
            </a:endParaRPr>
          </a:p>
        </p:txBody>
      </p:sp>
      <p:sp>
        <p:nvSpPr>
          <p:cNvPr id="8" name="Rectangle 7"/>
          <p:cNvSpPr/>
          <p:nvPr/>
        </p:nvSpPr>
        <p:spPr>
          <a:xfrm>
            <a:off x="285750" y="5786438"/>
            <a:ext cx="8643938" cy="708025"/>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sz="2000" kern="0" dirty="0">
                <a:effectLst>
                  <a:outerShdw blurRad="38100" dist="38100" dir="2700000" algn="tl">
                    <a:srgbClr val="000000"/>
                  </a:outerShdw>
                </a:effectLst>
              </a:rPr>
              <a:t>Decrease of NAO’s influence in the longer time period and an increase in the EAP’s influence in the dominant mode of variability </a:t>
            </a:r>
            <a:r>
              <a:rPr lang="en-GB" sz="1400" kern="0" dirty="0">
                <a:effectLst>
                  <a:outerShdw blurRad="38100" dist="38100" dir="2700000" algn="tl">
                    <a:srgbClr val="000000"/>
                  </a:outerShdw>
                </a:effectLst>
              </a:rPr>
              <a:t>(Sykes,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071813" y="285750"/>
            <a:ext cx="2857500"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Wave period</a:t>
            </a:r>
          </a:p>
        </p:txBody>
      </p:sp>
      <p:sp>
        <p:nvSpPr>
          <p:cNvPr id="4" name="TextBox 3"/>
          <p:cNvSpPr txBox="1">
            <a:spLocks noChangeArrowheads="1"/>
          </p:cNvSpPr>
          <p:nvPr/>
        </p:nvSpPr>
        <p:spPr bwMode="auto">
          <a:xfrm>
            <a:off x="571500" y="1214438"/>
            <a:ext cx="2786063" cy="400050"/>
          </a:xfrm>
          <a:prstGeom prst="rect">
            <a:avLst/>
          </a:prstGeom>
          <a:noFill/>
          <a:ln w="9525">
            <a:noFill/>
            <a:miter lim="800000"/>
            <a:headEnd/>
            <a:tailEnd/>
          </a:ln>
        </p:spPr>
        <p:txBody>
          <a:bodyPr>
            <a:spAutoFit/>
          </a:bodyPr>
          <a:lstStyle/>
          <a:p>
            <a:r>
              <a:rPr lang="en-GB" sz="2000"/>
              <a:t>TOPEX</a:t>
            </a:r>
          </a:p>
        </p:txBody>
      </p:sp>
      <p:sp>
        <p:nvSpPr>
          <p:cNvPr id="5" name="TextBox 4"/>
          <p:cNvSpPr txBox="1">
            <a:spLocks noChangeArrowheads="1"/>
          </p:cNvSpPr>
          <p:nvPr/>
        </p:nvSpPr>
        <p:spPr bwMode="auto">
          <a:xfrm>
            <a:off x="642938" y="1214438"/>
            <a:ext cx="2786062" cy="400050"/>
          </a:xfrm>
          <a:prstGeom prst="rect">
            <a:avLst/>
          </a:prstGeom>
          <a:noFill/>
          <a:ln w="9525">
            <a:noFill/>
            <a:miter lim="800000"/>
            <a:headEnd/>
            <a:tailEnd/>
          </a:ln>
        </p:spPr>
        <p:txBody>
          <a:bodyPr>
            <a:spAutoFit/>
          </a:bodyPr>
          <a:lstStyle/>
          <a:p>
            <a:r>
              <a:rPr lang="en-GB" sz="2000"/>
              <a:t>ERA-40</a:t>
            </a:r>
          </a:p>
        </p:txBody>
      </p:sp>
      <p:sp>
        <p:nvSpPr>
          <p:cNvPr id="26629" name="TextBox 5"/>
          <p:cNvSpPr txBox="1">
            <a:spLocks noChangeArrowheads="1"/>
          </p:cNvSpPr>
          <p:nvPr/>
        </p:nvSpPr>
        <p:spPr bwMode="auto">
          <a:xfrm>
            <a:off x="5286375" y="1214438"/>
            <a:ext cx="2786063" cy="400050"/>
          </a:xfrm>
          <a:prstGeom prst="rect">
            <a:avLst/>
          </a:prstGeom>
          <a:noFill/>
          <a:ln w="9525">
            <a:noFill/>
            <a:miter lim="800000"/>
            <a:headEnd/>
            <a:tailEnd/>
          </a:ln>
        </p:spPr>
        <p:txBody>
          <a:bodyPr>
            <a:spAutoFit/>
          </a:bodyPr>
          <a:lstStyle/>
          <a:p>
            <a:r>
              <a:rPr lang="en-GB" sz="2000"/>
              <a:t>ERA-Interim</a:t>
            </a:r>
          </a:p>
        </p:txBody>
      </p:sp>
      <p:pic>
        <p:nvPicPr>
          <p:cNvPr id="26630" name="Picture 6" descr="ERA40_mwp_eof.jpg"/>
          <p:cNvPicPr>
            <a:picLocks noChangeAspect="1"/>
          </p:cNvPicPr>
          <p:nvPr/>
        </p:nvPicPr>
        <p:blipFill>
          <a:blip r:embed="rId3" cstate="print"/>
          <a:srcRect l="8546" t="4166" r="12457" b="7291"/>
          <a:stretch>
            <a:fillRect/>
          </a:stretch>
        </p:blipFill>
        <p:spPr bwMode="auto">
          <a:xfrm>
            <a:off x="0" y="1857375"/>
            <a:ext cx="4413250" cy="3714750"/>
          </a:xfrm>
          <a:prstGeom prst="rect">
            <a:avLst/>
          </a:prstGeom>
          <a:noFill/>
          <a:ln w="9525">
            <a:noFill/>
            <a:miter lim="800000"/>
            <a:headEnd/>
            <a:tailEnd/>
          </a:ln>
        </p:spPr>
      </p:pic>
      <p:pic>
        <p:nvPicPr>
          <p:cNvPr id="26631" name="Picture 7" descr="ERAint_mwp_short_eof.jpg"/>
          <p:cNvPicPr>
            <a:picLocks noChangeAspect="1"/>
          </p:cNvPicPr>
          <p:nvPr/>
        </p:nvPicPr>
        <p:blipFill>
          <a:blip r:embed="rId4" cstate="print"/>
          <a:srcRect l="8546" t="4166" r="13240" b="7291"/>
          <a:stretch>
            <a:fillRect/>
          </a:stretch>
        </p:blipFill>
        <p:spPr bwMode="auto">
          <a:xfrm>
            <a:off x="4643438" y="1857375"/>
            <a:ext cx="4500562" cy="3786188"/>
          </a:xfrm>
          <a:prstGeom prst="rect">
            <a:avLst/>
          </a:prstGeom>
          <a:noFill/>
          <a:ln w="9525">
            <a:noFill/>
            <a:miter lim="800000"/>
            <a:headEnd/>
            <a:tailEnd/>
          </a:ln>
        </p:spPr>
      </p:pic>
      <p:pic>
        <p:nvPicPr>
          <p:cNvPr id="3" name="Picture 2" descr="tx_tz_eof.jpg"/>
          <p:cNvPicPr>
            <a:picLocks noChangeAspect="1"/>
          </p:cNvPicPr>
          <p:nvPr/>
        </p:nvPicPr>
        <p:blipFill>
          <a:blip r:embed="rId5" cstate="print"/>
          <a:srcRect l="8546" t="4166" r="12457" b="7291"/>
          <a:stretch>
            <a:fillRect/>
          </a:stretch>
        </p:blipFill>
        <p:spPr bwMode="auto">
          <a:xfrm>
            <a:off x="0" y="1857375"/>
            <a:ext cx="4500563" cy="3787775"/>
          </a:xfrm>
          <a:prstGeom prst="rect">
            <a:avLst/>
          </a:prstGeom>
          <a:noFill/>
          <a:ln w="9525">
            <a:noFill/>
            <a:miter lim="800000"/>
            <a:headEnd/>
            <a:tailEnd/>
          </a:ln>
        </p:spPr>
      </p:pic>
      <p:sp>
        <p:nvSpPr>
          <p:cNvPr id="10" name="Oval 9"/>
          <p:cNvSpPr/>
          <p:nvPr/>
        </p:nvSpPr>
        <p:spPr>
          <a:xfrm>
            <a:off x="5143500" y="1714500"/>
            <a:ext cx="1000125" cy="571500"/>
          </a:xfrm>
          <a:prstGeom prst="ellipse">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9" name="Oval 8"/>
          <p:cNvSpPr/>
          <p:nvPr/>
        </p:nvSpPr>
        <p:spPr>
          <a:xfrm>
            <a:off x="428625" y="1643063"/>
            <a:ext cx="1000125" cy="571500"/>
          </a:xfrm>
          <a:prstGeom prst="ellipse">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071813" y="214313"/>
            <a:ext cx="2857500"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Wave period</a:t>
            </a:r>
          </a:p>
        </p:txBody>
      </p:sp>
      <p:graphicFrame>
        <p:nvGraphicFramePr>
          <p:cNvPr id="5" name="Table 4"/>
          <p:cNvGraphicFramePr>
            <a:graphicFrameLocks noGrp="1"/>
          </p:cNvGraphicFramePr>
          <p:nvPr/>
        </p:nvGraphicFramePr>
        <p:xfrm>
          <a:off x="4572000" y="2857500"/>
          <a:ext cx="4572000" cy="1765230"/>
        </p:xfrm>
        <a:graphic>
          <a:graphicData uri="http://schemas.openxmlformats.org/drawingml/2006/table">
            <a:tbl>
              <a:tblPr firstRow="1" bandRow="1">
                <a:tableStyleId>{5C22544A-7EE6-4342-B048-85BDC9FD1C3A}</a:tableStyleId>
              </a:tblPr>
              <a:tblGrid>
                <a:gridCol w="1524000"/>
                <a:gridCol w="1524000"/>
                <a:gridCol w="1524000"/>
              </a:tblGrid>
              <a:tr h="375050">
                <a:tc>
                  <a:txBody>
                    <a:bodyPr/>
                    <a:lstStyle/>
                    <a:p>
                      <a:r>
                        <a:rPr lang="en-GB" dirty="0" smtClean="0"/>
                        <a:t>TOPEX + Jason-1</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5050">
                <a:tc>
                  <a:txBody>
                    <a:bodyPr/>
                    <a:lstStyle/>
                    <a:p>
                      <a:r>
                        <a:rPr lang="en-GB" dirty="0" smtClean="0"/>
                        <a:t>PC1</a:t>
                      </a:r>
                      <a:endParaRPr lang="en-GB" dirty="0"/>
                    </a:p>
                  </a:txBody>
                  <a:tcPr/>
                </a:tc>
                <a:tc>
                  <a:txBody>
                    <a:bodyPr/>
                    <a:lstStyle/>
                    <a:p>
                      <a:r>
                        <a:rPr lang="en-GB" b="1" baseline="0" dirty="0" smtClean="0">
                          <a:solidFill>
                            <a:schemeClr val="tx2">
                              <a:lumMod val="10000"/>
                            </a:schemeClr>
                          </a:solidFill>
                        </a:rPr>
                        <a:t>-0.07</a:t>
                      </a:r>
                      <a:endParaRPr lang="en-GB" b="1" baseline="0" dirty="0">
                        <a:solidFill>
                          <a:schemeClr val="tx2">
                            <a:lumMod val="10000"/>
                          </a:schemeClr>
                        </a:solidFill>
                      </a:endParaRPr>
                    </a:p>
                  </a:txBody>
                  <a:tcPr/>
                </a:tc>
                <a:tc>
                  <a:txBody>
                    <a:bodyPr/>
                    <a:lstStyle/>
                    <a:p>
                      <a:r>
                        <a:rPr lang="en-GB" b="1" baseline="0" dirty="0" smtClean="0">
                          <a:solidFill>
                            <a:schemeClr val="tx2">
                              <a:lumMod val="10000"/>
                            </a:schemeClr>
                          </a:solidFill>
                        </a:rPr>
                        <a:t>0.47</a:t>
                      </a:r>
                      <a:endParaRPr lang="en-GB" b="1" baseline="0" dirty="0">
                        <a:solidFill>
                          <a:schemeClr val="tx2">
                            <a:lumMod val="10000"/>
                          </a:schemeClr>
                        </a:solidFill>
                      </a:endParaRPr>
                    </a:p>
                  </a:txBody>
                  <a:tcPr/>
                </a:tc>
              </a:tr>
              <a:tr h="375050">
                <a:tc>
                  <a:txBody>
                    <a:bodyPr/>
                    <a:lstStyle/>
                    <a:p>
                      <a:r>
                        <a:rPr lang="en-GB" dirty="0" smtClean="0"/>
                        <a:t>PC2</a:t>
                      </a:r>
                      <a:endParaRPr lang="en-GB" dirty="0"/>
                    </a:p>
                  </a:txBody>
                  <a:tcPr/>
                </a:tc>
                <a:tc>
                  <a:txBody>
                    <a:bodyPr/>
                    <a:lstStyle/>
                    <a:p>
                      <a:r>
                        <a:rPr lang="en-GB" b="1" baseline="0" dirty="0" smtClean="0">
                          <a:solidFill>
                            <a:schemeClr val="tx2">
                              <a:lumMod val="10000"/>
                            </a:schemeClr>
                          </a:solidFill>
                        </a:rPr>
                        <a:t>0.58</a:t>
                      </a:r>
                      <a:endParaRPr lang="en-GB" b="1" baseline="0" dirty="0">
                        <a:solidFill>
                          <a:schemeClr val="tx2">
                            <a:lumMod val="10000"/>
                          </a:schemeClr>
                        </a:solidFill>
                      </a:endParaRPr>
                    </a:p>
                  </a:txBody>
                  <a:tcPr/>
                </a:tc>
                <a:tc>
                  <a:txBody>
                    <a:bodyPr/>
                    <a:lstStyle/>
                    <a:p>
                      <a:r>
                        <a:rPr lang="en-GB" b="1" baseline="0" dirty="0" smtClean="0">
                          <a:solidFill>
                            <a:schemeClr val="tx2">
                              <a:lumMod val="10000"/>
                            </a:schemeClr>
                          </a:solidFill>
                        </a:rPr>
                        <a:t>0.14</a:t>
                      </a:r>
                      <a:endParaRPr lang="en-GB" b="1" baseline="0" dirty="0">
                        <a:solidFill>
                          <a:schemeClr val="tx2">
                            <a:lumMod val="10000"/>
                          </a:schemeClr>
                        </a:solidFill>
                      </a:endParaRPr>
                    </a:p>
                  </a:txBody>
                  <a:tcPr/>
                </a:tc>
              </a:tr>
              <a:tr h="375050">
                <a:tc>
                  <a:txBody>
                    <a:bodyPr/>
                    <a:lstStyle/>
                    <a:p>
                      <a:r>
                        <a:rPr lang="en-GB" dirty="0" smtClean="0"/>
                        <a:t>PC3</a:t>
                      </a:r>
                      <a:endParaRPr lang="en-GB" dirty="0"/>
                    </a:p>
                  </a:txBody>
                  <a:tcPr/>
                </a:tc>
                <a:tc>
                  <a:txBody>
                    <a:bodyPr/>
                    <a:lstStyle/>
                    <a:p>
                      <a:r>
                        <a:rPr lang="en-GB" dirty="0" smtClean="0"/>
                        <a:t>0.13</a:t>
                      </a:r>
                      <a:endParaRPr lang="en-GB" dirty="0"/>
                    </a:p>
                  </a:txBody>
                  <a:tcPr/>
                </a:tc>
                <a:tc>
                  <a:txBody>
                    <a:bodyPr/>
                    <a:lstStyle/>
                    <a:p>
                      <a:r>
                        <a:rPr lang="en-GB" dirty="0" smtClean="0"/>
                        <a:t>0.01</a:t>
                      </a:r>
                      <a:endParaRPr lang="en-GB" dirty="0"/>
                    </a:p>
                  </a:txBody>
                  <a:tcPr/>
                </a:tc>
              </a:tr>
            </a:tbl>
          </a:graphicData>
        </a:graphic>
      </p:graphicFrame>
      <p:graphicFrame>
        <p:nvGraphicFramePr>
          <p:cNvPr id="6" name="Table 5"/>
          <p:cNvGraphicFramePr>
            <a:graphicFrameLocks noGrp="1"/>
          </p:cNvGraphicFramePr>
          <p:nvPr/>
        </p:nvGraphicFramePr>
        <p:xfrm>
          <a:off x="4572000" y="4857750"/>
          <a:ext cx="4572000" cy="1765230"/>
        </p:xfrm>
        <a:graphic>
          <a:graphicData uri="http://schemas.openxmlformats.org/drawingml/2006/table">
            <a:tbl>
              <a:tblPr firstRow="1" bandRow="1">
                <a:tableStyleId>{5C22544A-7EE6-4342-B048-85BDC9FD1C3A}</a:tableStyleId>
              </a:tblPr>
              <a:tblGrid>
                <a:gridCol w="1524000"/>
                <a:gridCol w="1524000"/>
                <a:gridCol w="1524000"/>
              </a:tblGrid>
              <a:tr h="375050">
                <a:tc>
                  <a:txBody>
                    <a:bodyPr/>
                    <a:lstStyle/>
                    <a:p>
                      <a:r>
                        <a:rPr lang="en-GB" dirty="0" smtClean="0"/>
                        <a:t>ERS-2 +</a:t>
                      </a:r>
                      <a:r>
                        <a:rPr lang="en-GB" baseline="0" dirty="0" smtClean="0"/>
                        <a:t> </a:t>
                      </a:r>
                      <a:r>
                        <a:rPr lang="en-GB" baseline="0" dirty="0" err="1" smtClean="0"/>
                        <a:t>Envisat</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75050">
                <a:tc>
                  <a:txBody>
                    <a:bodyPr/>
                    <a:lstStyle/>
                    <a:p>
                      <a:r>
                        <a:rPr lang="en-GB" dirty="0" smtClean="0"/>
                        <a:t>PC1</a:t>
                      </a:r>
                      <a:endParaRPr lang="en-GB" dirty="0"/>
                    </a:p>
                  </a:txBody>
                  <a:tcPr/>
                </a:tc>
                <a:tc>
                  <a:txBody>
                    <a:bodyPr/>
                    <a:lstStyle/>
                    <a:p>
                      <a:r>
                        <a:rPr lang="en-GB" dirty="0" smtClean="0"/>
                        <a:t>-0.1</a:t>
                      </a:r>
                      <a:endParaRPr lang="en-GB" dirty="0"/>
                    </a:p>
                  </a:txBody>
                  <a:tcPr/>
                </a:tc>
                <a:tc>
                  <a:txBody>
                    <a:bodyPr/>
                    <a:lstStyle/>
                    <a:p>
                      <a:r>
                        <a:rPr lang="en-GB" dirty="0" smtClean="0"/>
                        <a:t>0.18</a:t>
                      </a:r>
                      <a:endParaRPr lang="en-GB" dirty="0"/>
                    </a:p>
                  </a:txBody>
                  <a:tcPr/>
                </a:tc>
              </a:tr>
              <a:tr h="375050">
                <a:tc>
                  <a:txBody>
                    <a:bodyPr/>
                    <a:lstStyle/>
                    <a:p>
                      <a:r>
                        <a:rPr lang="en-GB" dirty="0" smtClean="0"/>
                        <a:t>PC2</a:t>
                      </a:r>
                      <a:endParaRPr lang="en-GB" dirty="0"/>
                    </a:p>
                  </a:txBody>
                  <a:tcPr/>
                </a:tc>
                <a:tc>
                  <a:txBody>
                    <a:bodyPr/>
                    <a:lstStyle/>
                    <a:p>
                      <a:r>
                        <a:rPr lang="en-GB" dirty="0" smtClean="0"/>
                        <a:t>-0.04</a:t>
                      </a:r>
                      <a:endParaRPr lang="en-GB" dirty="0"/>
                    </a:p>
                  </a:txBody>
                  <a:tcPr/>
                </a:tc>
                <a:tc>
                  <a:txBody>
                    <a:bodyPr/>
                    <a:lstStyle/>
                    <a:p>
                      <a:r>
                        <a:rPr lang="en-GB" dirty="0" smtClean="0"/>
                        <a:t>0.41</a:t>
                      </a:r>
                      <a:endParaRPr lang="en-GB" dirty="0"/>
                    </a:p>
                  </a:txBody>
                  <a:tcPr/>
                </a:tc>
              </a:tr>
              <a:tr h="375050">
                <a:tc>
                  <a:txBody>
                    <a:bodyPr/>
                    <a:lstStyle/>
                    <a:p>
                      <a:r>
                        <a:rPr lang="en-GB" dirty="0" smtClean="0"/>
                        <a:t>PC3</a:t>
                      </a:r>
                      <a:endParaRPr lang="en-GB" dirty="0"/>
                    </a:p>
                  </a:txBody>
                  <a:tcPr/>
                </a:tc>
                <a:tc>
                  <a:txBody>
                    <a:bodyPr/>
                    <a:lstStyle/>
                    <a:p>
                      <a:r>
                        <a:rPr lang="en-GB" dirty="0" smtClean="0"/>
                        <a:t>0.6</a:t>
                      </a:r>
                      <a:endParaRPr lang="en-GB" dirty="0"/>
                    </a:p>
                  </a:txBody>
                  <a:tcPr/>
                </a:tc>
                <a:tc>
                  <a:txBody>
                    <a:bodyPr/>
                    <a:lstStyle/>
                    <a:p>
                      <a:r>
                        <a:rPr lang="en-GB" dirty="0" smtClean="0"/>
                        <a:t>0.12</a:t>
                      </a:r>
                      <a:endParaRPr lang="en-GB" dirty="0"/>
                    </a:p>
                  </a:txBody>
                  <a:tcPr/>
                </a:tc>
              </a:tr>
            </a:tbl>
          </a:graphicData>
        </a:graphic>
      </p:graphicFrame>
      <p:graphicFrame>
        <p:nvGraphicFramePr>
          <p:cNvPr id="27784" name="Group 136"/>
          <p:cNvGraphicFramePr>
            <a:graphicFrameLocks noGrp="1"/>
          </p:cNvGraphicFramePr>
          <p:nvPr/>
        </p:nvGraphicFramePr>
        <p:xfrm>
          <a:off x="0" y="1071563"/>
          <a:ext cx="4357688" cy="1498600"/>
        </p:xfrm>
        <a:graphic>
          <a:graphicData uri="http://schemas.openxmlformats.org/drawingml/2006/table">
            <a:tbl>
              <a:tblPr/>
              <a:tblGrid>
                <a:gridCol w="1452563"/>
                <a:gridCol w="1452562"/>
                <a:gridCol w="1452563"/>
              </a:tblGrid>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Arial" charset="0"/>
                        </a:rPr>
                        <a:t>ERA-40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cs typeface="Arial" charset="0"/>
                        </a:rPr>
                        <a:t>NAO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cs typeface="Arial" charset="0"/>
                        </a:rPr>
                        <a:t>EAP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PC1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PC2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charset="0"/>
                          <a:cs typeface="Arial" charset="0"/>
                        </a:rPr>
                        <a:t>PC3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graphicFrame>
        <p:nvGraphicFramePr>
          <p:cNvPr id="27785" name="Group 137"/>
          <p:cNvGraphicFramePr>
            <a:graphicFrameLocks noGrp="1"/>
          </p:cNvGraphicFramePr>
          <p:nvPr/>
        </p:nvGraphicFramePr>
        <p:xfrm>
          <a:off x="0" y="2928938"/>
          <a:ext cx="4357688" cy="1755140"/>
        </p:xfrm>
        <a:graphic>
          <a:graphicData uri="http://schemas.openxmlformats.org/drawingml/2006/table">
            <a:tbl>
              <a:tblPr/>
              <a:tblGrid>
                <a:gridCol w="1452563"/>
                <a:gridCol w="1452562"/>
                <a:gridCol w="1452563"/>
              </a:tblGrid>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Arial" charset="0"/>
                        </a:rPr>
                        <a:t>ERA-Interim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cs typeface="Arial" charset="0"/>
                        </a:rPr>
                        <a:t>NAO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cs typeface="Arial" charset="0"/>
                        </a:rPr>
                        <a:t>EAP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PC1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PC2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EF"/>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Arial" charset="0"/>
                          <a:cs typeface="Arial" charset="0"/>
                        </a:rPr>
                        <a:t>PC3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8AE8"/>
                          </a:solidFill>
                          <a:effectLst/>
                          <a:latin typeface="Arial" charset="0"/>
                          <a:cs typeface="Arial" charset="0"/>
                        </a:rPr>
                        <a:t>0.36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DE"/>
                    </a:solidFill>
                  </a:tcPr>
                </a:tc>
              </a:tr>
            </a:tbl>
          </a:graphicData>
        </a:graphic>
      </p:graphicFrame>
      <p:graphicFrame>
        <p:nvGraphicFramePr>
          <p:cNvPr id="9" name="Table 8"/>
          <p:cNvGraphicFramePr>
            <a:graphicFrameLocks noGrp="1"/>
          </p:cNvGraphicFramePr>
          <p:nvPr/>
        </p:nvGraphicFramePr>
        <p:xfrm>
          <a:off x="0" y="4929188"/>
          <a:ext cx="4357686" cy="1490910"/>
        </p:xfrm>
        <a:graphic>
          <a:graphicData uri="http://schemas.openxmlformats.org/drawingml/2006/table">
            <a:tbl>
              <a:tblPr firstRow="1" bandRow="1">
                <a:tableStyleId>{5C22544A-7EE6-4342-B048-85BDC9FD1C3A}</a:tableStyleId>
              </a:tblPr>
              <a:tblGrid>
                <a:gridCol w="1452562"/>
                <a:gridCol w="1452562"/>
                <a:gridCol w="1452562"/>
              </a:tblGrid>
              <a:tr h="375050">
                <a:tc>
                  <a:txBody>
                    <a:bodyPr/>
                    <a:lstStyle/>
                    <a:p>
                      <a:r>
                        <a:rPr lang="en-GB" dirty="0" smtClean="0"/>
                        <a:t>TOPEX</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60052">
                <a:tc>
                  <a:txBody>
                    <a:bodyPr/>
                    <a:lstStyle/>
                    <a:p>
                      <a:r>
                        <a:rPr lang="en-GB" dirty="0" smtClean="0"/>
                        <a:t>PC1</a:t>
                      </a:r>
                      <a:endParaRPr lang="en-GB" dirty="0"/>
                    </a:p>
                  </a:txBody>
                  <a:tcPr/>
                </a:tc>
                <a:tc>
                  <a:txBody>
                    <a:bodyPr/>
                    <a:lstStyle/>
                    <a:p>
                      <a:r>
                        <a:rPr lang="en-GB" dirty="0" smtClean="0"/>
                        <a:t>0.26</a:t>
                      </a:r>
                      <a:endParaRPr lang="en-GB" dirty="0"/>
                    </a:p>
                  </a:txBody>
                  <a:tcPr/>
                </a:tc>
                <a:tc>
                  <a:txBody>
                    <a:bodyPr/>
                    <a:lstStyle/>
                    <a:p>
                      <a:r>
                        <a:rPr lang="en-GB" b="1" baseline="0" dirty="0" smtClean="0">
                          <a:solidFill>
                            <a:schemeClr val="tx2">
                              <a:lumMod val="10000"/>
                            </a:schemeClr>
                          </a:solidFill>
                        </a:rPr>
                        <a:t>0.41</a:t>
                      </a:r>
                      <a:endParaRPr lang="en-GB" b="1" baseline="0" dirty="0">
                        <a:solidFill>
                          <a:schemeClr val="tx2">
                            <a:lumMod val="10000"/>
                          </a:schemeClr>
                        </a:solidFill>
                      </a:endParaRPr>
                    </a:p>
                  </a:txBody>
                  <a:tcPr/>
                </a:tc>
              </a:tr>
              <a:tr h="375050">
                <a:tc>
                  <a:txBody>
                    <a:bodyPr/>
                    <a:lstStyle/>
                    <a:p>
                      <a:r>
                        <a:rPr lang="en-GB" dirty="0" smtClean="0"/>
                        <a:t>PC2</a:t>
                      </a:r>
                      <a:endParaRPr lang="en-GB" dirty="0"/>
                    </a:p>
                  </a:txBody>
                  <a:tcPr/>
                </a:tc>
                <a:tc>
                  <a:txBody>
                    <a:bodyPr/>
                    <a:lstStyle/>
                    <a:p>
                      <a:r>
                        <a:rPr lang="en-GB" b="1" baseline="0" dirty="0" smtClean="0">
                          <a:solidFill>
                            <a:schemeClr val="tx2">
                              <a:lumMod val="10000"/>
                            </a:schemeClr>
                          </a:solidFill>
                        </a:rPr>
                        <a:t>0.52</a:t>
                      </a:r>
                      <a:endParaRPr lang="en-GB" b="1" baseline="0" dirty="0">
                        <a:solidFill>
                          <a:schemeClr val="tx2">
                            <a:lumMod val="10000"/>
                          </a:schemeClr>
                        </a:solidFill>
                      </a:endParaRPr>
                    </a:p>
                  </a:txBody>
                  <a:tcPr/>
                </a:tc>
                <a:tc>
                  <a:txBody>
                    <a:bodyPr/>
                    <a:lstStyle/>
                    <a:p>
                      <a:r>
                        <a:rPr lang="en-GB" dirty="0" smtClean="0"/>
                        <a:t>0.01</a:t>
                      </a:r>
                      <a:endParaRPr lang="en-GB" dirty="0"/>
                    </a:p>
                  </a:txBody>
                  <a:tcPr/>
                </a:tc>
              </a:tr>
              <a:tr h="375050">
                <a:tc>
                  <a:txBody>
                    <a:bodyPr/>
                    <a:lstStyle/>
                    <a:p>
                      <a:r>
                        <a:rPr lang="en-GB" dirty="0" smtClean="0"/>
                        <a:t>PC3</a:t>
                      </a:r>
                      <a:endParaRPr lang="en-GB" dirty="0"/>
                    </a:p>
                  </a:txBody>
                  <a:tcPr/>
                </a:tc>
                <a:tc>
                  <a:txBody>
                    <a:bodyPr/>
                    <a:lstStyle/>
                    <a:p>
                      <a:r>
                        <a:rPr lang="en-GB" dirty="0" smtClean="0"/>
                        <a:t>-0.12</a:t>
                      </a:r>
                      <a:endParaRPr lang="en-GB" dirty="0"/>
                    </a:p>
                  </a:txBody>
                  <a:tcPr/>
                </a:tc>
                <a:tc>
                  <a:txBody>
                    <a:bodyPr/>
                    <a:lstStyle/>
                    <a:p>
                      <a:r>
                        <a:rPr lang="en-GB" dirty="0" smtClean="0"/>
                        <a:t>0.05</a:t>
                      </a:r>
                      <a:endParaRPr lang="en-GB" dirty="0"/>
                    </a:p>
                  </a:txBody>
                  <a:tcPr/>
                </a:tc>
              </a:tr>
            </a:tbl>
          </a:graphicData>
        </a:graphic>
      </p:graphicFrame>
      <p:graphicFrame>
        <p:nvGraphicFramePr>
          <p:cNvPr id="10" name="Table 9"/>
          <p:cNvGraphicFramePr>
            <a:graphicFrameLocks noGrp="1"/>
          </p:cNvGraphicFramePr>
          <p:nvPr/>
        </p:nvGraphicFramePr>
        <p:xfrm>
          <a:off x="4500563" y="1000125"/>
          <a:ext cx="4643439" cy="1785950"/>
        </p:xfrm>
        <a:graphic>
          <a:graphicData uri="http://schemas.openxmlformats.org/drawingml/2006/table">
            <a:tbl>
              <a:tblPr firstRow="1" bandRow="1">
                <a:tableStyleId>{5C22544A-7EE6-4342-B048-85BDC9FD1C3A}</a:tableStyleId>
              </a:tblPr>
              <a:tblGrid>
                <a:gridCol w="1547813"/>
                <a:gridCol w="1547813"/>
                <a:gridCol w="1547813"/>
              </a:tblGrid>
              <a:tr h="375050">
                <a:tc>
                  <a:txBody>
                    <a:bodyPr/>
                    <a:lstStyle/>
                    <a:p>
                      <a:r>
                        <a:rPr lang="en-GB" dirty="0" smtClean="0"/>
                        <a:t>ERA-Interim-long</a:t>
                      </a:r>
                      <a:endParaRPr lang="en-GB" dirty="0"/>
                    </a:p>
                  </a:txBody>
                  <a:tcPr/>
                </a:tc>
                <a:tc>
                  <a:txBody>
                    <a:bodyPr/>
                    <a:lstStyle/>
                    <a:p>
                      <a:r>
                        <a:rPr lang="en-GB" dirty="0" smtClean="0"/>
                        <a:t>NAO</a:t>
                      </a:r>
                      <a:endParaRPr lang="en-GB" dirty="0"/>
                    </a:p>
                  </a:txBody>
                  <a:tcPr/>
                </a:tc>
                <a:tc>
                  <a:txBody>
                    <a:bodyPr/>
                    <a:lstStyle/>
                    <a:p>
                      <a:r>
                        <a:rPr lang="en-GB" dirty="0" smtClean="0"/>
                        <a:t>EAP</a:t>
                      </a:r>
                      <a:endParaRPr lang="en-GB" dirty="0"/>
                    </a:p>
                  </a:txBody>
                  <a:tcPr/>
                </a:tc>
              </a:tr>
              <a:tr h="360052">
                <a:tc>
                  <a:txBody>
                    <a:bodyPr/>
                    <a:lstStyle/>
                    <a:p>
                      <a:r>
                        <a:rPr lang="en-GB" dirty="0" smtClean="0"/>
                        <a:t>PC1</a:t>
                      </a:r>
                      <a:endParaRPr lang="en-GB" dirty="0"/>
                    </a:p>
                  </a:txBody>
                  <a:tcPr/>
                </a:tc>
                <a:tc>
                  <a:txBody>
                    <a:bodyPr/>
                    <a:lstStyle/>
                    <a:p>
                      <a:r>
                        <a:rPr lang="en-GB" dirty="0" smtClean="0"/>
                        <a:t>-0.15</a:t>
                      </a:r>
                      <a:endParaRPr lang="en-GB" dirty="0"/>
                    </a:p>
                  </a:txBody>
                  <a:tcPr/>
                </a:tc>
                <a:tc>
                  <a:txBody>
                    <a:bodyPr/>
                    <a:lstStyle/>
                    <a:p>
                      <a:r>
                        <a:rPr lang="en-GB" dirty="0" smtClean="0"/>
                        <a:t>-0.3</a:t>
                      </a:r>
                      <a:endParaRPr lang="en-GB" dirty="0"/>
                    </a:p>
                  </a:txBody>
                  <a:tcPr/>
                </a:tc>
              </a:tr>
              <a:tr h="375050">
                <a:tc>
                  <a:txBody>
                    <a:bodyPr/>
                    <a:lstStyle/>
                    <a:p>
                      <a:r>
                        <a:rPr lang="en-GB" dirty="0" smtClean="0"/>
                        <a:t>PC2</a:t>
                      </a:r>
                      <a:endParaRPr lang="en-GB" dirty="0"/>
                    </a:p>
                  </a:txBody>
                  <a:tcPr/>
                </a:tc>
                <a:tc>
                  <a:txBody>
                    <a:bodyPr/>
                    <a:lstStyle/>
                    <a:p>
                      <a:r>
                        <a:rPr lang="en-GB" dirty="0" smtClean="0"/>
                        <a:t>0.2</a:t>
                      </a:r>
                      <a:endParaRPr lang="en-GB" dirty="0"/>
                    </a:p>
                  </a:txBody>
                  <a:tcPr/>
                </a:tc>
                <a:tc>
                  <a:txBody>
                    <a:bodyPr/>
                    <a:lstStyle/>
                    <a:p>
                      <a:r>
                        <a:rPr lang="en-GB" dirty="0" smtClean="0"/>
                        <a:t>-0.32</a:t>
                      </a:r>
                      <a:endParaRPr lang="en-GB" dirty="0"/>
                    </a:p>
                  </a:txBody>
                  <a:tcPr/>
                </a:tc>
              </a:tr>
              <a:tr h="405060">
                <a:tc>
                  <a:txBody>
                    <a:bodyPr/>
                    <a:lstStyle/>
                    <a:p>
                      <a:r>
                        <a:rPr lang="en-GB" dirty="0" smtClean="0"/>
                        <a:t>PC3</a:t>
                      </a:r>
                      <a:endParaRPr lang="en-GB" dirty="0"/>
                    </a:p>
                  </a:txBody>
                  <a:tcPr/>
                </a:tc>
                <a:tc>
                  <a:txBody>
                    <a:bodyPr/>
                    <a:lstStyle/>
                    <a:p>
                      <a:r>
                        <a:rPr lang="en-GB" dirty="0" smtClean="0"/>
                        <a:t>0.56</a:t>
                      </a:r>
                      <a:endParaRPr lang="en-GB" dirty="0"/>
                    </a:p>
                  </a:txBody>
                  <a:tcPr/>
                </a:tc>
                <a:tc>
                  <a:txBody>
                    <a:bodyPr/>
                    <a:lstStyle/>
                    <a:p>
                      <a:r>
                        <a:rPr lang="en-GB" dirty="0" smtClean="0"/>
                        <a:t>0.32</a:t>
                      </a:r>
                      <a:endParaRPr lang="en-GB"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313" y="2428875"/>
            <a:ext cx="6715125" cy="830263"/>
          </a:xfrm>
          <a:prstGeom prst="rect">
            <a:avLst/>
          </a:prstGeom>
          <a:noFill/>
        </p:spPr>
        <p:txBody>
          <a:bodyPr>
            <a:spAutoFit/>
          </a:bodyPr>
          <a:lstStyle/>
          <a:p>
            <a:pPr algn="ctr"/>
            <a:r>
              <a:rPr lang="en-GB" sz="2400" b="1" dirty="0">
                <a:effectLst>
                  <a:outerShdw blurRad="38100" dist="38100" dir="2700000" algn="tl">
                    <a:srgbClr val="000000"/>
                  </a:outerShdw>
                </a:effectLst>
                <a:hlinkClick r:id="rId3" action="ppaction://hlinkfile"/>
              </a:rPr>
              <a:t>ERA-Interim September 1992 – July 2009  Wind speed correlations</a:t>
            </a:r>
            <a:endParaRPr lang="en-GB" sz="2400" b="1" dirty="0">
              <a:effectLst>
                <a:outerShdw blurRad="38100" dist="38100" dir="2700000" algn="tl">
                  <a:srgbClr val="000000"/>
                </a:outerShdw>
              </a:effectLst>
            </a:endParaRPr>
          </a:p>
        </p:txBody>
      </p:sp>
      <p:sp>
        <p:nvSpPr>
          <p:cNvPr id="5" name="Rectangle 4"/>
          <p:cNvSpPr/>
          <p:nvPr/>
        </p:nvSpPr>
        <p:spPr>
          <a:xfrm>
            <a:off x="285750" y="3500438"/>
            <a:ext cx="8643938" cy="2990850"/>
          </a:xfrm>
          <a:prstGeom prst="rect">
            <a:avLst/>
          </a:prstGeom>
        </p:spPr>
        <p:txBody>
          <a:bodyPr>
            <a:spAutoFit/>
          </a:bodyPr>
          <a:lstStyle/>
          <a:p>
            <a:pPr marL="342900" indent="-342900">
              <a:spcBef>
                <a:spcPct val="20000"/>
              </a:spcBef>
              <a:buClr>
                <a:schemeClr val="hlink"/>
              </a:buClr>
              <a:buSzPct val="80000"/>
              <a:buFont typeface="Wingdings" pitchFamily="2" charset="2"/>
              <a:buChar char="Ø"/>
            </a:pPr>
            <a:r>
              <a:rPr lang="en-GB" sz="2800" dirty="0">
                <a:effectLst>
                  <a:outerShdw blurRad="38100" dist="38100" dir="2700000" algn="tl">
                    <a:srgbClr val="000000"/>
                  </a:outerShdw>
                </a:effectLst>
              </a:rPr>
              <a:t>+ Correlation in west tropical North Atlantic which spreads eastwards with a lag of 4-8 months </a:t>
            </a:r>
            <a:r>
              <a:rPr lang="en-GB" sz="1400" dirty="0">
                <a:effectLst>
                  <a:outerShdw blurRad="38100" dist="38100" dir="2700000" algn="tl">
                    <a:srgbClr val="000000"/>
                  </a:outerShdw>
                </a:effectLst>
              </a:rPr>
              <a:t>(Shaw, 2008; lee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2008)</a:t>
            </a:r>
          </a:p>
          <a:p>
            <a:pPr marL="342900" indent="-342900">
              <a:spcBef>
                <a:spcPct val="20000"/>
              </a:spcBef>
              <a:buClr>
                <a:schemeClr val="hlink"/>
              </a:buClr>
              <a:buSzPct val="80000"/>
              <a:buFont typeface="Wingdings" pitchFamily="2" charset="2"/>
              <a:buChar char="Ø"/>
            </a:pP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800" dirty="0">
                <a:effectLst>
                  <a:outerShdw blurRad="38100" dist="38100" dir="2700000" algn="tl">
                    <a:srgbClr val="000000"/>
                  </a:outerShdw>
                </a:effectLst>
              </a:rPr>
              <a:t>Small positively correlated area in the central North Atlantic which moves north eastwards from 18-25 months </a:t>
            </a:r>
            <a:r>
              <a:rPr lang="en-GB" sz="1400" dirty="0">
                <a:effectLst>
                  <a:outerShdw blurRad="38100" dist="38100" dir="2700000" algn="tl">
                    <a:srgbClr val="000000"/>
                  </a:outerShdw>
                </a:effectLst>
              </a:rPr>
              <a:t>(Taylor, 1998)</a:t>
            </a:r>
          </a:p>
        </p:txBody>
      </p:sp>
      <p:sp>
        <p:nvSpPr>
          <p:cNvPr id="6" name="Title 1"/>
          <p:cNvSpPr txBox="1">
            <a:spLocks/>
          </p:cNvSpPr>
          <p:nvPr/>
        </p:nvSpPr>
        <p:spPr bwMode="auto">
          <a:xfrm>
            <a:off x="714375" y="214313"/>
            <a:ext cx="7715250"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Wind speed </a:t>
            </a:r>
            <a:r>
              <a:rPr lang="en-GB" sz="3600" kern="0" dirty="0" err="1">
                <a:effectLst>
                  <a:outerShdw blurRad="38100" dist="38100" dir="2700000" algn="tl">
                    <a:srgbClr val="000000"/>
                  </a:outerShdw>
                </a:effectLst>
                <a:latin typeface="+mj-lt"/>
                <a:ea typeface="+mj-ea"/>
                <a:cs typeface="+mj-cs"/>
              </a:rPr>
              <a:t>teleconnections</a:t>
            </a:r>
            <a:endParaRPr lang="en-GB" sz="3600" kern="0" dirty="0">
              <a:effectLst>
                <a:outerShdw blurRad="38100" dist="38100" dir="2700000" algn="tl">
                  <a:srgbClr val="000000"/>
                </a:outerShdw>
              </a:effectLst>
              <a:latin typeface="+mj-lt"/>
              <a:ea typeface="+mj-ea"/>
              <a:cs typeface="+mj-cs"/>
            </a:endParaRPr>
          </a:p>
        </p:txBody>
      </p:sp>
      <p:sp>
        <p:nvSpPr>
          <p:cNvPr id="7" name="Rectangle 6"/>
          <p:cNvSpPr/>
          <p:nvPr/>
        </p:nvSpPr>
        <p:spPr>
          <a:xfrm>
            <a:off x="285750" y="1357313"/>
            <a:ext cx="8715375" cy="954087"/>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sz="2800" kern="0" dirty="0">
                <a:effectLst>
                  <a:outerShdw blurRad="38100" dist="38100" dir="2700000" algn="tl">
                    <a:srgbClr val="000000"/>
                  </a:outerShdw>
                </a:effectLst>
              </a:rPr>
              <a:t>Lagged MEI anomalies against wind speed anomalies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4313" y="285750"/>
            <a:ext cx="8572500" cy="714375"/>
          </a:xfrm>
          <a:prstGeom prst="rect">
            <a:avLst/>
          </a:prstGeom>
          <a:noFill/>
          <a:ln w="9525">
            <a:noFill/>
            <a:miter lim="800000"/>
            <a:headEnd/>
            <a:tailEnd/>
          </a:ln>
          <a:effectLst/>
        </p:spPr>
        <p:txBody>
          <a:bodyPr anchor="ctr"/>
          <a:lstStyle/>
          <a:p>
            <a:pPr algn="ctr">
              <a:defRPr/>
            </a:pPr>
            <a:r>
              <a:rPr lang="en-GB" sz="3200" kern="0" dirty="0">
                <a:effectLst>
                  <a:outerShdw blurRad="38100" dist="38100" dir="2700000" algn="tl">
                    <a:srgbClr val="000000"/>
                  </a:outerShdw>
                </a:effectLst>
                <a:latin typeface="+mj-lt"/>
                <a:ea typeface="+mj-ea"/>
                <a:cs typeface="+mj-cs"/>
              </a:rPr>
              <a:t>Teleconnections observed in wave parameters</a:t>
            </a:r>
          </a:p>
        </p:txBody>
      </p:sp>
      <p:pic>
        <p:nvPicPr>
          <p:cNvPr id="29699" name="Picture 3" descr="e2_n1_swh_MEI_space_lag4_95.jpg"/>
          <p:cNvPicPr>
            <a:picLocks noChangeAspect="1"/>
          </p:cNvPicPr>
          <p:nvPr/>
        </p:nvPicPr>
        <p:blipFill>
          <a:blip r:embed="rId3" cstate="print"/>
          <a:srcRect l="7765" t="3125" r="9331" b="4166"/>
          <a:stretch>
            <a:fillRect/>
          </a:stretch>
        </p:blipFill>
        <p:spPr bwMode="auto">
          <a:xfrm>
            <a:off x="214313" y="2428875"/>
            <a:ext cx="4360862" cy="3786188"/>
          </a:xfrm>
          <a:prstGeom prst="rect">
            <a:avLst/>
          </a:prstGeom>
          <a:noFill/>
          <a:ln w="9525">
            <a:noFill/>
            <a:miter lim="800000"/>
            <a:headEnd/>
            <a:tailEnd/>
          </a:ln>
        </p:spPr>
      </p:pic>
      <p:sp>
        <p:nvSpPr>
          <p:cNvPr id="29700" name="TextBox 4"/>
          <p:cNvSpPr txBox="1">
            <a:spLocks noChangeArrowheads="1"/>
          </p:cNvSpPr>
          <p:nvPr/>
        </p:nvSpPr>
        <p:spPr bwMode="auto">
          <a:xfrm>
            <a:off x="285750" y="1928813"/>
            <a:ext cx="2786063" cy="400050"/>
          </a:xfrm>
          <a:prstGeom prst="rect">
            <a:avLst/>
          </a:prstGeom>
          <a:noFill/>
          <a:ln w="9525">
            <a:noFill/>
            <a:miter lim="800000"/>
            <a:headEnd/>
            <a:tailEnd/>
          </a:ln>
        </p:spPr>
        <p:txBody>
          <a:bodyPr>
            <a:spAutoFit/>
          </a:bodyPr>
          <a:lstStyle/>
          <a:p>
            <a:r>
              <a:rPr lang="en-GB" sz="2000"/>
              <a:t>ERS-2 + Envisat</a:t>
            </a:r>
          </a:p>
        </p:txBody>
      </p:sp>
      <p:sp>
        <p:nvSpPr>
          <p:cNvPr id="7" name="TextBox 6"/>
          <p:cNvSpPr txBox="1"/>
          <p:nvPr/>
        </p:nvSpPr>
        <p:spPr>
          <a:xfrm>
            <a:off x="214313" y="1428750"/>
            <a:ext cx="3357562" cy="461963"/>
          </a:xfrm>
          <a:prstGeom prst="rect">
            <a:avLst/>
          </a:prstGeom>
          <a:noFill/>
        </p:spPr>
        <p:txBody>
          <a:bodyPr>
            <a:spAutoFit/>
          </a:bodyPr>
          <a:lstStyle/>
          <a:p>
            <a:pPr>
              <a:defRPr/>
            </a:pPr>
            <a:r>
              <a:rPr lang="en-GB" sz="2400" b="1" dirty="0">
                <a:effectLst>
                  <a:outerShdw blurRad="38100" dist="38100" dir="2700000" algn="tl">
                    <a:srgbClr val="000000">
                      <a:alpha val="43137"/>
                    </a:srgbClr>
                  </a:outerShdw>
                </a:effectLst>
              </a:rPr>
              <a:t>swh - lag of 4 months</a:t>
            </a:r>
          </a:p>
        </p:txBody>
      </p:sp>
      <p:pic>
        <p:nvPicPr>
          <p:cNvPr id="29702" name="Picture 7" descr="tx_j1_tz_MEI_space_lag6_95.jpg"/>
          <p:cNvPicPr>
            <a:picLocks noChangeAspect="1"/>
          </p:cNvPicPr>
          <p:nvPr/>
        </p:nvPicPr>
        <p:blipFill>
          <a:blip r:embed="rId4" cstate="print"/>
          <a:srcRect l="7765" t="3125" r="9331" b="4166"/>
          <a:stretch>
            <a:fillRect/>
          </a:stretch>
        </p:blipFill>
        <p:spPr bwMode="auto">
          <a:xfrm>
            <a:off x="4703763" y="2428875"/>
            <a:ext cx="4440237" cy="3798888"/>
          </a:xfrm>
          <a:prstGeom prst="rect">
            <a:avLst/>
          </a:prstGeom>
          <a:noFill/>
          <a:ln w="9525">
            <a:noFill/>
            <a:miter lim="800000"/>
            <a:headEnd/>
            <a:tailEnd/>
          </a:ln>
        </p:spPr>
      </p:pic>
      <p:sp>
        <p:nvSpPr>
          <p:cNvPr id="9" name="TextBox 8"/>
          <p:cNvSpPr txBox="1"/>
          <p:nvPr/>
        </p:nvSpPr>
        <p:spPr>
          <a:xfrm>
            <a:off x="5500688" y="1500188"/>
            <a:ext cx="3643312" cy="461962"/>
          </a:xfrm>
          <a:prstGeom prst="rect">
            <a:avLst/>
          </a:prstGeom>
          <a:noFill/>
        </p:spPr>
        <p:txBody>
          <a:bodyPr>
            <a:spAutoFit/>
          </a:bodyPr>
          <a:lstStyle/>
          <a:p>
            <a:pPr>
              <a:defRPr/>
            </a:pPr>
            <a:r>
              <a:rPr lang="en-GB" sz="2400" b="1" dirty="0" err="1">
                <a:effectLst>
                  <a:outerShdw blurRad="38100" dist="38100" dir="2700000" algn="tl">
                    <a:srgbClr val="000000">
                      <a:alpha val="43137"/>
                    </a:srgbClr>
                  </a:outerShdw>
                </a:effectLst>
              </a:rPr>
              <a:t>T</a:t>
            </a:r>
            <a:r>
              <a:rPr lang="en-GB" sz="2400" b="1" baseline="-25000" dirty="0" err="1">
                <a:effectLst>
                  <a:outerShdw blurRad="38100" dist="38100" dir="2700000" algn="tl">
                    <a:srgbClr val="000000">
                      <a:alpha val="43137"/>
                    </a:srgbClr>
                  </a:outerShdw>
                </a:effectLst>
              </a:rPr>
              <a:t>z</a:t>
            </a:r>
            <a:r>
              <a:rPr lang="en-GB" sz="2400" b="1" dirty="0">
                <a:effectLst>
                  <a:outerShdw blurRad="38100" dist="38100" dir="2700000" algn="tl">
                    <a:srgbClr val="000000">
                      <a:alpha val="43137"/>
                    </a:srgbClr>
                  </a:outerShdw>
                </a:effectLst>
              </a:rPr>
              <a:t> - lag of 6 months</a:t>
            </a:r>
          </a:p>
        </p:txBody>
      </p:sp>
      <p:sp>
        <p:nvSpPr>
          <p:cNvPr id="29704" name="TextBox 9"/>
          <p:cNvSpPr txBox="1">
            <a:spLocks noChangeArrowheads="1"/>
          </p:cNvSpPr>
          <p:nvPr/>
        </p:nvSpPr>
        <p:spPr bwMode="auto">
          <a:xfrm>
            <a:off x="5572125" y="2000250"/>
            <a:ext cx="2786063" cy="400050"/>
          </a:xfrm>
          <a:prstGeom prst="rect">
            <a:avLst/>
          </a:prstGeom>
          <a:noFill/>
          <a:ln w="9525">
            <a:noFill/>
            <a:miter lim="800000"/>
            <a:headEnd/>
            <a:tailEnd/>
          </a:ln>
        </p:spPr>
        <p:txBody>
          <a:bodyPr>
            <a:spAutoFit/>
          </a:bodyPr>
          <a:lstStyle/>
          <a:p>
            <a:r>
              <a:rPr lang="en-GB" sz="2000"/>
              <a:t>TOPEX + Jason-1</a:t>
            </a:r>
          </a:p>
        </p:txBody>
      </p:sp>
      <p:sp>
        <p:nvSpPr>
          <p:cNvPr id="10" name="TextBox 9"/>
          <p:cNvSpPr txBox="1"/>
          <p:nvPr/>
        </p:nvSpPr>
        <p:spPr>
          <a:xfrm>
            <a:off x="857224" y="6357958"/>
            <a:ext cx="6572296" cy="369332"/>
          </a:xfrm>
          <a:prstGeom prst="rect">
            <a:avLst/>
          </a:prstGeom>
          <a:noFill/>
        </p:spPr>
        <p:txBody>
          <a:bodyPr wrap="square" rtlCol="0">
            <a:spAutoFit/>
          </a:bodyPr>
          <a:lstStyle/>
          <a:p>
            <a:r>
              <a:rPr lang="en-GB" dirty="0" smtClean="0"/>
              <a:t>Significant at the 95% confidence interval</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00034" y="0"/>
            <a:ext cx="8072437" cy="714375"/>
          </a:xfrm>
          <a:prstGeom prst="rect">
            <a:avLst/>
          </a:prstGeom>
          <a:noFill/>
          <a:ln w="9525">
            <a:noFill/>
            <a:miter lim="800000"/>
            <a:headEnd/>
            <a:tailEnd/>
          </a:ln>
          <a:effectLst/>
        </p:spPr>
        <p:txBody>
          <a:bodyPr anchor="ctr"/>
          <a:lstStyle/>
          <a:p>
            <a:pPr algn="ctr">
              <a:defRPr/>
            </a:pPr>
            <a:r>
              <a:rPr lang="en-GB" sz="3600" kern="0" dirty="0" smtClean="0">
                <a:effectLst>
                  <a:outerShdw blurRad="38100" dist="38100" dir="2700000" algn="tl">
                    <a:srgbClr val="000000"/>
                  </a:outerShdw>
                </a:effectLst>
                <a:latin typeface="+mj-lt"/>
                <a:ea typeface="+mj-ea"/>
                <a:cs typeface="+mj-cs"/>
              </a:rPr>
              <a:t>Conclusions</a:t>
            </a:r>
            <a:endParaRPr lang="en-GB" sz="3600" kern="0" dirty="0">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bwMode="auto">
          <a:xfrm>
            <a:off x="0" y="857232"/>
            <a:ext cx="9144000"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en-GB" sz="2200" dirty="0">
                <a:effectLst>
                  <a:outerShdw blurRad="38100" dist="38100" dir="2700000" algn="tl">
                    <a:srgbClr val="000000"/>
                  </a:outerShdw>
                </a:effectLst>
              </a:rPr>
              <a:t>ERA-Interim is a step in the right direction for wind speed and </a:t>
            </a:r>
            <a:r>
              <a:rPr lang="en-GB" sz="2200" dirty="0" err="1">
                <a:effectLst>
                  <a:outerShdw blurRad="38100" dist="38100" dir="2700000" algn="tl">
                    <a:srgbClr val="000000"/>
                  </a:outerShdw>
                </a:effectLst>
              </a:rPr>
              <a:t>swh</a:t>
            </a:r>
            <a:r>
              <a:rPr lang="en-GB" sz="2200" dirty="0">
                <a:effectLst>
                  <a:outerShdw blurRad="38100" dist="38100" dir="2700000" algn="tl">
                    <a:srgbClr val="000000"/>
                  </a:outerShdw>
                </a:effectLst>
              </a:rPr>
              <a:t>. Time inhomogeneities have been </a:t>
            </a:r>
            <a:r>
              <a:rPr lang="en-GB" sz="2200" dirty="0" smtClean="0">
                <a:effectLst>
                  <a:outerShdw blurRad="38100" dist="38100" dir="2700000" algn="tl">
                    <a:srgbClr val="000000"/>
                  </a:outerShdw>
                </a:effectLst>
              </a:rPr>
              <a:t>reduced</a:t>
            </a:r>
          </a:p>
          <a:p>
            <a:pPr marL="342900" indent="-342900">
              <a:spcBef>
                <a:spcPct val="20000"/>
              </a:spcBef>
              <a:buClr>
                <a:schemeClr val="hlink"/>
              </a:buClr>
              <a:buSzPct val="80000"/>
              <a:buFont typeface="Wingdings" pitchFamily="2" charset="2"/>
              <a:buChar char="Ø"/>
            </a:pPr>
            <a:endParaRPr lang="en-GB" sz="22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200" dirty="0">
                <a:effectLst>
                  <a:outerShdw blurRad="38100" dist="38100" dir="2700000" algn="tl">
                    <a:srgbClr val="000000"/>
                  </a:outerShdw>
                </a:effectLst>
              </a:rPr>
              <a:t>The ERA-40 and ERA-Interim </a:t>
            </a:r>
            <a:r>
              <a:rPr lang="en-GB" sz="2200" dirty="0" smtClean="0">
                <a:effectLst>
                  <a:outerShdw blurRad="38100" dist="38100" dir="2700000" algn="tl">
                    <a:srgbClr val="000000"/>
                  </a:outerShdw>
                </a:effectLst>
              </a:rPr>
              <a:t>wave period are very different from satellite altimeter data. Not consistent with the results of </a:t>
            </a:r>
            <a:r>
              <a:rPr lang="en-GB" sz="2200" dirty="0" err="1">
                <a:effectLst>
                  <a:outerShdw blurRad="38100" dist="38100" dir="2700000" algn="tl">
                    <a:srgbClr val="000000"/>
                  </a:outerShdw>
                </a:effectLst>
              </a:rPr>
              <a:t>Caires</a:t>
            </a:r>
            <a:r>
              <a:rPr lang="en-GB" sz="2200" dirty="0">
                <a:effectLst>
                  <a:outerShdw blurRad="38100" dist="38100" dir="2700000" algn="tl">
                    <a:srgbClr val="000000"/>
                  </a:outerShdw>
                </a:effectLst>
              </a:rPr>
              <a:t> </a:t>
            </a:r>
            <a:r>
              <a:rPr lang="en-GB" sz="2200" i="1" dirty="0">
                <a:effectLst>
                  <a:outerShdw blurRad="38100" dist="38100" dir="2700000" algn="tl">
                    <a:srgbClr val="000000"/>
                  </a:outerShdw>
                </a:effectLst>
              </a:rPr>
              <a:t>et al</a:t>
            </a:r>
            <a:r>
              <a:rPr lang="en-GB" sz="2200" dirty="0">
                <a:effectLst>
                  <a:outerShdw blurRad="38100" dist="38100" dir="2700000" algn="tl">
                    <a:srgbClr val="000000"/>
                  </a:outerShdw>
                </a:effectLst>
              </a:rPr>
              <a:t> (2005</a:t>
            </a:r>
            <a:r>
              <a:rPr lang="en-GB" sz="2200" dirty="0" smtClean="0">
                <a:effectLst>
                  <a:outerShdw blurRad="38100" dist="38100" dir="2700000" algn="tl">
                    <a:srgbClr val="000000"/>
                  </a:outerShdw>
                </a:effectLst>
              </a:rPr>
              <a:t>). Further analysis required.</a:t>
            </a:r>
          </a:p>
          <a:p>
            <a:pPr marL="342900" indent="-342900">
              <a:spcBef>
                <a:spcPct val="20000"/>
              </a:spcBef>
              <a:buClr>
                <a:schemeClr val="hlink"/>
              </a:buClr>
              <a:buSzPct val="80000"/>
              <a:buFont typeface="Wingdings" pitchFamily="2" charset="2"/>
              <a:buChar char="Ø"/>
            </a:pPr>
            <a:endParaRPr lang="en-GB" sz="22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200" dirty="0">
                <a:effectLst>
                  <a:outerShdw blurRad="38100" dist="38100" dir="2700000" algn="tl">
                    <a:srgbClr val="000000"/>
                  </a:outerShdw>
                </a:effectLst>
              </a:rPr>
              <a:t>Calming of the wave climate in the longer datasets, </a:t>
            </a:r>
            <a:r>
              <a:rPr lang="en-GB" sz="2200" dirty="0" smtClean="0">
                <a:effectLst>
                  <a:outerShdw blurRad="38100" dist="38100" dir="2700000" algn="tl">
                    <a:srgbClr val="000000"/>
                  </a:outerShdw>
                </a:effectLst>
              </a:rPr>
              <a:t>possibly as the early 1990s </a:t>
            </a:r>
            <a:r>
              <a:rPr lang="en-GB" sz="2200" dirty="0">
                <a:effectLst>
                  <a:outerShdw blurRad="38100" dist="38100" dir="2700000" algn="tl">
                    <a:srgbClr val="000000"/>
                  </a:outerShdw>
                </a:effectLst>
              </a:rPr>
              <a:t>had the </a:t>
            </a:r>
            <a:r>
              <a:rPr lang="en-GB" sz="2200" dirty="0" smtClean="0">
                <a:effectLst>
                  <a:outerShdw blurRad="38100" dist="38100" dir="2700000" algn="tl">
                    <a:srgbClr val="000000"/>
                  </a:outerShdw>
                </a:effectLst>
              </a:rPr>
              <a:t>largest </a:t>
            </a:r>
            <a:r>
              <a:rPr lang="en-GB" sz="2200" dirty="0">
                <a:effectLst>
                  <a:outerShdw blurRad="38100" dist="38100" dir="2700000" algn="tl">
                    <a:srgbClr val="000000"/>
                  </a:outerShdw>
                </a:effectLst>
              </a:rPr>
              <a:t>global </a:t>
            </a:r>
            <a:r>
              <a:rPr lang="en-GB" sz="2200" dirty="0" smtClean="0">
                <a:effectLst>
                  <a:outerShdw blurRad="38100" dist="38100" dir="2700000" algn="tl">
                    <a:srgbClr val="000000"/>
                  </a:outerShdw>
                </a:effectLst>
              </a:rPr>
              <a:t>swh values </a:t>
            </a:r>
            <a:r>
              <a:rPr lang="en-GB" sz="2200" dirty="0">
                <a:effectLst>
                  <a:outerShdw blurRad="38100" dist="38100" dir="2700000" algn="tl">
                    <a:srgbClr val="000000"/>
                  </a:outerShdw>
                </a:effectLst>
              </a:rPr>
              <a:t>from ERA-40 </a:t>
            </a:r>
            <a:r>
              <a:rPr lang="en-GB" sz="1400" dirty="0">
                <a:effectLst>
                  <a:outerShdw blurRad="38100" dist="38100" dir="2700000" algn="tl">
                    <a:srgbClr val="000000"/>
                  </a:outerShdw>
                </a:effectLst>
              </a:rPr>
              <a:t>(Sterl and Caires, 2005</a:t>
            </a:r>
            <a:r>
              <a:rPr lang="en-GB" sz="1400" dirty="0" smtClean="0">
                <a:effectLst>
                  <a:outerShdw blurRad="38100" dist="38100" dir="2700000" algn="tl">
                    <a:srgbClr val="000000"/>
                  </a:outerShdw>
                </a:effectLst>
              </a:rPr>
              <a:t>).</a:t>
            </a:r>
          </a:p>
          <a:p>
            <a:pPr marL="342900" indent="-342900">
              <a:spcBef>
                <a:spcPct val="20000"/>
              </a:spcBef>
              <a:buClr>
                <a:schemeClr val="hlink"/>
              </a:buClr>
              <a:buSzPct val="80000"/>
            </a:pPr>
            <a:r>
              <a:rPr lang="en-GB" sz="1400" dirty="0" smtClean="0">
                <a:effectLst>
                  <a:outerShdw blurRad="38100" dist="38100" dir="2700000" algn="tl">
                    <a:srgbClr val="000000"/>
                  </a:outerShdw>
                </a:effectLst>
              </a:rPr>
              <a:t> </a:t>
            </a:r>
            <a:r>
              <a:rPr lang="en-GB" sz="2400" dirty="0" smtClean="0">
                <a:effectLst>
                  <a:outerShdw blurRad="38100" dist="38100" dir="2700000" algn="tl">
                    <a:srgbClr val="000000"/>
                  </a:outerShdw>
                </a:effectLst>
              </a:rPr>
              <a:t> </a:t>
            </a:r>
            <a:endParaRPr lang="en-GB" sz="22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200" dirty="0" smtClean="0">
                <a:effectLst>
                  <a:outerShdw blurRad="38100" dist="38100" dir="2700000" algn="tl">
                    <a:srgbClr val="000000"/>
                  </a:outerShdw>
                </a:effectLst>
              </a:rPr>
              <a:t>Altimeters provide stronger correlations with the atmospheric modes.</a:t>
            </a:r>
          </a:p>
          <a:p>
            <a:pPr marL="342900" indent="-342900">
              <a:spcBef>
                <a:spcPct val="20000"/>
              </a:spcBef>
              <a:buClr>
                <a:schemeClr val="hlink"/>
              </a:buClr>
              <a:buSzPct val="80000"/>
              <a:buFont typeface="Wingdings" pitchFamily="2" charset="2"/>
              <a:buChar char="Ø"/>
            </a:pPr>
            <a:endParaRPr lang="en-GB" sz="2200" dirty="0" smtClean="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200" dirty="0" smtClean="0">
                <a:effectLst>
                  <a:outerShdw blurRad="38100" dist="38100" dir="2700000" algn="tl">
                    <a:srgbClr val="000000"/>
                  </a:outerShdw>
                </a:effectLst>
              </a:rPr>
              <a:t>The influence of the EAP on wind and wave climate is greater that the NAO when considering longer time series </a:t>
            </a:r>
            <a:r>
              <a:rPr lang="en-GB" sz="1400" dirty="0">
                <a:effectLst>
                  <a:outerShdw blurRad="38100" dist="38100" dir="2700000" algn="tl">
                    <a:srgbClr val="000000"/>
                  </a:outerShdw>
                </a:effectLst>
              </a:rPr>
              <a:t>(</a:t>
            </a:r>
            <a:r>
              <a:rPr lang="en-GB" sz="1400" dirty="0" err="1">
                <a:effectLst>
                  <a:outerShdw blurRad="38100" dist="38100" dir="2700000" algn="tl">
                    <a:srgbClr val="000000"/>
                  </a:outerShdw>
                </a:effectLst>
              </a:rPr>
              <a:t>Seierstad</a:t>
            </a:r>
            <a:r>
              <a:rPr lang="en-GB" sz="1400" dirty="0">
                <a:effectLst>
                  <a:outerShdw blurRad="38100" dist="38100" dir="2700000" algn="tl">
                    <a:srgbClr val="000000"/>
                  </a:outerShdw>
                </a:effectLst>
              </a:rPr>
              <a:t>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2007; </a:t>
            </a:r>
            <a:r>
              <a:rPr lang="en-GB" sz="1400" dirty="0" err="1">
                <a:effectLst>
                  <a:outerShdw blurRad="38100" dist="38100" dir="2700000" algn="tl">
                    <a:srgbClr val="000000"/>
                  </a:outerShdw>
                </a:effectLst>
              </a:rPr>
              <a:t>Lionello</a:t>
            </a:r>
            <a:r>
              <a:rPr lang="en-GB" sz="1400" dirty="0">
                <a:effectLst>
                  <a:outerShdw blurRad="38100" dist="38100" dir="2700000" algn="tl">
                    <a:srgbClr val="000000"/>
                  </a:outerShdw>
                </a:effectLst>
              </a:rPr>
              <a:t> and Galati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2008</a:t>
            </a:r>
            <a:r>
              <a:rPr lang="en-GB" sz="1400" dirty="0" smtClean="0">
                <a:effectLst>
                  <a:outerShdw blurRad="38100" dist="38100" dir="2700000" algn="tl">
                    <a:srgbClr val="000000"/>
                  </a:outerShdw>
                </a:effectLst>
              </a:rPr>
              <a:t>)</a:t>
            </a:r>
          </a:p>
          <a:p>
            <a:pPr marL="342900" indent="-342900">
              <a:spcBef>
                <a:spcPct val="20000"/>
              </a:spcBef>
              <a:buClr>
                <a:schemeClr val="hlink"/>
              </a:buClr>
              <a:buSzPct val="80000"/>
              <a:buFont typeface="Wingdings" pitchFamily="2" charset="2"/>
              <a:buChar char="Ø"/>
            </a:pPr>
            <a:endParaRPr lang="en-GB" sz="1400" dirty="0">
              <a:effectLst>
                <a:outerShdw blurRad="38100" dist="38100" dir="2700000" algn="tl">
                  <a:srgbClr val="000000"/>
                </a:outerShdw>
              </a:effectLst>
            </a:endParaRPr>
          </a:p>
          <a:p>
            <a:pPr marL="342900" indent="-342900">
              <a:spcBef>
                <a:spcPct val="20000"/>
              </a:spcBef>
              <a:buClr>
                <a:schemeClr val="hlink"/>
              </a:buClr>
              <a:buSzPct val="80000"/>
            </a:pP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endParaRPr lang="en-GB" sz="32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00063" y="214313"/>
            <a:ext cx="8072437" cy="714375"/>
          </a:xfrm>
          <a:prstGeom prst="rect">
            <a:avLst/>
          </a:prstGeom>
          <a:noFill/>
          <a:ln w="9525">
            <a:noFill/>
            <a:miter lim="800000"/>
            <a:headEnd/>
            <a:tailEnd/>
          </a:ln>
          <a:effectLst/>
        </p:spPr>
        <p:txBody>
          <a:bodyPr anchor="ctr"/>
          <a:lstStyle/>
          <a:p>
            <a:pPr algn="ctr">
              <a:defRPr/>
            </a:pPr>
            <a:r>
              <a:rPr lang="en-GB" sz="3600" kern="0" dirty="0" smtClean="0">
                <a:effectLst>
                  <a:outerShdw blurRad="38100" dist="38100" dir="2700000" algn="tl">
                    <a:srgbClr val="000000"/>
                  </a:outerShdw>
                </a:effectLst>
                <a:latin typeface="+mj-lt"/>
                <a:ea typeface="+mj-ea"/>
                <a:cs typeface="+mj-cs"/>
              </a:rPr>
              <a:t>Future </a:t>
            </a:r>
            <a:r>
              <a:rPr lang="en-GB" sz="3600" kern="0" dirty="0">
                <a:effectLst>
                  <a:outerShdw blurRad="38100" dist="38100" dir="2700000" algn="tl">
                    <a:srgbClr val="000000"/>
                  </a:outerShdw>
                </a:effectLst>
                <a:latin typeface="+mj-lt"/>
                <a:ea typeface="+mj-ea"/>
                <a:cs typeface="+mj-cs"/>
              </a:rPr>
              <a:t>work</a:t>
            </a:r>
          </a:p>
        </p:txBody>
      </p:sp>
      <p:sp>
        <p:nvSpPr>
          <p:cNvPr id="3" name="Content Placeholder 2"/>
          <p:cNvSpPr txBox="1">
            <a:spLocks/>
          </p:cNvSpPr>
          <p:nvPr/>
        </p:nvSpPr>
        <p:spPr bwMode="auto">
          <a:xfrm>
            <a:off x="500062" y="1357298"/>
            <a:ext cx="8643938"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en-GB" sz="2400" dirty="0" smtClean="0">
                <a:effectLst>
                  <a:outerShdw blurRad="38100" dist="38100" dir="2700000" algn="tl">
                    <a:srgbClr val="000000"/>
                  </a:outerShdw>
                </a:effectLst>
              </a:rPr>
              <a:t>Assess </a:t>
            </a:r>
            <a:r>
              <a:rPr lang="en-GB" sz="2400" dirty="0">
                <a:effectLst>
                  <a:outerShdw blurRad="38100" dist="38100" dir="2700000" algn="tl">
                    <a:srgbClr val="000000"/>
                  </a:outerShdw>
                </a:effectLst>
              </a:rPr>
              <a:t>the wave climate from the 2000s in comparison to the 1990s</a:t>
            </a:r>
            <a:r>
              <a:rPr lang="en-GB" sz="2400" dirty="0" smtClean="0">
                <a:effectLst>
                  <a:outerShdw blurRad="38100" dist="38100" dir="2700000" algn="tl">
                    <a:srgbClr val="000000"/>
                  </a:outerShdw>
                </a:effectLst>
              </a:rPr>
              <a:t>.</a:t>
            </a:r>
          </a:p>
          <a:p>
            <a:pPr marL="342900" indent="-342900">
              <a:spcBef>
                <a:spcPct val="20000"/>
              </a:spcBef>
              <a:buClr>
                <a:schemeClr val="hlink"/>
              </a:buClr>
              <a:buSzPct val="80000"/>
              <a:buFont typeface="Wingdings" pitchFamily="2" charset="2"/>
              <a:buChar char="Ø"/>
            </a:pP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Optimal </a:t>
            </a:r>
            <a:r>
              <a:rPr lang="en-GB" sz="2400" dirty="0" smtClean="0">
                <a:effectLst>
                  <a:outerShdw blurRad="38100" dist="38100" dir="2700000" algn="tl">
                    <a:srgbClr val="000000"/>
                  </a:outerShdw>
                </a:effectLst>
              </a:rPr>
              <a:t>Interpolation </a:t>
            </a:r>
            <a:r>
              <a:rPr lang="en-GB" sz="2400" dirty="0">
                <a:effectLst>
                  <a:outerShdw blurRad="38100" dist="38100" dir="2700000" algn="tl">
                    <a:srgbClr val="000000"/>
                  </a:outerShdw>
                </a:effectLst>
              </a:rPr>
              <a:t>to reduce altimeter trackiness</a:t>
            </a:r>
            <a:r>
              <a:rPr lang="en-GB" sz="2400" dirty="0" smtClean="0">
                <a:effectLst>
                  <a:outerShdw blurRad="38100" dist="38100" dir="2700000" algn="tl">
                    <a:srgbClr val="000000"/>
                  </a:outerShdw>
                </a:effectLst>
              </a:rPr>
              <a:t>.</a:t>
            </a:r>
          </a:p>
          <a:p>
            <a:pPr marL="342900" indent="-342900">
              <a:spcBef>
                <a:spcPct val="20000"/>
              </a:spcBef>
              <a:buClr>
                <a:schemeClr val="hlink"/>
              </a:buClr>
              <a:buSzPct val="80000"/>
              <a:buFont typeface="Wingdings" pitchFamily="2" charset="2"/>
              <a:buChar char="Ø"/>
            </a:pP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This study shows the need for a concurrent use of </a:t>
            </a:r>
            <a:r>
              <a:rPr lang="en-GB" sz="2400" dirty="0" smtClean="0">
                <a:effectLst>
                  <a:outerShdw blurRad="38100" dist="38100" dir="2700000" algn="tl">
                    <a:srgbClr val="000000"/>
                  </a:outerShdw>
                </a:effectLst>
              </a:rPr>
              <a:t>wave </a:t>
            </a:r>
            <a:r>
              <a:rPr lang="en-GB" sz="2400" dirty="0">
                <a:effectLst>
                  <a:outerShdw blurRad="38100" dist="38100" dir="2700000" algn="tl">
                    <a:srgbClr val="000000"/>
                  </a:outerShdw>
                </a:effectLst>
              </a:rPr>
              <a:t>models and satellite measurements.</a:t>
            </a:r>
          </a:p>
          <a:p>
            <a:pPr marL="342900" indent="-342900">
              <a:spcBef>
                <a:spcPct val="20000"/>
              </a:spcBef>
              <a:buClr>
                <a:schemeClr val="hlink"/>
              </a:buClr>
              <a:buSzPct val="80000"/>
            </a:pP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endParaRPr lang="en-GB" sz="32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14375" y="285750"/>
            <a:ext cx="8072438" cy="714375"/>
          </a:xfrm>
          <a:prstGeom prst="rect">
            <a:avLst/>
          </a:prstGeom>
          <a:noFill/>
          <a:ln w="9525">
            <a:noFill/>
            <a:miter lim="800000"/>
            <a:headEnd/>
            <a:tailEnd/>
          </a:ln>
          <a:effectLst/>
        </p:spPr>
        <p:txBody>
          <a:bodyPr anchor="ctr"/>
          <a:lstStyle/>
          <a:p>
            <a:pPr algn="ctr">
              <a:defRPr/>
            </a:pPr>
            <a:r>
              <a:rPr lang="en-GB" sz="4000" kern="0" dirty="0">
                <a:effectLst>
                  <a:outerShdw blurRad="38100" dist="38100" dir="2700000" algn="tl">
                    <a:srgbClr val="000000"/>
                  </a:outerShdw>
                </a:effectLst>
                <a:latin typeface="+mj-lt"/>
                <a:ea typeface="+mj-ea"/>
                <a:cs typeface="+mj-cs"/>
              </a:rPr>
              <a:t>Any questions ???</a:t>
            </a:r>
          </a:p>
        </p:txBody>
      </p:sp>
      <p:sp>
        <p:nvSpPr>
          <p:cNvPr id="5" name="TextBox 4"/>
          <p:cNvSpPr txBox="1"/>
          <p:nvPr/>
        </p:nvSpPr>
        <p:spPr>
          <a:xfrm>
            <a:off x="285750" y="1143000"/>
            <a:ext cx="2786063" cy="400050"/>
          </a:xfrm>
          <a:prstGeom prst="rect">
            <a:avLst/>
          </a:prstGeom>
          <a:noFill/>
        </p:spPr>
        <p:txBody>
          <a:bodyPr>
            <a:spAutoFit/>
          </a:bodyPr>
          <a:lstStyle/>
          <a:p>
            <a:pPr>
              <a:defRPr/>
            </a:pPr>
            <a:r>
              <a:rPr lang="en-GB" sz="2000" dirty="0">
                <a:effectLst>
                  <a:outerShdw blurRad="38100" dist="38100" dir="2700000" algn="tl">
                    <a:srgbClr val="000000">
                      <a:alpha val="43137"/>
                    </a:srgbClr>
                  </a:outerShdw>
                </a:effectLst>
              </a:rPr>
              <a:t>References</a:t>
            </a:r>
          </a:p>
        </p:txBody>
      </p:sp>
      <p:sp>
        <p:nvSpPr>
          <p:cNvPr id="6" name="Content Placeholder 2"/>
          <p:cNvSpPr txBox="1">
            <a:spLocks/>
          </p:cNvSpPr>
          <p:nvPr/>
        </p:nvSpPr>
        <p:spPr bwMode="auto">
          <a:xfrm>
            <a:off x="285750" y="1785938"/>
            <a:ext cx="8643938" cy="4525962"/>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Bacon, S. and Carter, D. J. T. (1991) Wave climate changes in the North Atlantic and North Sea, </a:t>
            </a:r>
            <a:r>
              <a:rPr lang="en-GB" sz="1200" i="1">
                <a:effectLst>
                  <a:outerShdw blurRad="38100" dist="38100" dir="2700000" algn="tl">
                    <a:srgbClr val="000000"/>
                  </a:outerShdw>
                </a:effectLst>
              </a:rPr>
              <a:t>International Journal of Climatology</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11</a:t>
            </a:r>
            <a:r>
              <a:rPr lang="en-GB" sz="1200">
                <a:effectLst>
                  <a:outerShdw blurRad="38100" dist="38100" dir="2700000" algn="tl">
                    <a:srgbClr val="000000"/>
                  </a:outerShdw>
                </a:effectLst>
              </a:rPr>
              <a:t>, pp. 545 – 558.</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Caires, S., Sterl, A. and Gommemginger, C.P.  (2005) Global ocean mean wave period data: validation and description, </a:t>
            </a:r>
            <a:r>
              <a:rPr lang="en-GB" sz="1200" i="1">
                <a:effectLst>
                  <a:outerShdw blurRad="38100" dist="38100" dir="2700000" algn="tl">
                    <a:srgbClr val="000000"/>
                  </a:outerShdw>
                </a:effectLst>
              </a:rPr>
              <a:t>Journal of Geophysical Research</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110</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C02003</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Dodet, G., Bertin, X. and Taborda, R. (2010) Wave climate variability in the North-East Atlantic Ocean over the last six decades. </a:t>
            </a:r>
            <a:r>
              <a:rPr lang="en-GB" sz="1200" i="1">
                <a:effectLst>
                  <a:outerShdw blurRad="38100" dist="38100" dir="2700000" algn="tl">
                    <a:srgbClr val="000000"/>
                  </a:outerShdw>
                </a:effectLst>
              </a:rPr>
              <a:t>Ocean Modelling</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31</a:t>
            </a:r>
            <a:r>
              <a:rPr lang="en-GB" sz="1200">
                <a:effectLst>
                  <a:outerShdw blurRad="38100" dist="38100" dir="2700000" algn="tl">
                    <a:srgbClr val="000000"/>
                  </a:outerShdw>
                </a:effectLst>
              </a:rPr>
              <a:t>. pp. 120-131.</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Greenslade, D.J.M. and Young, I.R. (2004) Background errors in a global wave model determined from altimeter data. </a:t>
            </a:r>
            <a:r>
              <a:rPr lang="en-GB" sz="1200" i="1">
                <a:effectLst>
                  <a:outerShdw blurRad="38100" dist="38100" dir="2700000" algn="tl">
                    <a:srgbClr val="000000"/>
                  </a:outerShdw>
                </a:effectLst>
              </a:rPr>
              <a:t>Journal of Geophysical Research</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109,C09007</a:t>
            </a:r>
            <a:r>
              <a:rPr lang="en-GB" sz="1200">
                <a:effectLst>
                  <a:outerShdw blurRad="38100" dist="38100" dir="2700000" algn="tl">
                    <a:srgbClr val="000000"/>
                  </a:outerShdw>
                </a:effectLst>
              </a:rPr>
              <a:t>.</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Greenslade, D.J.M. and Young, I.R. (2005) The Impact of Altimeter Sampling Patterns on Estimates of Background Errors in a Global Wave Model. </a:t>
            </a:r>
            <a:r>
              <a:rPr lang="en-GB" sz="1200" i="1">
                <a:effectLst>
                  <a:outerShdw blurRad="38100" dist="38100" dir="2700000" algn="tl">
                    <a:srgbClr val="000000"/>
                  </a:outerShdw>
                </a:effectLst>
              </a:rPr>
              <a:t>Journal of Atmospheric and Oceanic Technology</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22</a:t>
            </a:r>
            <a:r>
              <a:rPr lang="en-GB" sz="1200">
                <a:effectLst>
                  <a:outerShdw blurRad="38100" dist="38100" dir="2700000" algn="tl">
                    <a:srgbClr val="000000"/>
                  </a:outerShdw>
                </a:effectLst>
              </a:rPr>
              <a:t>. pp. 1895-1917.</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Hurrell, J. W., and Deser, C. (2009) North Atlantic climate variability: The role of the North Atlantic Oscillation. </a:t>
            </a:r>
            <a:r>
              <a:rPr lang="en-GB" sz="1200" i="1">
                <a:effectLst>
                  <a:outerShdw blurRad="38100" dist="38100" dir="2700000" algn="tl">
                    <a:srgbClr val="000000"/>
                  </a:outerShdw>
                </a:effectLst>
              </a:rPr>
              <a:t>Journal of Marine Systems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78(1)</a:t>
            </a:r>
            <a:r>
              <a:rPr lang="en-GB" sz="1200">
                <a:effectLst>
                  <a:outerShdw blurRad="38100" dist="38100" dir="2700000" algn="tl">
                    <a:srgbClr val="000000"/>
                  </a:outerShdw>
                </a:effectLst>
              </a:rPr>
              <a:t>, pp. 28-41</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Josey, S.A. and Marsh, R. (2005) Surface freshwater flux variability and recent freshening of the North Atlantic in the eastern subpolar gyre, </a:t>
            </a:r>
            <a:r>
              <a:rPr lang="en-GB" sz="1200" i="1">
                <a:effectLst>
                  <a:outerShdw blurRad="38100" dist="38100" dir="2700000" algn="tl">
                    <a:srgbClr val="000000"/>
                  </a:outerShdw>
                </a:effectLst>
              </a:rPr>
              <a:t>Journal of Geophysical Research</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110</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C05008</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Komen G.J., Cavaleri, L., Donelan, M., Hasselmann, K., Hasselmann, S., Janssen, P.A.E.M. (1994) </a:t>
            </a:r>
            <a:r>
              <a:rPr lang="en-GB" sz="1200" i="1">
                <a:effectLst>
                  <a:outerShdw blurRad="38100" dist="38100" dir="2700000" algn="tl">
                    <a:srgbClr val="000000"/>
                  </a:outerShdw>
                </a:effectLst>
              </a:rPr>
              <a:t>Dynamics and Modelling of Ocean Waves,</a:t>
            </a:r>
            <a:r>
              <a:rPr lang="en-GB" sz="1200">
                <a:effectLst>
                  <a:outerShdw blurRad="38100" dist="38100" dir="2700000" algn="tl">
                    <a:srgbClr val="000000"/>
                  </a:outerShdw>
                </a:effectLst>
              </a:rPr>
              <a:t> p.532</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Lee, S.-K., Enfield, D. B., Wang, C. (2008) Why do some El Niño’s have no impact on tropical North Atlantic SST? </a:t>
            </a:r>
            <a:r>
              <a:rPr lang="en-GB" sz="1200" i="1">
                <a:effectLst>
                  <a:outerShdw blurRad="38100" dist="38100" dir="2700000" algn="tl">
                    <a:srgbClr val="000000"/>
                  </a:outerShdw>
                </a:effectLst>
              </a:rPr>
              <a:t>Geophysical Research Letters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35</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L16705</a:t>
            </a:r>
            <a:r>
              <a:rPr lang="en-GB" sz="1200">
                <a:effectLst>
                  <a:outerShdw blurRad="38100" dist="38100" dir="2700000" algn="tl">
                    <a:srgbClr val="000000"/>
                  </a:outerShdw>
                </a:effectLst>
              </a:rPr>
              <a:t>.</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Lionello, P. and Galati, M.B. (2008) Links of the significant wave height distribution in the Mediterranean sea with the North Hemisphere teleconnections patterns. </a:t>
            </a:r>
            <a:r>
              <a:rPr lang="en-GB" sz="1200" i="1">
                <a:effectLst>
                  <a:outerShdw blurRad="38100" dist="38100" dir="2700000" algn="tl">
                    <a:srgbClr val="000000"/>
                  </a:outerShdw>
                </a:effectLst>
              </a:rPr>
              <a:t>Advances in Geosciences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17</a:t>
            </a:r>
            <a:r>
              <a:rPr lang="en-GB" sz="1200">
                <a:effectLst>
                  <a:outerShdw blurRad="38100" dist="38100" dir="2700000" algn="tl">
                    <a:srgbClr val="000000"/>
                  </a:outerShdw>
                </a:effectLst>
              </a:rPr>
              <a:t>. pp. 13-18.</a:t>
            </a:r>
            <a:endParaRPr lang="en-GB" sz="1200" b="1">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Mackay, E.B.L., Bahaj, A.S. and Challenor, P.G. (2010) Uncertainty in wave energy resource assessment. Part 2: Variability and predictability. </a:t>
            </a:r>
            <a:r>
              <a:rPr lang="en-GB" sz="1200" i="1">
                <a:effectLst>
                  <a:outerShdw blurRad="38100" dist="38100" dir="2700000" algn="tl">
                    <a:srgbClr val="000000"/>
                  </a:outerShdw>
                </a:effectLst>
              </a:rPr>
              <a:t>Renewable energy</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35(8)</a:t>
            </a:r>
            <a:r>
              <a:rPr lang="en-GB" sz="1200">
                <a:effectLst>
                  <a:outerShdw blurRad="38100" dist="38100" dir="2700000" algn="tl">
                    <a:srgbClr val="000000"/>
                  </a:outerShdw>
                </a:effectLst>
              </a:rPr>
              <a:t>. pp. 1809-1819.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idx="4294967295"/>
          </p:nvPr>
        </p:nvSpPr>
        <p:spPr>
          <a:xfrm>
            <a:off x="1143000" y="0"/>
            <a:ext cx="7029450" cy="1643063"/>
          </a:xfrm>
        </p:spPr>
        <p:txBody>
          <a:bodyPr anchorCtr="0"/>
          <a:lstStyle/>
          <a:p>
            <a:pPr eaLnBrk="1" hangingPunct="1">
              <a:defRPr/>
            </a:pPr>
            <a:r>
              <a:rPr lang="en-GB" dirty="0" smtClean="0">
                <a:solidFill>
                  <a:schemeClr val="tx1"/>
                </a:solidFill>
              </a:rPr>
              <a:t>Wind and Wave Variability</a:t>
            </a:r>
          </a:p>
        </p:txBody>
      </p:sp>
      <p:sp>
        <p:nvSpPr>
          <p:cNvPr id="7" name="Content Placeholder 2"/>
          <p:cNvSpPr txBox="1">
            <a:spLocks/>
          </p:cNvSpPr>
          <p:nvPr/>
        </p:nvSpPr>
        <p:spPr bwMode="auto">
          <a:xfrm>
            <a:off x="214313" y="1643063"/>
            <a:ext cx="8643937" cy="4525962"/>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defRPr/>
            </a:pPr>
            <a:r>
              <a:rPr lang="en-GB" sz="3200" kern="0" dirty="0">
                <a:effectLst>
                  <a:outerShdw blurRad="38100" dist="38100" dir="2700000" algn="tl">
                    <a:srgbClr val="000000"/>
                  </a:outerShdw>
                </a:effectLst>
                <a:latin typeface="+mn-lt"/>
                <a:cs typeface="+mn-cs"/>
              </a:rPr>
              <a:t>Previous studies</a:t>
            </a:r>
          </a:p>
          <a:p>
            <a:pPr marL="342900" indent="-342900">
              <a:spcBef>
                <a:spcPct val="20000"/>
              </a:spcBef>
              <a:buClr>
                <a:schemeClr val="hlink"/>
              </a:buClr>
              <a:buSzPct val="80000"/>
              <a:buFont typeface="Wingdings" pitchFamily="2" charset="2"/>
              <a:buChar char="Ø"/>
              <a:defRPr/>
            </a:pPr>
            <a:r>
              <a:rPr lang="en-GB" sz="3200" kern="0" dirty="0" smtClean="0">
                <a:effectLst>
                  <a:outerShdw blurRad="38100" dist="38100" dir="2700000" algn="tl">
                    <a:srgbClr val="000000"/>
                  </a:outerShdw>
                </a:effectLst>
                <a:latin typeface="+mn-lt"/>
                <a:cs typeface="+mn-cs"/>
              </a:rPr>
              <a:t>Re-analysis models </a:t>
            </a:r>
            <a:endParaRPr lang="en-GB" sz="3200" kern="0" dirty="0">
              <a:effectLst>
                <a:outerShdw blurRad="38100" dist="38100" dir="2700000" algn="tl">
                  <a:srgbClr val="000000"/>
                </a:outerShdw>
              </a:effectLst>
              <a:latin typeface="+mn-lt"/>
              <a:cs typeface="+mn-cs"/>
            </a:endParaRPr>
          </a:p>
          <a:p>
            <a:pPr marL="342900" indent="-342900">
              <a:spcBef>
                <a:spcPct val="20000"/>
              </a:spcBef>
              <a:buClr>
                <a:schemeClr val="hlink"/>
              </a:buClr>
              <a:buSzPct val="80000"/>
              <a:buFont typeface="Wingdings" pitchFamily="2" charset="2"/>
              <a:buChar char="Ø"/>
              <a:defRPr/>
            </a:pPr>
            <a:r>
              <a:rPr lang="en-GB" sz="3200" kern="0" dirty="0">
                <a:effectLst>
                  <a:outerShdw blurRad="38100" dist="38100" dir="2700000" algn="tl">
                    <a:srgbClr val="000000"/>
                  </a:outerShdw>
                </a:effectLst>
                <a:latin typeface="+mn-lt"/>
                <a:cs typeface="+mn-cs"/>
              </a:rPr>
              <a:t>Comparison of </a:t>
            </a:r>
            <a:r>
              <a:rPr lang="en-GB" sz="3200" kern="0" dirty="0" smtClean="0">
                <a:effectLst>
                  <a:outerShdw blurRad="38100" dist="38100" dir="2700000" algn="tl">
                    <a:srgbClr val="000000"/>
                  </a:outerShdw>
                </a:effectLst>
                <a:latin typeface="+mn-lt"/>
                <a:cs typeface="+mn-cs"/>
              </a:rPr>
              <a:t>models </a:t>
            </a:r>
            <a:r>
              <a:rPr lang="en-GB" sz="3200" kern="0" dirty="0">
                <a:effectLst>
                  <a:outerShdw blurRad="38100" dist="38100" dir="2700000" algn="tl">
                    <a:srgbClr val="000000"/>
                  </a:outerShdw>
                </a:effectLst>
                <a:latin typeface="+mn-lt"/>
                <a:cs typeface="+mn-cs"/>
              </a:rPr>
              <a:t>with altimeter data</a:t>
            </a:r>
          </a:p>
          <a:p>
            <a:pPr marL="342900" indent="-342900">
              <a:spcBef>
                <a:spcPct val="20000"/>
              </a:spcBef>
              <a:buClr>
                <a:schemeClr val="hlink"/>
              </a:buClr>
              <a:buSzPct val="80000"/>
              <a:buFont typeface="Wingdings" pitchFamily="2" charset="2"/>
              <a:buChar char="Ø"/>
              <a:defRPr/>
            </a:pPr>
            <a:r>
              <a:rPr lang="en-GB" sz="3200" kern="0" dirty="0" smtClean="0">
                <a:effectLst>
                  <a:outerShdw blurRad="38100" dist="38100" dir="2700000" algn="tl">
                    <a:srgbClr val="000000"/>
                  </a:outerShdw>
                </a:effectLst>
                <a:latin typeface="+mn-lt"/>
                <a:cs typeface="+mn-cs"/>
              </a:rPr>
              <a:t>EOF analysis: Variability explained and correlated again climate indices</a:t>
            </a:r>
            <a:endParaRPr lang="en-GB" sz="3200" kern="0" dirty="0">
              <a:effectLst>
                <a:outerShdw blurRad="38100" dist="38100" dir="2700000" algn="tl">
                  <a:srgbClr val="000000"/>
                </a:outerShdw>
              </a:effectLst>
              <a:latin typeface="+mn-lt"/>
              <a:cs typeface="+mn-cs"/>
            </a:endParaRPr>
          </a:p>
          <a:p>
            <a:pPr marL="342900" indent="-342900">
              <a:spcBef>
                <a:spcPct val="20000"/>
              </a:spcBef>
              <a:buClr>
                <a:schemeClr val="hlink"/>
              </a:buClr>
              <a:buSzPct val="80000"/>
              <a:buFont typeface="Wingdings" pitchFamily="2" charset="2"/>
              <a:buChar char="Ø"/>
              <a:defRPr/>
            </a:pPr>
            <a:r>
              <a:rPr lang="en-GB" sz="3200" kern="0" dirty="0">
                <a:effectLst>
                  <a:outerShdw blurRad="38100" dist="38100" dir="2700000" algn="tl">
                    <a:srgbClr val="000000"/>
                  </a:outerShdw>
                </a:effectLst>
                <a:latin typeface="+mn-lt"/>
                <a:cs typeface="+mn-cs"/>
              </a:rPr>
              <a:t>ENSO’s influence in the North Atlantic - teleconnections</a:t>
            </a:r>
          </a:p>
          <a:p>
            <a:pPr marL="342900" indent="-342900">
              <a:spcBef>
                <a:spcPct val="20000"/>
              </a:spcBef>
              <a:buClr>
                <a:schemeClr val="hlink"/>
              </a:buClr>
              <a:buSzPct val="80000"/>
              <a:buFont typeface="Wingdings" pitchFamily="2" charset="2"/>
              <a:buChar char="Ø"/>
              <a:defRPr/>
            </a:pPr>
            <a:r>
              <a:rPr lang="en-GB" sz="3200" kern="0" dirty="0">
                <a:effectLst>
                  <a:outerShdw blurRad="38100" dist="38100" dir="2700000" algn="tl">
                    <a:srgbClr val="000000"/>
                  </a:outerShdw>
                </a:effectLst>
                <a:latin typeface="+mn-lt"/>
                <a:cs typeface="+mn-cs"/>
              </a:rPr>
              <a:t>Conclusions and Future 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57188"/>
            <a:ext cx="2786063" cy="400050"/>
          </a:xfrm>
          <a:prstGeom prst="rect">
            <a:avLst/>
          </a:prstGeom>
          <a:noFill/>
        </p:spPr>
        <p:txBody>
          <a:bodyPr>
            <a:spAutoFit/>
          </a:bodyPr>
          <a:lstStyle/>
          <a:p>
            <a:pPr>
              <a:defRPr/>
            </a:pPr>
            <a:r>
              <a:rPr lang="en-GB" sz="2000" dirty="0">
                <a:effectLst>
                  <a:outerShdw blurRad="38100" dist="38100" dir="2700000" algn="tl">
                    <a:srgbClr val="000000">
                      <a:alpha val="43137"/>
                    </a:srgbClr>
                  </a:outerShdw>
                </a:effectLst>
              </a:rPr>
              <a:t>References Continued</a:t>
            </a:r>
          </a:p>
        </p:txBody>
      </p:sp>
      <p:sp>
        <p:nvSpPr>
          <p:cNvPr id="3" name="Content Placeholder 2"/>
          <p:cNvSpPr txBox="1">
            <a:spLocks/>
          </p:cNvSpPr>
          <p:nvPr/>
        </p:nvSpPr>
        <p:spPr bwMode="auto">
          <a:xfrm>
            <a:off x="214313" y="928688"/>
            <a:ext cx="8643937" cy="4525962"/>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Seierstad, I.A., Stephenson, D.B. and Kvamstø, N.G. (2007) How useful are teleconnection patterns for explaining variability in extratropical storminess, </a:t>
            </a:r>
            <a:r>
              <a:rPr lang="en-GB" sz="1200" i="1">
                <a:effectLst>
                  <a:outerShdw blurRad="38100" dist="38100" dir="2700000" algn="tl">
                    <a:srgbClr val="000000"/>
                  </a:outerShdw>
                </a:effectLst>
              </a:rPr>
              <a:t>Tellus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59A</a:t>
            </a:r>
            <a:r>
              <a:rPr lang="en-GB" sz="1200">
                <a:effectLst>
                  <a:outerShdw blurRad="38100" dist="38100" dir="2700000" algn="tl">
                    <a:srgbClr val="000000"/>
                  </a:outerShdw>
                </a:effectLst>
              </a:rPr>
              <a:t>, pp. 170-181.</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Shaw, B. (2008) ENSO teleconnections and the North Atlantic Ocean. An exercise in correlation. MPO 672 – ENSO Dynamics, Prediction and Predictability. p. 7.</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Sterl, A. and Caires, S. (2005) Climatology, variability and extreme of ocean waves: The web based KNMI/ERA-40 wave atlas. </a:t>
            </a:r>
            <a:r>
              <a:rPr lang="en-GB" sz="1200" i="1">
                <a:effectLst>
                  <a:outerShdw blurRad="38100" dist="38100" dir="2700000" algn="tl">
                    <a:srgbClr val="000000"/>
                  </a:outerShdw>
                </a:effectLst>
              </a:rPr>
              <a:t>International Journal of Climatology</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25(7)</a:t>
            </a:r>
            <a:r>
              <a:rPr lang="en-GB" sz="1200">
                <a:effectLst>
                  <a:outerShdw blurRad="38100" dist="38100" dir="2700000" algn="tl">
                    <a:srgbClr val="000000"/>
                  </a:outerShdw>
                </a:effectLst>
              </a:rPr>
              <a:t>. pp. 963-977. Full edition Available online [http://www.knmi.nl/onderzk/oceano/waves/era40/license.cgi] accessed 16th February 2010.</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Sykes, N. (2005). Changes in wind and wave climate observed from space. MSc project. University of Southampton. p. 58.</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Taylor, A.H., Jordan, M.B. and Strephens, J.A. (1998) Gulf stream shifts following ENSO events. </a:t>
            </a:r>
            <a:r>
              <a:rPr lang="en-GB" sz="1200" i="1">
                <a:effectLst>
                  <a:outerShdw blurRad="38100" dist="38100" dir="2700000" algn="tl">
                    <a:srgbClr val="000000"/>
                  </a:outerShdw>
                </a:effectLst>
              </a:rPr>
              <a:t>Nature</a:t>
            </a:r>
            <a:r>
              <a:rPr lang="en-GB" sz="1200">
                <a:effectLst>
                  <a:outerShdw blurRad="38100" dist="38100" dir="2700000" algn="tl">
                    <a:srgbClr val="000000"/>
                  </a:outerShdw>
                </a:effectLst>
              </a:rPr>
              <a:t>. 393. </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Trigo, R.M., Valente, M.A., Trigo, I.F., Miranda, P.M.A., Ramos, A.M., Paredes, D., Garcia-Herrera, R. (2008) The Impact of North Atlantic Wind and Cyclone Trends on European Precipitation and Significant Wave Height in the Atlantic, </a:t>
            </a:r>
            <a:r>
              <a:rPr lang="en-GB" sz="1200" i="1">
                <a:effectLst>
                  <a:outerShdw blurRad="38100" dist="38100" dir="2700000" algn="tl">
                    <a:srgbClr val="000000"/>
                  </a:outerShdw>
                </a:effectLst>
              </a:rPr>
              <a:t>Annals of the New York Academy of Sciences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Vol. 1146, suppl. 1</a:t>
            </a:r>
            <a:r>
              <a:rPr lang="en-GB" sz="1200">
                <a:effectLst>
                  <a:outerShdw blurRad="38100" dist="38100" dir="2700000" algn="tl">
                    <a:srgbClr val="000000"/>
                  </a:outerShdw>
                </a:effectLst>
              </a:rPr>
              <a:t>, pp. 212-234.  </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Uppala, S.M., </a:t>
            </a:r>
            <a:r>
              <a:rPr lang="en-GB" sz="1200" i="1">
                <a:effectLst>
                  <a:outerShdw blurRad="38100" dist="38100" dir="2700000" algn="tl">
                    <a:srgbClr val="000000"/>
                  </a:outerShdw>
                </a:effectLst>
              </a:rPr>
              <a:t>et al </a:t>
            </a:r>
            <a:r>
              <a:rPr lang="en-GB" sz="1200">
                <a:effectLst>
                  <a:outerShdw blurRad="38100" dist="38100" dir="2700000" algn="tl">
                    <a:srgbClr val="000000"/>
                  </a:outerShdw>
                </a:effectLst>
              </a:rPr>
              <a:t>(2005) The ERA-40 re-analysis. </a:t>
            </a:r>
            <a:r>
              <a:rPr lang="en-GB" sz="1200" i="1">
                <a:effectLst>
                  <a:outerShdw blurRad="38100" dist="38100" dir="2700000" algn="tl">
                    <a:srgbClr val="000000"/>
                  </a:outerShdw>
                </a:effectLst>
              </a:rPr>
              <a:t>Quarterly Journal of Royal Meteorological Society</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131</a:t>
            </a:r>
            <a:r>
              <a:rPr lang="en-GB" sz="1200">
                <a:effectLst>
                  <a:outerShdw blurRad="38100" dist="38100" dir="2700000" algn="tl">
                    <a:srgbClr val="000000"/>
                  </a:outerShdw>
                </a:effectLst>
              </a:rPr>
              <a:t>, pp. 2961-3012.</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Wolter, K., and Timlin, M.S. (1993) Monitoring ENSO in COADS with a seasonally adjusted principal component index. Proc. of the 17th Climate Diagnostics Workshop, Norman, OK, NOAA/NMC/CAC, NSSL, Oklahoma Clim. Survey, CIMMS and the School of Meteor., Univ. of Oklahoma, pp. 52-57.</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Woolf, D.K., Challenor, P.G., and Cotton, P.D. (2002) Variability and predictability of the North Atlantic wave climate. </a:t>
            </a:r>
            <a:r>
              <a:rPr lang="en-GB" sz="1200" i="1">
                <a:effectLst>
                  <a:outerShdw blurRad="38100" dist="38100" dir="2700000" algn="tl">
                    <a:srgbClr val="000000"/>
                  </a:outerShdw>
                </a:effectLst>
              </a:rPr>
              <a:t>Journal of Geophysical Research</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107(C10)</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Woolf, D.K., Cotton, P.D., and Challenor, P.G., (2003) Measurements of the off shore wave climate around the British Isles by satellite altimeter. </a:t>
            </a:r>
            <a:r>
              <a:rPr lang="en-GB" sz="1200" i="1">
                <a:effectLst>
                  <a:outerShdw blurRad="38100" dist="38100" dir="2700000" algn="tl">
                    <a:srgbClr val="000000"/>
                  </a:outerShdw>
                </a:effectLst>
              </a:rPr>
              <a:t>Philosophical Transactions of the Royal. Society. London. A</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361</a:t>
            </a:r>
            <a:r>
              <a:rPr lang="en-GB" sz="1200">
                <a:effectLst>
                  <a:outerShdw blurRad="38100" dist="38100" dir="2700000" algn="tl">
                    <a:srgbClr val="000000"/>
                  </a:outerShdw>
                </a:effectLst>
              </a:rPr>
              <a:t>, pp. 27-31</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Wang, X. L., Zwiers, F.W. and Swail, V.R., (2004). North Atlantic Ocean wave climate change scenarios for the twenty-first century, </a:t>
            </a:r>
            <a:r>
              <a:rPr lang="en-GB" sz="1200" i="1">
                <a:effectLst>
                  <a:outerShdw blurRad="38100" dist="38100" dir="2700000" algn="tl">
                    <a:srgbClr val="000000"/>
                  </a:outerShdw>
                </a:effectLst>
              </a:rPr>
              <a:t>Journal of Climate</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17</a:t>
            </a:r>
            <a:r>
              <a:rPr lang="en-GB" sz="1200">
                <a:effectLst>
                  <a:outerShdw blurRad="38100" dist="38100" dir="2700000" algn="tl">
                    <a:srgbClr val="000000"/>
                  </a:outerShdw>
                </a:effectLst>
              </a:rPr>
              <a:t>, pp. 2368–2383. </a:t>
            </a:r>
          </a:p>
          <a:p>
            <a:pPr marL="342900" indent="-342900">
              <a:spcBef>
                <a:spcPct val="20000"/>
              </a:spcBef>
              <a:buClr>
                <a:schemeClr val="hlink"/>
              </a:buClr>
              <a:buSzPct val="80000"/>
              <a:buFont typeface="Wingdings" pitchFamily="2" charset="2"/>
              <a:buChar char="Ø"/>
            </a:pPr>
            <a:r>
              <a:rPr lang="en-GB" sz="1200">
                <a:effectLst>
                  <a:outerShdw blurRad="38100" dist="38100" dir="2700000" algn="tl">
                    <a:srgbClr val="000000"/>
                  </a:outerShdw>
                </a:effectLst>
              </a:rPr>
              <a:t>Wang, X.L., Swail, V.R., Zwiers, F.W., Zhang, X. and Feng, Y. (2009) Detection of external influence on trends of atmospheric storminess and northern ocean waves heights. </a:t>
            </a:r>
            <a:r>
              <a:rPr lang="en-GB" sz="1200" i="1">
                <a:effectLst>
                  <a:outerShdw blurRad="38100" dist="38100" dir="2700000" algn="tl">
                    <a:srgbClr val="000000"/>
                  </a:outerShdw>
                </a:effectLst>
              </a:rPr>
              <a:t>Climate Dynamics</a:t>
            </a:r>
            <a:r>
              <a:rPr lang="en-GB" sz="1200">
                <a:effectLst>
                  <a:outerShdw blurRad="38100" dist="38100" dir="2700000" algn="tl">
                    <a:srgbClr val="000000"/>
                  </a:outerShdw>
                </a:effectLst>
              </a:rPr>
              <a:t>. </a:t>
            </a:r>
            <a:r>
              <a:rPr lang="en-GB" sz="1200" b="1">
                <a:effectLst>
                  <a:outerShdw blurRad="38100" dist="38100" dir="2700000" algn="tl">
                    <a:srgbClr val="000000"/>
                  </a:outerShdw>
                </a:effectLst>
              </a:rPr>
              <a:t>32</a:t>
            </a:r>
            <a:r>
              <a:rPr lang="en-GB" sz="1200">
                <a:effectLst>
                  <a:outerShdw blurRad="38100" dist="38100" dir="2700000" algn="tl">
                    <a:srgbClr val="000000"/>
                  </a:outerShdw>
                </a:effectLst>
              </a:rPr>
              <a:t>. pp. 189-203.</a:t>
            </a:r>
          </a:p>
          <a:p>
            <a:pPr marL="342900" indent="-342900">
              <a:spcBef>
                <a:spcPct val="20000"/>
              </a:spcBef>
              <a:buClr>
                <a:schemeClr val="hlink"/>
              </a:buClr>
              <a:buSzPct val="80000"/>
              <a:buFont typeface="Wingdings" pitchFamily="2" charset="2"/>
              <a:buChar char="Ø"/>
            </a:pPr>
            <a:endParaRPr lang="en-GB" sz="12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endParaRPr lang="en-GB" sz="12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endParaRPr lang="en-GB" sz="1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7813"/>
            <a:ext cx="8229600" cy="1139825"/>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Satellite radar altimeters</a:t>
            </a:r>
          </a:p>
        </p:txBody>
      </p:sp>
      <p:sp>
        <p:nvSpPr>
          <p:cNvPr id="5" name="Content Placeholder 2"/>
          <p:cNvSpPr txBox="1">
            <a:spLocks/>
          </p:cNvSpPr>
          <p:nvPr/>
        </p:nvSpPr>
        <p:spPr bwMode="auto">
          <a:xfrm>
            <a:off x="285750" y="1428750"/>
            <a:ext cx="8555038" cy="4525963"/>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Nadir directed pulse of known power, microwave emission and measure backscattered power coefficient </a:t>
            </a:r>
            <a:r>
              <a:rPr lang="en-GB" sz="1400"/>
              <a:t>(Fu and Cazenave, 2001)</a:t>
            </a:r>
          </a:p>
          <a:p>
            <a:pPr marL="342900" indent="-342900" eaLnBrk="0" hangingPunct="0">
              <a:spcBef>
                <a:spcPct val="20000"/>
              </a:spcBef>
              <a:buClr>
                <a:schemeClr val="hlink"/>
              </a:buClr>
              <a:buSzPct val="80000"/>
            </a:pPr>
            <a:r>
              <a:rPr lang="en-GB" sz="1400"/>
              <a:t>        </a:t>
            </a:r>
            <a:endParaRPr lang="en-GB" sz="1400" b="1">
              <a:effectLst>
                <a:outerShdw blurRad="38100" dist="38100" dir="2700000" algn="tl">
                  <a:srgbClr val="000000"/>
                </a:outerShdw>
              </a:effectLst>
            </a:endParaRPr>
          </a:p>
          <a:p>
            <a:pPr marL="342900" indent="-342900" eaLnBrk="0" hangingPunct="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swh – The time delay of the signal.</a:t>
            </a:r>
          </a:p>
          <a:p>
            <a:pPr marL="342900" indent="-342900" eaLnBrk="0" hangingPunct="0">
              <a:spcBef>
                <a:spcPct val="20000"/>
              </a:spcBef>
              <a:buClr>
                <a:schemeClr val="hlink"/>
              </a:buClr>
              <a:buSzPct val="80000"/>
            </a:pPr>
            <a:r>
              <a:rPr lang="en-GB" sz="2400">
                <a:effectLst>
                  <a:outerShdw blurRad="38100" dist="38100" dir="2700000" algn="tl">
                    <a:srgbClr val="000000"/>
                  </a:outerShdw>
                </a:effectLst>
              </a:rPr>
              <a:t>    4 x square root of the sea surface elevation</a:t>
            </a:r>
          </a:p>
          <a:p>
            <a:pPr marL="342900" indent="-342900" eaLnBrk="0" hangingPunct="0">
              <a:spcBef>
                <a:spcPct val="20000"/>
              </a:spcBef>
              <a:buClr>
                <a:schemeClr val="hlink"/>
              </a:buClr>
              <a:buSzPct val="80000"/>
            </a:pPr>
            <a:endParaRPr lang="en-GB" sz="24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Wave period – Indirectly, Algorithm based on swh and backscatter power coefficient. </a:t>
            </a:r>
            <a:r>
              <a:rPr lang="en-GB" sz="1600">
                <a:effectLst>
                  <a:outerShdw blurRad="38100" dist="38100" dir="2700000" algn="tl">
                    <a:srgbClr val="000000"/>
                  </a:outerShdw>
                </a:effectLst>
              </a:rPr>
              <a:t>(Mackay </a:t>
            </a:r>
            <a:r>
              <a:rPr lang="en-GB" sz="1600" i="1">
                <a:effectLst>
                  <a:outerShdw blurRad="38100" dist="38100" dir="2700000" algn="tl">
                    <a:srgbClr val="000000"/>
                  </a:outerShdw>
                </a:effectLst>
              </a:rPr>
              <a:t>et al</a:t>
            </a:r>
            <a:r>
              <a:rPr lang="en-GB" sz="1600">
                <a:effectLst>
                  <a:outerShdw blurRad="38100" dist="38100" dir="2700000" algn="tl">
                    <a:srgbClr val="000000"/>
                  </a:outerShdw>
                </a:effectLst>
              </a:rPr>
              <a:t>, 2008) </a:t>
            </a:r>
          </a:p>
          <a:p>
            <a:pPr marL="342900" indent="-342900">
              <a:spcBef>
                <a:spcPct val="20000"/>
              </a:spcBef>
              <a:buClr>
                <a:schemeClr val="hlink"/>
              </a:buClr>
              <a:buSzPct val="80000"/>
            </a:pPr>
            <a:r>
              <a:rPr lang="en-GB" sz="1400">
                <a:effectLst>
                  <a:outerShdw blurRad="38100" dist="38100" dir="2700000" algn="tl">
                    <a:srgbClr val="000000"/>
                  </a:outerShdw>
                </a:effectLst>
              </a:rPr>
              <a:t>       </a:t>
            </a:r>
            <a:endParaRPr lang="en-GB" sz="2400">
              <a:effectLst>
                <a:outerShdw blurRad="38100" dist="38100" dir="2700000" algn="tl">
                  <a:srgbClr val="000000"/>
                </a:outerShdw>
              </a:effectLst>
            </a:endParaRPr>
          </a:p>
        </p:txBody>
      </p:sp>
      <p:pic>
        <p:nvPicPr>
          <p:cNvPr id="8196" name="Picture 4"/>
          <p:cNvPicPr>
            <a:picLocks noChangeAspect="1" noChangeArrowheads="1"/>
          </p:cNvPicPr>
          <p:nvPr/>
        </p:nvPicPr>
        <p:blipFill>
          <a:blip r:embed="rId2" cstate="print"/>
          <a:srcRect/>
          <a:stretch>
            <a:fillRect/>
          </a:stretch>
        </p:blipFill>
        <p:spPr bwMode="auto">
          <a:xfrm>
            <a:off x="642938" y="3825875"/>
            <a:ext cx="5000625" cy="3032125"/>
          </a:xfrm>
          <a:prstGeom prst="rect">
            <a:avLst/>
          </a:prstGeom>
          <a:noFill/>
          <a:ln w="9525">
            <a:noFill/>
            <a:miter lim="800000"/>
            <a:headEnd/>
            <a:tailEnd/>
          </a:ln>
        </p:spPr>
      </p:pic>
      <p:sp>
        <p:nvSpPr>
          <p:cNvPr id="6" name="TextBox 5"/>
          <p:cNvSpPr txBox="1">
            <a:spLocks noChangeArrowheads="1"/>
          </p:cNvSpPr>
          <p:nvPr/>
        </p:nvSpPr>
        <p:spPr bwMode="auto">
          <a:xfrm>
            <a:off x="5929313" y="6000750"/>
            <a:ext cx="2928937" cy="369888"/>
          </a:xfrm>
          <a:prstGeom prst="rect">
            <a:avLst/>
          </a:prstGeom>
          <a:noFill/>
          <a:ln w="9525">
            <a:noFill/>
            <a:miter lim="800000"/>
            <a:headEnd/>
            <a:tailEnd/>
          </a:ln>
        </p:spPr>
        <p:txBody>
          <a:bodyPr>
            <a:spAutoFit/>
          </a:bodyPr>
          <a:lstStyle/>
          <a:p>
            <a:r>
              <a:rPr lang="en-GB"/>
              <a:t>Sykes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7813"/>
            <a:ext cx="8229600" cy="1139825"/>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Wave assimilation model</a:t>
            </a:r>
          </a:p>
        </p:txBody>
      </p:sp>
      <p:sp>
        <p:nvSpPr>
          <p:cNvPr id="4" name="Content Placeholder 2"/>
          <p:cNvSpPr txBox="1">
            <a:spLocks/>
          </p:cNvSpPr>
          <p:nvPr/>
        </p:nvSpPr>
        <p:spPr bwMode="auto">
          <a:xfrm>
            <a:off x="179388" y="1268413"/>
            <a:ext cx="8643937" cy="4525962"/>
          </a:xfrm>
          <a:prstGeom prst="rect">
            <a:avLst/>
          </a:prstGeom>
          <a:noFill/>
          <a:ln w="9525">
            <a:noFill/>
            <a:miter lim="800000"/>
            <a:headEnd/>
            <a:tailEnd/>
          </a:ln>
          <a:effectLst/>
        </p:spPr>
        <p:txBody>
          <a:bodyPr/>
          <a:lstStyle/>
          <a:p>
            <a:pPr marL="342900" indent="-342900">
              <a:spcBef>
                <a:spcPct val="20000"/>
              </a:spcBef>
              <a:buClr>
                <a:schemeClr val="hlink"/>
              </a:buClr>
              <a:buSzPct val="80000"/>
            </a:pPr>
            <a:endParaRPr lang="en-GB" sz="240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output of the 2D wave energy spectrum of frequency and direction at each grid point by integrating the wave energy balance equation. From these spectra derived integrated wave parameters can be obtained.</a:t>
            </a:r>
          </a:p>
          <a:p>
            <a:pPr marL="342900" indent="-34290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Free online data provides: swh, mwp, mwd.</a:t>
            </a:r>
          </a:p>
          <a:p>
            <a:pPr marL="342900" indent="-34290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(Paid) ERA-40 provides these every 6 hours of the dataset. used 25 frequencies and 12 directions </a:t>
            </a:r>
          </a:p>
          <a:p>
            <a:pPr marL="342900" indent="-342900">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ERA-Interim offers a forecast component. uses 30 frequencies and 24 directions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ERA40_wind_clim_8.jpg"/>
          <p:cNvPicPr>
            <a:picLocks noChangeAspect="1"/>
          </p:cNvPicPr>
          <p:nvPr/>
        </p:nvPicPr>
        <p:blipFill>
          <a:blip r:embed="rId3" cstate="print"/>
          <a:srcRect l="6154" t="2000" r="8611"/>
          <a:stretch>
            <a:fillRect/>
          </a:stretch>
        </p:blipFill>
        <p:spPr bwMode="auto">
          <a:xfrm>
            <a:off x="0" y="1214438"/>
            <a:ext cx="4572000" cy="4143375"/>
          </a:xfrm>
          <a:prstGeom prst="rect">
            <a:avLst/>
          </a:prstGeom>
          <a:noFill/>
          <a:ln w="9525">
            <a:noFill/>
            <a:miter lim="800000"/>
            <a:headEnd/>
            <a:tailEnd/>
          </a:ln>
        </p:spPr>
      </p:pic>
      <p:pic>
        <p:nvPicPr>
          <p:cNvPr id="37891" name="Picture 6" descr="ERAint_wind_clim_short_8.jpg"/>
          <p:cNvPicPr>
            <a:picLocks noChangeAspect="1"/>
          </p:cNvPicPr>
          <p:nvPr/>
        </p:nvPicPr>
        <p:blipFill>
          <a:blip r:embed="rId4" cstate="print"/>
          <a:srcRect l="6747" t="1498" r="10040"/>
          <a:stretch>
            <a:fillRect/>
          </a:stretch>
        </p:blipFill>
        <p:spPr bwMode="auto">
          <a:xfrm>
            <a:off x="4500563" y="1214438"/>
            <a:ext cx="4643437" cy="4127500"/>
          </a:xfrm>
          <a:prstGeom prst="rect">
            <a:avLst/>
          </a:prstGeom>
          <a:noFill/>
          <a:ln w="9525">
            <a:noFill/>
            <a:miter lim="800000"/>
            <a:headEnd/>
            <a:tailEnd/>
          </a:ln>
        </p:spPr>
      </p:pic>
      <p:sp>
        <p:nvSpPr>
          <p:cNvPr id="5" name="Content Placeholder 2"/>
          <p:cNvSpPr txBox="1">
            <a:spLocks/>
          </p:cNvSpPr>
          <p:nvPr/>
        </p:nvSpPr>
        <p:spPr bwMode="auto">
          <a:xfrm>
            <a:off x="285750" y="5500688"/>
            <a:ext cx="8643938" cy="4525962"/>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defRPr/>
            </a:pPr>
            <a:r>
              <a:rPr lang="en-GB" sz="2400" kern="0" dirty="0">
                <a:effectLst>
                  <a:outerShdw blurRad="38100" dist="38100" dir="2700000" algn="tl">
                    <a:srgbClr val="000000"/>
                  </a:outerShdw>
                </a:effectLst>
                <a:latin typeface="+mn-lt"/>
                <a:cs typeface="+mn-cs"/>
              </a:rPr>
              <a:t>ERA-Interim gives an increase in maximum wind speed but still lower in comparison to previous altimeter data and other re-analysis models </a:t>
            </a:r>
            <a:r>
              <a:rPr lang="en-GB" sz="1400" kern="0" dirty="0">
                <a:effectLst>
                  <a:outerShdw blurRad="38100" dist="38100" dir="2700000" algn="tl">
                    <a:srgbClr val="000000"/>
                  </a:outerShdw>
                </a:effectLst>
                <a:latin typeface="+mn-lt"/>
                <a:cs typeface="+mn-cs"/>
              </a:rPr>
              <a:t>(Sterl </a:t>
            </a:r>
            <a:r>
              <a:rPr lang="en-GB" sz="1400" i="1" kern="0" dirty="0">
                <a:effectLst>
                  <a:outerShdw blurRad="38100" dist="38100" dir="2700000" algn="tl">
                    <a:srgbClr val="000000"/>
                  </a:outerShdw>
                </a:effectLst>
                <a:latin typeface="+mn-lt"/>
                <a:cs typeface="+mn-cs"/>
              </a:rPr>
              <a:t>et al</a:t>
            </a:r>
            <a:r>
              <a:rPr lang="en-GB" sz="1400" kern="0" dirty="0">
                <a:effectLst>
                  <a:outerShdw blurRad="38100" dist="38100" dir="2700000" algn="tl">
                    <a:srgbClr val="000000"/>
                  </a:outerShdw>
                </a:effectLst>
                <a:latin typeface="+mn-lt"/>
                <a:cs typeface="+mn-cs"/>
              </a:rPr>
              <a:t>, 1998; Young, 1999; Wolf and Woolf, 2006)</a:t>
            </a:r>
          </a:p>
        </p:txBody>
      </p:sp>
      <p:sp>
        <p:nvSpPr>
          <p:cNvPr id="6" name="Title 1"/>
          <p:cNvSpPr txBox="1">
            <a:spLocks/>
          </p:cNvSpPr>
          <p:nvPr/>
        </p:nvSpPr>
        <p:spPr bwMode="auto">
          <a:xfrm>
            <a:off x="500063" y="142875"/>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Wind speed - April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063" y="285750"/>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swh climatology</a:t>
            </a:r>
          </a:p>
        </p:txBody>
      </p:sp>
      <p:sp>
        <p:nvSpPr>
          <p:cNvPr id="4" name="TextBox 3"/>
          <p:cNvSpPr txBox="1"/>
          <p:nvPr/>
        </p:nvSpPr>
        <p:spPr>
          <a:xfrm>
            <a:off x="1643063" y="1428750"/>
            <a:ext cx="7929562" cy="461963"/>
          </a:xfrm>
          <a:prstGeom prst="rect">
            <a:avLst/>
          </a:prstGeom>
          <a:noFill/>
        </p:spPr>
        <p:txBody>
          <a:bodyPr>
            <a:spAutoFit/>
          </a:bodyPr>
          <a:lstStyle/>
          <a:p>
            <a:r>
              <a:rPr lang="en-GB" sz="2400">
                <a:effectLst>
                  <a:outerShdw blurRad="38100" dist="38100" dir="2700000" algn="tl">
                    <a:srgbClr val="000000"/>
                  </a:outerShdw>
                </a:effectLst>
                <a:hlinkClick r:id="rId3" action="ppaction://hlinkfile"/>
              </a:rPr>
              <a:t>ERA-Interim September 1992 – July 2009</a:t>
            </a:r>
            <a:endParaRPr lang="en-GB" sz="2400">
              <a:effectLst>
                <a:outerShdw blurRad="38100" dist="38100" dir="2700000" algn="tl">
                  <a:srgbClr val="000000"/>
                </a:outerShdw>
              </a:effectLst>
            </a:endParaRPr>
          </a:p>
        </p:txBody>
      </p:sp>
      <p:pic>
        <p:nvPicPr>
          <p:cNvPr id="7" name="Picture 6" descr="ERAint_swh_anom_198.jpg"/>
          <p:cNvPicPr>
            <a:picLocks noChangeAspect="1"/>
          </p:cNvPicPr>
          <p:nvPr/>
        </p:nvPicPr>
        <p:blipFill>
          <a:blip r:embed="rId4" cstate="print"/>
          <a:srcRect l="6845" r="9180"/>
          <a:stretch>
            <a:fillRect/>
          </a:stretch>
        </p:blipFill>
        <p:spPr bwMode="auto">
          <a:xfrm>
            <a:off x="0" y="3000375"/>
            <a:ext cx="4456113" cy="3857625"/>
          </a:xfrm>
          <a:prstGeom prst="rect">
            <a:avLst/>
          </a:prstGeom>
          <a:noFill/>
          <a:ln w="9525">
            <a:noFill/>
            <a:miter lim="800000"/>
            <a:headEnd/>
            <a:tailEnd/>
          </a:ln>
        </p:spPr>
      </p:pic>
      <p:pic>
        <p:nvPicPr>
          <p:cNvPr id="8" name="Picture 7" descr="ERAint_wind_anom_198.jpg"/>
          <p:cNvPicPr>
            <a:picLocks noChangeAspect="1"/>
          </p:cNvPicPr>
          <p:nvPr/>
        </p:nvPicPr>
        <p:blipFill>
          <a:blip r:embed="rId5" cstate="print"/>
          <a:srcRect l="6982" r="9331"/>
          <a:stretch>
            <a:fillRect/>
          </a:stretch>
        </p:blipFill>
        <p:spPr bwMode="auto">
          <a:xfrm>
            <a:off x="4786313" y="3000375"/>
            <a:ext cx="4357687" cy="3857625"/>
          </a:xfrm>
          <a:prstGeom prst="rect">
            <a:avLst/>
          </a:prstGeom>
          <a:noFill/>
          <a:ln w="9525">
            <a:noFill/>
            <a:miter lim="800000"/>
            <a:headEnd/>
            <a:tailEnd/>
          </a:ln>
        </p:spPr>
      </p:pic>
      <p:sp>
        <p:nvSpPr>
          <p:cNvPr id="9" name="Content Placeholder 2"/>
          <p:cNvSpPr txBox="1">
            <a:spLocks/>
          </p:cNvSpPr>
          <p:nvPr/>
        </p:nvSpPr>
        <p:spPr bwMode="auto">
          <a:xfrm>
            <a:off x="0" y="2000250"/>
            <a:ext cx="8643938" cy="1000125"/>
          </a:xfrm>
          <a:prstGeom prst="rect">
            <a:avLst/>
          </a:prstGeom>
          <a:noFill/>
          <a:ln w="9525">
            <a:noFill/>
            <a:miter lim="800000"/>
            <a:headEnd/>
            <a:tailEnd/>
          </a:ln>
          <a:effectLst/>
        </p:spPr>
        <p:txBody>
          <a:bodyPr/>
          <a:lstStyle/>
          <a:p>
            <a:pPr marL="342900" indent="-342900" algn="just">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swh forced by local wind speed as well as swell waves from distant storms </a:t>
            </a:r>
            <a:r>
              <a:rPr lang="da-DK" sz="1400">
                <a:effectLst>
                  <a:outerShdw blurRad="38100" dist="38100" dir="2700000" algn="tl">
                    <a:srgbClr val="000000"/>
                  </a:outerShdw>
                </a:effectLst>
              </a:rPr>
              <a:t>(Trigo </a:t>
            </a:r>
            <a:r>
              <a:rPr lang="da-DK" sz="1400" i="1">
                <a:effectLst>
                  <a:outerShdw blurRad="38100" dist="38100" dir="2700000" algn="tl">
                    <a:srgbClr val="000000"/>
                  </a:outerShdw>
                </a:effectLst>
              </a:rPr>
              <a:t>et al</a:t>
            </a:r>
            <a:r>
              <a:rPr lang="da-DK" sz="1400">
                <a:effectLst>
                  <a:outerShdw blurRad="38100" dist="38100" dir="2700000" algn="tl">
                    <a:srgbClr val="000000"/>
                  </a:outerShdw>
                </a:effectLst>
              </a:rPr>
              <a:t>, 2008)</a:t>
            </a:r>
            <a:endParaRPr lang="en-GB" sz="14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00063" y="285750"/>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mwp climatology</a:t>
            </a:r>
          </a:p>
        </p:txBody>
      </p:sp>
      <p:sp>
        <p:nvSpPr>
          <p:cNvPr id="4" name="TextBox 3"/>
          <p:cNvSpPr txBox="1"/>
          <p:nvPr/>
        </p:nvSpPr>
        <p:spPr>
          <a:xfrm>
            <a:off x="1571625" y="1428750"/>
            <a:ext cx="6572250" cy="461963"/>
          </a:xfrm>
          <a:prstGeom prst="rect">
            <a:avLst/>
          </a:prstGeom>
          <a:noFill/>
        </p:spPr>
        <p:txBody>
          <a:bodyPr>
            <a:spAutoFit/>
          </a:bodyPr>
          <a:lstStyle/>
          <a:p>
            <a:r>
              <a:rPr lang="en-GB" sz="2400">
                <a:effectLst>
                  <a:outerShdw blurRad="38100" dist="38100" dir="2700000" algn="tl">
                    <a:srgbClr val="000000"/>
                  </a:outerShdw>
                </a:effectLst>
                <a:hlinkClick r:id="rId3" action="ppaction://hlinkfile"/>
              </a:rPr>
              <a:t>ERA-Interim September 1992 – July 2009</a:t>
            </a:r>
            <a:endParaRPr lang="en-GB" sz="2400">
              <a:effectLst>
                <a:outerShdw blurRad="38100" dist="38100" dir="2700000" algn="tl">
                  <a:srgbClr val="000000"/>
                </a:outerShdw>
              </a:effectLst>
            </a:endParaRPr>
          </a:p>
        </p:txBody>
      </p:sp>
      <p:sp>
        <p:nvSpPr>
          <p:cNvPr id="5" name="Content Placeholder 2"/>
          <p:cNvSpPr txBox="1">
            <a:spLocks/>
          </p:cNvSpPr>
          <p:nvPr/>
        </p:nvSpPr>
        <p:spPr bwMode="auto">
          <a:xfrm>
            <a:off x="0" y="2143125"/>
            <a:ext cx="8643938" cy="714375"/>
          </a:xfrm>
          <a:prstGeom prst="rect">
            <a:avLst/>
          </a:prstGeom>
          <a:noFill/>
          <a:ln w="9525">
            <a:noFill/>
            <a:miter lim="800000"/>
            <a:headEnd/>
            <a:tailEnd/>
          </a:ln>
          <a:effectLst/>
        </p:spPr>
        <p:txBody>
          <a:bodyPr/>
          <a:lstStyle/>
          <a:p>
            <a:pPr marL="342900" indent="-342900" algn="just">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mwp has complex links with the wind speed</a:t>
            </a:r>
            <a:endParaRPr lang="en-GB" sz="1600">
              <a:effectLst>
                <a:outerShdw blurRad="38100" dist="38100" dir="2700000" algn="tl">
                  <a:srgbClr val="000000"/>
                </a:outerShdw>
              </a:effectLst>
            </a:endParaRPr>
          </a:p>
        </p:txBody>
      </p:sp>
      <p:pic>
        <p:nvPicPr>
          <p:cNvPr id="13" name="Picture 12" descr="ERAint_wind_anom_short_6.jpg"/>
          <p:cNvPicPr>
            <a:picLocks noChangeAspect="1"/>
          </p:cNvPicPr>
          <p:nvPr/>
        </p:nvPicPr>
        <p:blipFill>
          <a:blip r:embed="rId4" cstate="print"/>
          <a:srcRect l="6982" t="2083" r="9329"/>
          <a:stretch>
            <a:fillRect/>
          </a:stretch>
        </p:blipFill>
        <p:spPr bwMode="auto">
          <a:xfrm>
            <a:off x="4589463" y="2857500"/>
            <a:ext cx="4554537" cy="4000500"/>
          </a:xfrm>
          <a:prstGeom prst="rect">
            <a:avLst/>
          </a:prstGeom>
          <a:noFill/>
          <a:ln w="9525">
            <a:noFill/>
            <a:miter lim="800000"/>
            <a:headEnd/>
            <a:tailEnd/>
          </a:ln>
        </p:spPr>
      </p:pic>
      <p:pic>
        <p:nvPicPr>
          <p:cNvPr id="14" name="Picture 13" descr="ERAint_mwp_anom_short_6.jpg"/>
          <p:cNvPicPr>
            <a:picLocks noChangeAspect="1"/>
          </p:cNvPicPr>
          <p:nvPr/>
        </p:nvPicPr>
        <p:blipFill>
          <a:blip r:embed="rId5" cstate="print"/>
          <a:srcRect l="5775" t="1923" r="9033"/>
          <a:stretch>
            <a:fillRect/>
          </a:stretch>
        </p:blipFill>
        <p:spPr bwMode="auto">
          <a:xfrm>
            <a:off x="0" y="2857500"/>
            <a:ext cx="4572000"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00063" y="285750"/>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Empirical Orthogonal Functions</a:t>
            </a:r>
          </a:p>
        </p:txBody>
      </p:sp>
      <p:pic>
        <p:nvPicPr>
          <p:cNvPr id="40963" name="Picture 2" descr="ERA40_wind_eof.jpg"/>
          <p:cNvPicPr>
            <a:picLocks noChangeAspect="1"/>
          </p:cNvPicPr>
          <p:nvPr/>
        </p:nvPicPr>
        <p:blipFill>
          <a:blip r:embed="rId3" cstate="print"/>
          <a:srcRect l="7765" t="3125" r="13240" b="7291"/>
          <a:stretch>
            <a:fillRect/>
          </a:stretch>
        </p:blipFill>
        <p:spPr bwMode="auto">
          <a:xfrm>
            <a:off x="214313" y="2000250"/>
            <a:ext cx="4362450" cy="3714750"/>
          </a:xfrm>
          <a:prstGeom prst="rect">
            <a:avLst/>
          </a:prstGeom>
          <a:noFill/>
          <a:ln w="9525">
            <a:noFill/>
            <a:miter lim="800000"/>
            <a:headEnd/>
            <a:tailEnd/>
          </a:ln>
        </p:spPr>
      </p:pic>
      <p:sp>
        <p:nvSpPr>
          <p:cNvPr id="4" name="Title 1"/>
          <p:cNvSpPr txBox="1">
            <a:spLocks/>
          </p:cNvSpPr>
          <p:nvPr/>
        </p:nvSpPr>
        <p:spPr bwMode="auto">
          <a:xfrm>
            <a:off x="571500" y="928688"/>
            <a:ext cx="8229600" cy="925512"/>
          </a:xfrm>
          <a:prstGeom prst="rect">
            <a:avLst/>
          </a:prstGeom>
          <a:noFill/>
          <a:ln w="9525">
            <a:noFill/>
            <a:miter lim="800000"/>
            <a:headEnd/>
            <a:tailEnd/>
          </a:ln>
          <a:effectLst/>
        </p:spPr>
        <p:txBody>
          <a:bodyPr anchor="ctr"/>
          <a:lstStyle/>
          <a:p>
            <a:pPr algn="ctr">
              <a:defRPr/>
            </a:pPr>
            <a:r>
              <a:rPr lang="en-GB" sz="2800" kern="0" dirty="0">
                <a:effectLst>
                  <a:outerShdw blurRad="38100" dist="38100" dir="2700000" algn="tl">
                    <a:srgbClr val="000000"/>
                  </a:outerShdw>
                </a:effectLst>
                <a:latin typeface="+mj-lt"/>
                <a:ea typeface="+mj-ea"/>
                <a:cs typeface="+mj-cs"/>
              </a:rPr>
              <a:t>Wind speed</a:t>
            </a:r>
          </a:p>
        </p:txBody>
      </p:sp>
      <p:pic>
        <p:nvPicPr>
          <p:cNvPr id="40965" name="Picture 4" descr="ERAint_wind_eof.jpg"/>
          <p:cNvPicPr>
            <a:picLocks noChangeAspect="1"/>
          </p:cNvPicPr>
          <p:nvPr/>
        </p:nvPicPr>
        <p:blipFill>
          <a:blip r:embed="rId4" cstate="print"/>
          <a:srcRect l="8006" t="3125" r="11676" b="7291"/>
          <a:stretch>
            <a:fillRect/>
          </a:stretch>
        </p:blipFill>
        <p:spPr bwMode="auto">
          <a:xfrm>
            <a:off x="4794250" y="2000250"/>
            <a:ext cx="4349750" cy="3643313"/>
          </a:xfrm>
          <a:prstGeom prst="rect">
            <a:avLst/>
          </a:prstGeom>
          <a:noFill/>
          <a:ln w="9525">
            <a:noFill/>
            <a:miter lim="800000"/>
            <a:headEnd/>
            <a:tailEnd/>
          </a:ln>
        </p:spPr>
      </p:pic>
      <p:sp>
        <p:nvSpPr>
          <p:cNvPr id="6" name="Content Placeholder 2"/>
          <p:cNvSpPr txBox="1">
            <a:spLocks/>
          </p:cNvSpPr>
          <p:nvPr/>
        </p:nvSpPr>
        <p:spPr bwMode="auto">
          <a:xfrm>
            <a:off x="500063" y="5857875"/>
            <a:ext cx="8643937" cy="1000125"/>
          </a:xfrm>
          <a:prstGeom prst="rect">
            <a:avLst/>
          </a:prstGeom>
          <a:noFill/>
          <a:ln w="9525">
            <a:noFill/>
            <a:miter lim="800000"/>
            <a:headEnd/>
            <a:tailEnd/>
          </a:ln>
          <a:effectLst/>
        </p:spPr>
        <p:txBody>
          <a:bodyPr/>
          <a:lstStyle/>
          <a:p>
            <a:pPr marL="342900" indent="-342900" algn="just">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Similar between models.</a:t>
            </a:r>
          </a:p>
          <a:p>
            <a:pPr marL="342900" indent="-342900" algn="just">
              <a:spcBef>
                <a:spcPct val="20000"/>
              </a:spcBef>
              <a:buClr>
                <a:schemeClr val="hlink"/>
              </a:buClr>
              <a:buSzPct val="80000"/>
              <a:buFont typeface="Wingdings" pitchFamily="2" charset="2"/>
              <a:buChar char="Ø"/>
            </a:pPr>
            <a:r>
              <a:rPr lang="en-GB" sz="2400">
                <a:effectLst>
                  <a:outerShdw blurRad="38100" dist="38100" dir="2700000" algn="tl">
                    <a:srgbClr val="000000"/>
                  </a:outerShdw>
                </a:effectLst>
              </a:rPr>
              <a:t>1</a:t>
            </a:r>
            <a:r>
              <a:rPr lang="en-GB" sz="2400" baseline="30000">
                <a:effectLst>
                  <a:outerShdw blurRad="38100" dist="38100" dir="2700000" algn="tl">
                    <a:srgbClr val="000000"/>
                  </a:outerShdw>
                </a:effectLst>
              </a:rPr>
              <a:t>st</a:t>
            </a:r>
            <a:r>
              <a:rPr lang="en-GB" sz="2400">
                <a:effectLst>
                  <a:outerShdw blurRad="38100" dist="38100" dir="2700000" algn="tl">
                    <a:srgbClr val="000000"/>
                  </a:outerShdw>
                </a:effectLst>
              </a:rPr>
              <a:t> EOF has a NAO tri-pole type structure</a:t>
            </a:r>
            <a:endParaRPr lang="en-GB" sz="1600">
              <a:effectLst>
                <a:outerShdw blurRad="38100" dist="38100" dir="2700000" algn="tl">
                  <a:srgbClr val="000000"/>
                </a:outerShdw>
              </a:effectLst>
            </a:endParaRPr>
          </a:p>
        </p:txBody>
      </p:sp>
      <p:sp>
        <p:nvSpPr>
          <p:cNvPr id="7" name="Oval 6"/>
          <p:cNvSpPr/>
          <p:nvPr/>
        </p:nvSpPr>
        <p:spPr>
          <a:xfrm>
            <a:off x="642938" y="1785938"/>
            <a:ext cx="1000125" cy="571500"/>
          </a:xfrm>
          <a:prstGeom prst="ellipse">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8" name="Oval 7"/>
          <p:cNvSpPr/>
          <p:nvPr/>
        </p:nvSpPr>
        <p:spPr>
          <a:xfrm>
            <a:off x="5214938" y="1857375"/>
            <a:ext cx="1000125" cy="571500"/>
          </a:xfrm>
          <a:prstGeom prst="ellipse">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9" name="TextBox 8"/>
          <p:cNvSpPr txBox="1"/>
          <p:nvPr/>
        </p:nvSpPr>
        <p:spPr>
          <a:xfrm>
            <a:off x="1500188" y="1428750"/>
            <a:ext cx="1928812" cy="369888"/>
          </a:xfrm>
          <a:prstGeom prst="rect">
            <a:avLst/>
          </a:prstGeom>
          <a:noFill/>
        </p:spPr>
        <p:txBody>
          <a:bodyPr>
            <a:spAutoFit/>
          </a:bodyPr>
          <a:lstStyle/>
          <a:p>
            <a:pPr>
              <a:defRPr/>
            </a:pPr>
            <a:r>
              <a:rPr lang="en-GB" dirty="0">
                <a:effectLst>
                  <a:outerShdw blurRad="38100" dist="38100" dir="2700000" algn="tl">
                    <a:srgbClr val="000000">
                      <a:alpha val="43137"/>
                    </a:srgbClr>
                  </a:outerShdw>
                </a:effectLst>
              </a:rPr>
              <a:t>ERA-40</a:t>
            </a:r>
          </a:p>
        </p:txBody>
      </p:sp>
      <p:sp>
        <p:nvSpPr>
          <p:cNvPr id="10" name="TextBox 9"/>
          <p:cNvSpPr txBox="1"/>
          <p:nvPr/>
        </p:nvSpPr>
        <p:spPr>
          <a:xfrm>
            <a:off x="6357938" y="1500188"/>
            <a:ext cx="1928812" cy="369887"/>
          </a:xfrm>
          <a:prstGeom prst="rect">
            <a:avLst/>
          </a:prstGeom>
          <a:noFill/>
        </p:spPr>
        <p:txBody>
          <a:bodyPr>
            <a:spAutoFit/>
          </a:bodyPr>
          <a:lstStyle/>
          <a:p>
            <a:pPr>
              <a:defRPr/>
            </a:pPr>
            <a:r>
              <a:rPr lang="en-GB" dirty="0">
                <a:effectLst>
                  <a:outerShdw blurRad="38100" dist="38100" dir="2700000" algn="tl">
                    <a:srgbClr val="000000">
                      <a:alpha val="43137"/>
                    </a:srgbClr>
                  </a:outerShdw>
                </a:effectLst>
              </a:rPr>
              <a:t>ERA-Interim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14313" y="214313"/>
            <a:ext cx="9572626"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Differences in </a:t>
            </a:r>
            <a:r>
              <a:rPr lang="en-GB" sz="3600" kern="0" dirty="0" err="1">
                <a:effectLst>
                  <a:outerShdw blurRad="38100" dist="38100" dir="2700000" algn="tl">
                    <a:srgbClr val="000000"/>
                  </a:outerShdw>
                </a:effectLst>
                <a:latin typeface="+mj-lt"/>
                <a:ea typeface="+mj-ea"/>
                <a:cs typeface="+mj-cs"/>
              </a:rPr>
              <a:t>T</a:t>
            </a:r>
            <a:r>
              <a:rPr lang="en-GB" sz="3600" kern="0" baseline="-25000" dirty="0" err="1">
                <a:effectLst>
                  <a:outerShdw blurRad="38100" dist="38100" dir="2700000" algn="tl">
                    <a:srgbClr val="000000"/>
                  </a:outerShdw>
                </a:effectLst>
                <a:latin typeface="+mj-lt"/>
                <a:ea typeface="+mj-ea"/>
                <a:cs typeface="+mj-cs"/>
              </a:rPr>
              <a:t>z</a:t>
            </a:r>
            <a:r>
              <a:rPr lang="en-GB" sz="3600" kern="0" dirty="0">
                <a:effectLst>
                  <a:outerShdw blurRad="38100" dist="38100" dir="2700000" algn="tl">
                    <a:srgbClr val="000000"/>
                  </a:outerShdw>
                </a:effectLst>
                <a:latin typeface="+mj-lt"/>
                <a:ea typeface="+mj-ea"/>
                <a:cs typeface="+mj-cs"/>
              </a:rPr>
              <a:t> between satellite datasets</a:t>
            </a:r>
          </a:p>
        </p:txBody>
      </p:sp>
      <p:pic>
        <p:nvPicPr>
          <p:cNvPr id="41987" name="Picture 2" descr="tx_j1_tz_eof.jpg"/>
          <p:cNvPicPr>
            <a:picLocks noChangeAspect="1"/>
          </p:cNvPicPr>
          <p:nvPr/>
        </p:nvPicPr>
        <p:blipFill>
          <a:blip r:embed="rId3" cstate="print"/>
          <a:srcRect l="8546" t="3125" r="12457" b="7291"/>
          <a:stretch>
            <a:fillRect/>
          </a:stretch>
        </p:blipFill>
        <p:spPr bwMode="auto">
          <a:xfrm>
            <a:off x="0" y="1571625"/>
            <a:ext cx="4500563" cy="4071938"/>
          </a:xfrm>
          <a:prstGeom prst="rect">
            <a:avLst/>
          </a:prstGeom>
          <a:noFill/>
          <a:ln w="9525">
            <a:noFill/>
            <a:miter lim="800000"/>
            <a:headEnd/>
            <a:tailEnd/>
          </a:ln>
        </p:spPr>
      </p:pic>
      <p:pic>
        <p:nvPicPr>
          <p:cNvPr id="41988" name="Picture 3" descr="e2_n1_tz_eof.jpg"/>
          <p:cNvPicPr>
            <a:picLocks noChangeAspect="1"/>
          </p:cNvPicPr>
          <p:nvPr/>
        </p:nvPicPr>
        <p:blipFill>
          <a:blip r:embed="rId4" cstate="print"/>
          <a:srcRect l="8546" t="4166" r="12457" b="7291"/>
          <a:stretch>
            <a:fillRect/>
          </a:stretch>
        </p:blipFill>
        <p:spPr bwMode="auto">
          <a:xfrm>
            <a:off x="4500563" y="1571625"/>
            <a:ext cx="4643437" cy="4071938"/>
          </a:xfrm>
          <a:prstGeom prst="rect">
            <a:avLst/>
          </a:prstGeom>
          <a:noFill/>
          <a:ln w="9525">
            <a:noFill/>
            <a:miter lim="800000"/>
            <a:headEnd/>
            <a:tailEnd/>
          </a:ln>
        </p:spPr>
      </p:pic>
      <p:sp>
        <p:nvSpPr>
          <p:cNvPr id="41989" name="TextBox 4"/>
          <p:cNvSpPr txBox="1">
            <a:spLocks noChangeArrowheads="1"/>
          </p:cNvSpPr>
          <p:nvPr/>
        </p:nvSpPr>
        <p:spPr bwMode="auto">
          <a:xfrm>
            <a:off x="5357813" y="1143000"/>
            <a:ext cx="2786062" cy="400050"/>
          </a:xfrm>
          <a:prstGeom prst="rect">
            <a:avLst/>
          </a:prstGeom>
          <a:noFill/>
          <a:ln w="9525">
            <a:noFill/>
            <a:miter lim="800000"/>
            <a:headEnd/>
            <a:tailEnd/>
          </a:ln>
        </p:spPr>
        <p:txBody>
          <a:bodyPr>
            <a:spAutoFit/>
          </a:bodyPr>
          <a:lstStyle/>
          <a:p>
            <a:r>
              <a:rPr lang="en-GB" sz="2000"/>
              <a:t>ERS-2 + Envisat</a:t>
            </a:r>
          </a:p>
        </p:txBody>
      </p:sp>
      <p:sp>
        <p:nvSpPr>
          <p:cNvPr id="41990" name="TextBox 5"/>
          <p:cNvSpPr txBox="1">
            <a:spLocks noChangeArrowheads="1"/>
          </p:cNvSpPr>
          <p:nvPr/>
        </p:nvSpPr>
        <p:spPr bwMode="auto">
          <a:xfrm>
            <a:off x="285750" y="1143000"/>
            <a:ext cx="2786063" cy="400050"/>
          </a:xfrm>
          <a:prstGeom prst="rect">
            <a:avLst/>
          </a:prstGeom>
          <a:noFill/>
          <a:ln w="9525">
            <a:noFill/>
            <a:miter lim="800000"/>
            <a:headEnd/>
            <a:tailEnd/>
          </a:ln>
        </p:spPr>
        <p:txBody>
          <a:bodyPr>
            <a:spAutoFit/>
          </a:bodyPr>
          <a:lstStyle/>
          <a:p>
            <a:r>
              <a:rPr lang="en-GB" sz="2000"/>
              <a:t>TOPEX + Jason-1</a:t>
            </a:r>
          </a:p>
        </p:txBody>
      </p:sp>
      <p:sp>
        <p:nvSpPr>
          <p:cNvPr id="7" name="Rectangle 6"/>
          <p:cNvSpPr/>
          <p:nvPr/>
        </p:nvSpPr>
        <p:spPr>
          <a:xfrm>
            <a:off x="285750" y="5786438"/>
            <a:ext cx="8643938" cy="1033462"/>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TOPEX + Jason-1 may be picking up higher variability pattern.</a:t>
            </a:r>
          </a:p>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ERS-2 shown to give –</a:t>
            </a:r>
            <a:r>
              <a:rPr lang="en-GB" kern="0" dirty="0" err="1">
                <a:effectLst>
                  <a:outerShdw blurRad="38100" dist="38100" dir="2700000" algn="tl">
                    <a:srgbClr val="000000"/>
                  </a:outerShdw>
                </a:effectLst>
              </a:rPr>
              <a:t>T</a:t>
            </a:r>
            <a:r>
              <a:rPr lang="en-GB" kern="0" baseline="-25000" dirty="0" err="1">
                <a:effectLst>
                  <a:outerShdw blurRad="38100" dist="38100" dir="2700000" algn="tl">
                    <a:srgbClr val="000000"/>
                  </a:outerShdw>
                </a:effectLst>
              </a:rPr>
              <a:t>z</a:t>
            </a:r>
            <a:r>
              <a:rPr lang="en-GB" kern="0" dirty="0">
                <a:effectLst>
                  <a:outerShdw blurRad="38100" dist="38100" dir="2700000" algn="tl">
                    <a:srgbClr val="000000"/>
                  </a:outerShdw>
                </a:effectLst>
              </a:rPr>
              <a:t> in the great lakes. Single frequency altimeter</a:t>
            </a:r>
          </a:p>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Further analysis required. </a:t>
            </a:r>
          </a:p>
        </p:txBody>
      </p:sp>
      <p:sp>
        <p:nvSpPr>
          <p:cNvPr id="8" name="Oval 7"/>
          <p:cNvSpPr/>
          <p:nvPr/>
        </p:nvSpPr>
        <p:spPr>
          <a:xfrm>
            <a:off x="4286250" y="1500188"/>
            <a:ext cx="2357438" cy="2071687"/>
          </a:xfrm>
          <a:prstGeom prst="ellipse">
            <a:avLst/>
          </a:prstGeom>
          <a:noFill/>
          <a:ln w="476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0"/>
            <a:ext cx="8215313"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Spatial correlation of climate indices</a:t>
            </a:r>
          </a:p>
        </p:txBody>
      </p:sp>
      <p:pic>
        <p:nvPicPr>
          <p:cNvPr id="43011" name="Picture 4" descr="e2_n1_swh_NAO_space_95.jpg"/>
          <p:cNvPicPr>
            <a:picLocks noChangeAspect="1"/>
          </p:cNvPicPr>
          <p:nvPr/>
        </p:nvPicPr>
        <p:blipFill>
          <a:blip r:embed="rId2" cstate="print"/>
          <a:srcRect l="7765" t="4166" r="9331" b="4166"/>
          <a:stretch>
            <a:fillRect/>
          </a:stretch>
        </p:blipFill>
        <p:spPr bwMode="auto">
          <a:xfrm>
            <a:off x="714375" y="928688"/>
            <a:ext cx="3429000" cy="2846387"/>
          </a:xfrm>
          <a:prstGeom prst="rect">
            <a:avLst/>
          </a:prstGeom>
          <a:noFill/>
          <a:ln w="9525">
            <a:noFill/>
            <a:miter lim="800000"/>
            <a:headEnd/>
            <a:tailEnd/>
          </a:ln>
        </p:spPr>
      </p:pic>
      <p:pic>
        <p:nvPicPr>
          <p:cNvPr id="43012" name="Picture 5" descr="tx_j1_tz_EAP_space_95.jpg"/>
          <p:cNvPicPr>
            <a:picLocks noChangeAspect="1"/>
          </p:cNvPicPr>
          <p:nvPr/>
        </p:nvPicPr>
        <p:blipFill>
          <a:blip r:embed="rId3" cstate="print"/>
          <a:srcRect l="7765" t="3125" r="9331" b="4166"/>
          <a:stretch>
            <a:fillRect/>
          </a:stretch>
        </p:blipFill>
        <p:spPr bwMode="auto">
          <a:xfrm>
            <a:off x="5214938" y="3929063"/>
            <a:ext cx="3487737" cy="2928937"/>
          </a:xfrm>
          <a:prstGeom prst="rect">
            <a:avLst/>
          </a:prstGeom>
          <a:noFill/>
          <a:ln w="9525">
            <a:noFill/>
            <a:miter lim="800000"/>
            <a:headEnd/>
            <a:tailEnd/>
          </a:ln>
        </p:spPr>
      </p:pic>
      <p:pic>
        <p:nvPicPr>
          <p:cNvPr id="43013" name="Picture 6" descr="tx_j1_tz_NAO_space_95.jpg"/>
          <p:cNvPicPr>
            <a:picLocks noChangeAspect="1"/>
          </p:cNvPicPr>
          <p:nvPr/>
        </p:nvPicPr>
        <p:blipFill>
          <a:blip r:embed="rId4" cstate="print"/>
          <a:srcRect l="7765" t="3125" r="9331" b="4166"/>
          <a:stretch>
            <a:fillRect/>
          </a:stretch>
        </p:blipFill>
        <p:spPr bwMode="auto">
          <a:xfrm>
            <a:off x="785813" y="3929063"/>
            <a:ext cx="3487737" cy="2928937"/>
          </a:xfrm>
          <a:prstGeom prst="rect">
            <a:avLst/>
          </a:prstGeom>
          <a:noFill/>
          <a:ln w="9525">
            <a:noFill/>
            <a:miter lim="800000"/>
            <a:headEnd/>
            <a:tailEnd/>
          </a:ln>
        </p:spPr>
      </p:pic>
      <p:pic>
        <p:nvPicPr>
          <p:cNvPr id="43014" name="Picture 8" descr="e2_n1_swh_EAP_space_95.jpg"/>
          <p:cNvPicPr>
            <a:picLocks noChangeAspect="1"/>
          </p:cNvPicPr>
          <p:nvPr/>
        </p:nvPicPr>
        <p:blipFill>
          <a:blip r:embed="rId5" cstate="print"/>
          <a:srcRect l="7765" t="4166" r="9331" b="4166"/>
          <a:stretch>
            <a:fillRect/>
          </a:stretch>
        </p:blipFill>
        <p:spPr bwMode="auto">
          <a:xfrm>
            <a:off x="5000625" y="857250"/>
            <a:ext cx="3527425"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285750" y="214313"/>
            <a:ext cx="8215313"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Interpolations</a:t>
            </a:r>
          </a:p>
        </p:txBody>
      </p:sp>
      <p:pic>
        <p:nvPicPr>
          <p:cNvPr id="44035" name="Picture 2" descr="ERA40vsERAint_mwp.jpg"/>
          <p:cNvPicPr>
            <a:picLocks noChangeAspect="1"/>
          </p:cNvPicPr>
          <p:nvPr/>
        </p:nvPicPr>
        <p:blipFill>
          <a:blip r:embed="rId2" cstate="print"/>
          <a:srcRect l="7765" t="3125" r="7765" b="4166"/>
          <a:stretch>
            <a:fillRect/>
          </a:stretch>
        </p:blipFill>
        <p:spPr bwMode="auto">
          <a:xfrm>
            <a:off x="4549775" y="1643063"/>
            <a:ext cx="4594225" cy="3786187"/>
          </a:xfrm>
          <a:prstGeom prst="rect">
            <a:avLst/>
          </a:prstGeom>
          <a:noFill/>
          <a:ln w="9525">
            <a:noFill/>
            <a:miter lim="800000"/>
            <a:headEnd/>
            <a:tailEnd/>
          </a:ln>
        </p:spPr>
      </p:pic>
      <p:pic>
        <p:nvPicPr>
          <p:cNvPr id="44036" name="Picture 3" descr="ERA40vsERAint_swh.jpg"/>
          <p:cNvPicPr>
            <a:picLocks noChangeAspect="1"/>
          </p:cNvPicPr>
          <p:nvPr/>
        </p:nvPicPr>
        <p:blipFill>
          <a:blip r:embed="rId3" cstate="print"/>
          <a:srcRect l="8548" t="3125" r="8546" b="4166"/>
          <a:stretch>
            <a:fillRect/>
          </a:stretch>
        </p:blipFill>
        <p:spPr bwMode="auto">
          <a:xfrm>
            <a:off x="0" y="1643063"/>
            <a:ext cx="4510088"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1563" y="0"/>
            <a:ext cx="7029450" cy="114300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Project outline</a:t>
            </a:r>
          </a:p>
        </p:txBody>
      </p:sp>
      <p:sp>
        <p:nvSpPr>
          <p:cNvPr id="4" name="Content Placeholder 2"/>
          <p:cNvSpPr txBox="1">
            <a:spLocks/>
          </p:cNvSpPr>
          <p:nvPr/>
        </p:nvSpPr>
        <p:spPr bwMode="auto">
          <a:xfrm>
            <a:off x="285720" y="1643050"/>
            <a:ext cx="8643938" cy="4525963"/>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Ø"/>
            </a:pPr>
            <a:r>
              <a:rPr lang="en-GB" sz="2400" dirty="0" smtClean="0">
                <a:effectLst>
                  <a:outerShdw blurRad="38100" dist="38100" dir="2700000" algn="tl">
                    <a:srgbClr val="000000"/>
                  </a:outerShdw>
                </a:effectLst>
              </a:rPr>
              <a:t>Understand </a:t>
            </a:r>
            <a:r>
              <a:rPr lang="en-GB" sz="2400" dirty="0">
                <a:effectLst>
                  <a:outerShdw blurRad="38100" dist="38100" dir="2700000" algn="tl">
                    <a:srgbClr val="000000"/>
                  </a:outerShdw>
                </a:effectLst>
              </a:rPr>
              <a:t>and quantify the </a:t>
            </a:r>
            <a:r>
              <a:rPr lang="en-GB" sz="2400" dirty="0" smtClean="0">
                <a:effectLst>
                  <a:outerShdw blurRad="38100" dist="38100" dir="2700000" algn="tl">
                    <a:srgbClr val="000000"/>
                  </a:outerShdw>
                </a:effectLst>
              </a:rPr>
              <a:t>variability </a:t>
            </a:r>
            <a:r>
              <a:rPr lang="en-GB" sz="2400" dirty="0">
                <a:effectLst>
                  <a:outerShdw blurRad="38100" dist="38100" dir="2700000" algn="tl">
                    <a:srgbClr val="000000"/>
                  </a:outerShdw>
                </a:effectLst>
              </a:rPr>
              <a:t>of the wind speeds, swh and wave </a:t>
            </a:r>
            <a:r>
              <a:rPr lang="en-GB" sz="2400" dirty="0" smtClean="0">
                <a:effectLst>
                  <a:outerShdw blurRad="38100" dist="38100" dir="2700000" algn="tl">
                    <a:srgbClr val="000000"/>
                  </a:outerShdw>
                </a:effectLst>
              </a:rPr>
              <a:t>period in the North Atlantic in </a:t>
            </a:r>
            <a:r>
              <a:rPr lang="en-GB" sz="2400" dirty="0">
                <a:effectLst>
                  <a:outerShdw blurRad="38100" dist="38100" dir="2700000" algn="tl">
                    <a:srgbClr val="000000"/>
                  </a:outerShdw>
                </a:effectLst>
              </a:rPr>
              <a:t>the wave model datasets; </a:t>
            </a:r>
            <a:r>
              <a:rPr lang="en-GB" sz="2400" dirty="0" smtClean="0">
                <a:effectLst>
                  <a:outerShdw blurRad="38100" dist="38100" dir="2700000" algn="tl">
                    <a:srgbClr val="000000"/>
                  </a:outerShdw>
                </a:effectLst>
              </a:rPr>
              <a:t>ERA-40 and ERA-Interim and compare against the altimeter datasets.</a:t>
            </a:r>
          </a:p>
          <a:p>
            <a:pPr marL="342900" indent="-342900">
              <a:spcBef>
                <a:spcPct val="20000"/>
              </a:spcBef>
              <a:buClr>
                <a:schemeClr val="hlink"/>
              </a:buClr>
              <a:buSzPct val="80000"/>
              <a:buFont typeface="Wingdings" pitchFamily="2" charset="2"/>
              <a:buChar char="Ø"/>
            </a:pPr>
            <a:endParaRPr lang="en-GB" sz="2400" dirty="0" smtClean="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dirty="0" smtClean="0">
                <a:effectLst>
                  <a:outerShdw blurRad="38100" dist="38100" dir="2700000" algn="tl">
                    <a:srgbClr val="000000"/>
                  </a:outerShdw>
                </a:effectLst>
              </a:rPr>
              <a:t>Differences between 10 day and 35 day repeat cycle altimeter datasets.</a:t>
            </a:r>
          </a:p>
          <a:p>
            <a:pPr marL="342900" indent="-342900">
              <a:spcBef>
                <a:spcPct val="20000"/>
              </a:spcBef>
              <a:buClr>
                <a:schemeClr val="hlink"/>
              </a:buClr>
              <a:buSzPct val="80000"/>
              <a:buFont typeface="Wingdings" pitchFamily="2" charset="2"/>
              <a:buChar char="Ø"/>
            </a:pPr>
            <a:endParaRPr lang="en-GB" sz="2400" dirty="0" smtClean="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endParaRPr lang="en-GB" sz="2400" dirty="0">
              <a:effectLst>
                <a:outerShdw blurRad="38100" dist="38100" dir="2700000" algn="tl">
                  <a:srgbClr val="000000"/>
                </a:outerShdw>
              </a:effectLst>
            </a:endParaRPr>
          </a:p>
          <a:p>
            <a:pPr marL="342900" indent="-342900" algn="just">
              <a:spcBef>
                <a:spcPct val="20000"/>
              </a:spcBef>
              <a:buClr>
                <a:schemeClr val="hlink"/>
              </a:buClr>
              <a:buSzPct val="80000"/>
            </a:pPr>
            <a:endParaRPr lang="en-GB" sz="2000" dirty="0">
              <a:effectLst>
                <a:outerShdw blurRad="38100" dist="38100" dir="2700000" algn="tl">
                  <a:srgbClr val="000000"/>
                </a:outerShdw>
              </a:effectLst>
            </a:endParaRPr>
          </a:p>
          <a:p>
            <a:pPr marL="342900" indent="-342900" algn="just">
              <a:spcBef>
                <a:spcPct val="20000"/>
              </a:spcBef>
              <a:buClr>
                <a:schemeClr val="hlink"/>
              </a:buClr>
              <a:buSzPct val="80000"/>
            </a:pPr>
            <a:endParaRPr lang="en-GB"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7813"/>
            <a:ext cx="8229600" cy="1139825"/>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Notation</a:t>
            </a:r>
          </a:p>
        </p:txBody>
      </p:sp>
      <p:sp>
        <p:nvSpPr>
          <p:cNvPr id="7" name="Rectangle 6"/>
          <p:cNvSpPr/>
          <p:nvPr/>
        </p:nvSpPr>
        <p:spPr>
          <a:xfrm>
            <a:off x="250825" y="1557338"/>
            <a:ext cx="8643938" cy="2678112"/>
          </a:xfrm>
          <a:prstGeom prst="rect">
            <a:avLst/>
          </a:prstGeom>
        </p:spPr>
        <p:txBody>
          <a:bodyPr>
            <a:spAutoFit/>
          </a:bodyPr>
          <a:lstStyle/>
          <a:p>
            <a:pPr marL="342900" indent="-342900">
              <a:spcBef>
                <a:spcPct val="20000"/>
              </a:spcBef>
              <a:buClr>
                <a:schemeClr val="hlink"/>
              </a:buClr>
              <a:buSzPct val="80000"/>
              <a:buFont typeface="Wingdings" pitchFamily="2" charset="2"/>
              <a:buChar char="Ø"/>
            </a:pPr>
            <a:r>
              <a:rPr lang="en-US">
                <a:effectLst>
                  <a:outerShdw blurRad="38100" dist="38100" dir="2700000" algn="tl">
                    <a:srgbClr val="000000"/>
                  </a:outerShdw>
                </a:effectLst>
              </a:rPr>
              <a:t>Significant wave height = swh</a:t>
            </a:r>
          </a:p>
          <a:p>
            <a:pPr marL="342900" indent="-342900">
              <a:spcBef>
                <a:spcPct val="20000"/>
              </a:spcBef>
              <a:buClr>
                <a:schemeClr val="hlink"/>
              </a:buClr>
              <a:buSzPct val="80000"/>
              <a:buFont typeface="Wingdings" pitchFamily="2" charset="2"/>
              <a:buChar char="Ø"/>
            </a:pPr>
            <a:endParaRPr lang="en-US">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US">
                <a:effectLst>
                  <a:outerShdw blurRad="38100" dist="38100" dir="2700000" algn="tl">
                    <a:srgbClr val="000000"/>
                  </a:outerShdw>
                </a:effectLst>
              </a:rPr>
              <a:t>Mean wave period = mwp = Te =</a:t>
            </a:r>
          </a:p>
          <a:p>
            <a:pPr marL="342900" indent="-342900">
              <a:spcBef>
                <a:spcPct val="20000"/>
              </a:spcBef>
              <a:buClr>
                <a:schemeClr val="hlink"/>
              </a:buClr>
              <a:buSzPct val="80000"/>
              <a:buFont typeface="Wingdings" pitchFamily="2" charset="2"/>
              <a:buChar char="Ø"/>
            </a:pPr>
            <a:endParaRPr lang="en-US">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US">
                <a:effectLst>
                  <a:outerShdw blurRad="38100" dist="38100" dir="2700000" algn="tl">
                    <a:srgbClr val="000000"/>
                  </a:outerShdw>
                </a:effectLst>
              </a:rPr>
              <a:t>Zero upcrossing period = Tz =</a:t>
            </a:r>
          </a:p>
          <a:p>
            <a:pPr marL="342900" indent="-342900">
              <a:spcBef>
                <a:spcPct val="20000"/>
              </a:spcBef>
              <a:buClr>
                <a:schemeClr val="hlink"/>
              </a:buClr>
              <a:buSzPct val="80000"/>
              <a:buFont typeface="Wingdings" pitchFamily="2" charset="2"/>
              <a:buChar char="Ø"/>
            </a:pPr>
            <a:endParaRPr lang="en-US">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US">
                <a:effectLst>
                  <a:outerShdw blurRad="38100" dist="38100" dir="2700000" algn="tl">
                    <a:srgbClr val="000000"/>
                  </a:outerShdw>
                </a:effectLst>
              </a:rPr>
              <a:t>nth moment of the wave power spectral density function S(f).</a:t>
            </a:r>
          </a:p>
          <a:p>
            <a:pPr marL="342900" indent="-342900">
              <a:spcBef>
                <a:spcPct val="20000"/>
              </a:spcBef>
              <a:buClr>
                <a:schemeClr val="hlink"/>
              </a:buClr>
              <a:buSzPct val="80000"/>
              <a:buFont typeface="Wingdings" pitchFamily="2" charset="2"/>
              <a:buNone/>
            </a:pPr>
            <a:r>
              <a:rPr lang="en-GB"/>
              <a:t> </a:t>
            </a:r>
            <a:r>
              <a:rPr lang="en-US">
                <a:effectLst>
                  <a:outerShdw blurRad="38100" dist="38100" dir="2700000" algn="tl">
                    <a:srgbClr val="000000"/>
                  </a:outerShdw>
                </a:effectLst>
              </a:rPr>
              <a:t>Where         is the high-frequency cutoff of the measuring device</a:t>
            </a:r>
            <a:r>
              <a:rPr lang="en-US"/>
              <a:t>.</a:t>
            </a:r>
            <a:endParaRPr lang="en-GB"/>
          </a:p>
        </p:txBody>
      </p:sp>
      <p:sp>
        <p:nvSpPr>
          <p:cNvPr id="45062" name="Rectangle 6"/>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5061" name="Object 5"/>
          <p:cNvGraphicFramePr>
            <a:graphicFrameLocks noChangeAspect="1"/>
          </p:cNvGraphicFramePr>
          <p:nvPr/>
        </p:nvGraphicFramePr>
        <p:xfrm>
          <a:off x="3924300" y="1484313"/>
          <a:ext cx="1042988" cy="512762"/>
        </p:xfrm>
        <a:graphic>
          <a:graphicData uri="http://schemas.openxmlformats.org/presentationml/2006/ole">
            <p:oleObj spid="_x0000_s45061" name="Equation" r:id="rId4" imgW="545626" imgH="266469" progId="Equation.3">
              <p:embed/>
            </p:oleObj>
          </a:graphicData>
        </a:graphic>
      </p:graphicFrame>
      <p:sp>
        <p:nvSpPr>
          <p:cNvPr id="45064" name="Rectangle 8"/>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5063" name="Object 7"/>
          <p:cNvGraphicFramePr>
            <a:graphicFrameLocks noChangeAspect="1"/>
          </p:cNvGraphicFramePr>
          <p:nvPr/>
        </p:nvGraphicFramePr>
        <p:xfrm>
          <a:off x="4140200" y="2205038"/>
          <a:ext cx="900113" cy="392112"/>
        </p:xfrm>
        <a:graphic>
          <a:graphicData uri="http://schemas.openxmlformats.org/presentationml/2006/ole">
            <p:oleObj spid="_x0000_s45063" name="Equation" r:id="rId5" imgW="520700" imgH="228600" progId="Equation.3">
              <p:embed/>
            </p:oleObj>
          </a:graphicData>
        </a:graphic>
      </p:graphicFrame>
      <p:sp>
        <p:nvSpPr>
          <p:cNvPr id="45066" name="Rectangle 10"/>
          <p:cNvSpPr>
            <a:spLocks noChangeArrowheads="1"/>
          </p:cNvSpPr>
          <p:nvPr/>
        </p:nvSpPr>
        <p:spPr bwMode="auto">
          <a:xfrm>
            <a:off x="0" y="32956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5065" name="Object 9"/>
          <p:cNvGraphicFramePr>
            <a:graphicFrameLocks noChangeAspect="1"/>
          </p:cNvGraphicFramePr>
          <p:nvPr/>
        </p:nvGraphicFramePr>
        <p:xfrm>
          <a:off x="3779838" y="2852738"/>
          <a:ext cx="1079500" cy="473075"/>
        </p:xfrm>
        <a:graphic>
          <a:graphicData uri="http://schemas.openxmlformats.org/presentationml/2006/ole">
            <p:oleObj spid="_x0000_s45065" name="Equation" r:id="rId6" imgW="609600" imgH="266700" progId="Equation.3">
              <p:embed/>
            </p:oleObj>
          </a:graphicData>
        </a:graphic>
      </p:graphicFrame>
      <p:sp>
        <p:nvSpPr>
          <p:cNvPr id="45068" name="Rectangle 12"/>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5067" name="Object 11"/>
          <p:cNvGraphicFramePr>
            <a:graphicFrameLocks noChangeAspect="1"/>
          </p:cNvGraphicFramePr>
          <p:nvPr/>
        </p:nvGraphicFramePr>
        <p:xfrm>
          <a:off x="6948488" y="3284538"/>
          <a:ext cx="1908175" cy="784225"/>
        </p:xfrm>
        <a:graphic>
          <a:graphicData uri="http://schemas.openxmlformats.org/presentationml/2006/ole">
            <p:oleObj spid="_x0000_s45067" name="Equation" r:id="rId7" imgW="1181100" imgH="482600" progId="Equation.3">
              <p:embed/>
            </p:oleObj>
          </a:graphicData>
        </a:graphic>
      </p:graphicFrame>
      <p:sp>
        <p:nvSpPr>
          <p:cNvPr id="45070" name="Rectangle 14"/>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5069" name="Object 13"/>
          <p:cNvGraphicFramePr>
            <a:graphicFrameLocks noChangeAspect="1"/>
          </p:cNvGraphicFramePr>
          <p:nvPr/>
        </p:nvGraphicFramePr>
        <p:xfrm>
          <a:off x="1042988" y="3933825"/>
          <a:ext cx="720725" cy="287338"/>
        </p:xfrm>
        <a:graphic>
          <a:graphicData uri="http://schemas.openxmlformats.org/presentationml/2006/ole">
            <p:oleObj spid="_x0000_s45069" name="Equation" r:id="rId8" imgW="380835" imgH="203112"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23528" y="0"/>
            <a:ext cx="8352928" cy="857250"/>
          </a:xfrm>
          <a:prstGeom prst="rect">
            <a:avLst/>
          </a:prstGeom>
          <a:noFill/>
          <a:ln w="9525">
            <a:noFill/>
            <a:miter lim="800000"/>
            <a:headEnd/>
            <a:tailEnd/>
          </a:ln>
          <a:effectLst/>
        </p:spPr>
        <p:txBody>
          <a:bodyPr anchor="ctr"/>
          <a:lstStyle/>
          <a:p>
            <a:pPr algn="ctr">
              <a:defRPr/>
            </a:pPr>
            <a:r>
              <a:rPr lang="en-GB" sz="4400" kern="0" dirty="0" smtClean="0">
                <a:effectLst>
                  <a:outerShdw blurRad="38100" dist="38100" dir="2700000" algn="tl">
                    <a:srgbClr val="000000"/>
                  </a:outerShdw>
                </a:effectLst>
                <a:latin typeface="+mj-lt"/>
                <a:ea typeface="+mj-ea"/>
                <a:cs typeface="+mj-cs"/>
              </a:rPr>
              <a:t>Applications and previous work</a:t>
            </a:r>
            <a:endParaRPr lang="en-GB" sz="4400" kern="0" dirty="0">
              <a:effectLst>
                <a:outerShdw blurRad="38100" dist="38100" dir="2700000" algn="tl">
                  <a:srgbClr val="000000"/>
                </a:outerShdw>
              </a:effectLst>
              <a:latin typeface="+mj-lt"/>
              <a:ea typeface="+mj-ea"/>
              <a:cs typeface="+mj-cs"/>
            </a:endParaRPr>
          </a:p>
        </p:txBody>
      </p:sp>
      <p:sp>
        <p:nvSpPr>
          <p:cNvPr id="4" name="Content Placeholder 2"/>
          <p:cNvSpPr txBox="1">
            <a:spLocks/>
          </p:cNvSpPr>
          <p:nvPr/>
        </p:nvSpPr>
        <p:spPr bwMode="auto">
          <a:xfrm>
            <a:off x="251520" y="908720"/>
            <a:ext cx="8643937" cy="4525962"/>
          </a:xfrm>
          <a:prstGeom prst="rect">
            <a:avLst/>
          </a:prstGeom>
          <a:noFill/>
          <a:ln w="9525">
            <a:noFill/>
            <a:miter lim="800000"/>
            <a:headEnd/>
            <a:tailEnd/>
          </a:ln>
          <a:effectLst/>
        </p:spPr>
        <p:txBody>
          <a:bodyPr/>
          <a:lstStyle/>
          <a:p>
            <a:pPr marL="342900" indent="-342900">
              <a:spcBef>
                <a:spcPct val="20000"/>
              </a:spcBef>
              <a:buClr>
                <a:schemeClr val="hlink"/>
              </a:buClr>
              <a:buSzPct val="80000"/>
            </a:pPr>
            <a:r>
              <a:rPr lang="en-GB" sz="2800" b="1" dirty="0">
                <a:effectLst>
                  <a:outerShdw blurRad="38100" dist="38100" dir="2700000" algn="tl">
                    <a:srgbClr val="000000"/>
                  </a:outerShdw>
                </a:effectLst>
              </a:rPr>
              <a:t>Applications</a:t>
            </a:r>
            <a:endParaRPr lang="en-GB" sz="24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Safety at sea. Engineering projects.</a:t>
            </a: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Renewable energy studies </a:t>
            </a:r>
            <a:r>
              <a:rPr lang="en-GB" sz="1400" dirty="0">
                <a:effectLst>
                  <a:outerShdw blurRad="38100" dist="38100" dir="2700000" algn="tl">
                    <a:srgbClr val="000000"/>
                  </a:outerShdw>
                </a:effectLst>
              </a:rPr>
              <a:t>(Mackay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2010)</a:t>
            </a: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Future wind and wave climate changes due to global warming </a:t>
            </a:r>
            <a:r>
              <a:rPr lang="en-GB" sz="1400" dirty="0">
                <a:effectLst>
                  <a:outerShdw blurRad="38100" dist="38100" dir="2700000" algn="tl">
                    <a:srgbClr val="000000"/>
                  </a:outerShdw>
                </a:effectLst>
              </a:rPr>
              <a:t>(Wang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2004; Wang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2009)</a:t>
            </a:r>
          </a:p>
          <a:p>
            <a:pPr marL="342900" indent="-342900">
              <a:spcBef>
                <a:spcPct val="20000"/>
              </a:spcBef>
              <a:buClr>
                <a:schemeClr val="hlink"/>
              </a:buClr>
              <a:buSzPct val="80000"/>
              <a:buFont typeface="Wingdings" pitchFamily="2" charset="2"/>
              <a:buChar char="Ø"/>
            </a:pPr>
            <a:endParaRPr lang="en-GB" dirty="0">
              <a:effectLst>
                <a:outerShdw blurRad="38100" dist="38100" dir="2700000" algn="tl">
                  <a:srgbClr val="000000"/>
                </a:outerShdw>
              </a:effectLst>
            </a:endParaRPr>
          </a:p>
          <a:p>
            <a:pPr marL="342900" indent="-342900">
              <a:spcBef>
                <a:spcPct val="20000"/>
              </a:spcBef>
              <a:buClr>
                <a:schemeClr val="hlink"/>
              </a:buClr>
              <a:buSzPct val="80000"/>
            </a:pPr>
            <a:r>
              <a:rPr lang="en-GB" sz="2800" b="1" dirty="0">
                <a:effectLst>
                  <a:outerShdw blurRad="38100" dist="38100" dir="2700000" algn="tl">
                    <a:srgbClr val="000000"/>
                  </a:outerShdw>
                </a:effectLst>
              </a:rPr>
              <a:t>Previous studies</a:t>
            </a: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Most studies have focused on the North Atlantic Oscillation’s (NAO) influence on significant wave height (swh) in the north east . </a:t>
            </a:r>
            <a:r>
              <a:rPr lang="en-GB" sz="1400" dirty="0">
                <a:effectLst>
                  <a:outerShdw blurRad="38100" dist="38100" dir="2700000" algn="tl">
                    <a:srgbClr val="000000"/>
                  </a:outerShdw>
                </a:effectLst>
              </a:rPr>
              <a:t>(Bacon and Carter, 1991; Woolf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2002; Woolf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2003; </a:t>
            </a:r>
            <a:r>
              <a:rPr lang="en-GB" sz="1400" dirty="0" err="1">
                <a:effectLst>
                  <a:outerShdw blurRad="38100" dist="38100" dir="2700000" algn="tl">
                    <a:srgbClr val="000000"/>
                  </a:outerShdw>
                </a:effectLst>
              </a:rPr>
              <a:t>Dodet</a:t>
            </a:r>
            <a:r>
              <a:rPr lang="en-GB" sz="1400" dirty="0">
                <a:effectLst>
                  <a:outerShdw blurRad="38100" dist="38100" dir="2700000" algn="tl">
                    <a:srgbClr val="000000"/>
                  </a:outerShdw>
                </a:effectLst>
              </a:rPr>
              <a:t>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2010)</a:t>
            </a:r>
          </a:p>
          <a:p>
            <a:pPr marL="342900" indent="-342900">
              <a:spcBef>
                <a:spcPct val="20000"/>
              </a:spcBef>
              <a:buClr>
                <a:schemeClr val="hlink"/>
              </a:buClr>
              <a:buSzPct val="80000"/>
              <a:buFont typeface="Wingdings" pitchFamily="2" charset="2"/>
              <a:buChar char="Ø"/>
            </a:pPr>
            <a:endParaRPr lang="en-GB" sz="1600" dirty="0">
              <a:effectLst>
                <a:outerShdw blurRad="38100" dist="38100" dir="2700000" algn="tl">
                  <a:srgbClr val="000000"/>
                </a:outerShdw>
              </a:effectLst>
            </a:endParaRP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Few studies on wave period variability </a:t>
            </a:r>
            <a:r>
              <a:rPr lang="en-GB" sz="1400" dirty="0">
                <a:effectLst>
                  <a:outerShdw blurRad="38100" dist="38100" dir="2700000" algn="tl">
                    <a:srgbClr val="000000"/>
                  </a:outerShdw>
                </a:effectLst>
              </a:rPr>
              <a:t>(Sykes, 2005) </a:t>
            </a:r>
          </a:p>
          <a:p>
            <a:pPr marL="342900" indent="-342900">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Recent links with other atmospheric modes such as the EAP and ENSO.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1563" y="0"/>
            <a:ext cx="7029450" cy="114300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Re-analysis models</a:t>
            </a:r>
          </a:p>
        </p:txBody>
      </p:sp>
      <p:pic>
        <p:nvPicPr>
          <p:cNvPr id="16387" name="Picture 2"/>
          <p:cNvPicPr>
            <a:picLocks noChangeAspect="1" noChangeArrowheads="1"/>
          </p:cNvPicPr>
          <p:nvPr/>
        </p:nvPicPr>
        <p:blipFill>
          <a:blip r:embed="rId3" cstate="print"/>
          <a:srcRect/>
          <a:stretch>
            <a:fillRect/>
          </a:stretch>
        </p:blipFill>
        <p:spPr bwMode="auto">
          <a:xfrm>
            <a:off x="2143108" y="3571876"/>
            <a:ext cx="6500813" cy="3100388"/>
          </a:xfrm>
          <a:prstGeom prst="rect">
            <a:avLst/>
          </a:prstGeom>
          <a:noFill/>
          <a:ln w="9525">
            <a:noFill/>
            <a:miter lim="800000"/>
            <a:headEnd/>
            <a:tailEnd/>
          </a:ln>
        </p:spPr>
      </p:pic>
      <p:sp>
        <p:nvSpPr>
          <p:cNvPr id="5" name="TextBox 4"/>
          <p:cNvSpPr txBox="1"/>
          <p:nvPr/>
        </p:nvSpPr>
        <p:spPr>
          <a:xfrm>
            <a:off x="285720" y="6286520"/>
            <a:ext cx="3357562" cy="307975"/>
          </a:xfrm>
          <a:prstGeom prst="rect">
            <a:avLst/>
          </a:prstGeom>
          <a:noFill/>
        </p:spPr>
        <p:txBody>
          <a:bodyPr>
            <a:spAutoFit/>
          </a:bodyPr>
          <a:lstStyle/>
          <a:p>
            <a:r>
              <a:rPr lang="en-GB" sz="1400" dirty="0">
                <a:effectLst>
                  <a:outerShdw blurRad="38100" dist="38100" dir="2700000" algn="tl">
                    <a:srgbClr val="000000"/>
                  </a:outerShdw>
                </a:effectLst>
              </a:rPr>
              <a:t>(</a:t>
            </a:r>
            <a:r>
              <a:rPr lang="en-GB" sz="1400" dirty="0" err="1">
                <a:effectLst>
                  <a:outerShdw blurRad="38100" dist="38100" dir="2700000" algn="tl">
                    <a:srgbClr val="000000"/>
                  </a:outerShdw>
                </a:effectLst>
              </a:rPr>
              <a:t>Uppala</a:t>
            </a:r>
            <a:r>
              <a:rPr lang="en-GB" sz="1400" dirty="0">
                <a:effectLst>
                  <a:outerShdw blurRad="38100" dist="38100" dir="2700000" algn="tl">
                    <a:srgbClr val="000000"/>
                  </a:outerShdw>
                </a:effectLst>
              </a:rPr>
              <a:t> </a:t>
            </a:r>
            <a:r>
              <a:rPr lang="en-GB" sz="1400" i="1" dirty="0">
                <a:effectLst>
                  <a:outerShdw blurRad="38100" dist="38100" dir="2700000" algn="tl">
                    <a:srgbClr val="000000"/>
                  </a:outerShdw>
                </a:effectLst>
              </a:rPr>
              <a:t>et al</a:t>
            </a:r>
            <a:r>
              <a:rPr lang="en-GB" sz="1400" dirty="0">
                <a:effectLst>
                  <a:outerShdw blurRad="38100" dist="38100" dir="2700000" algn="tl">
                    <a:srgbClr val="000000"/>
                  </a:outerShdw>
                </a:effectLst>
              </a:rPr>
              <a:t>, 2005)</a:t>
            </a:r>
            <a:endParaRPr lang="en-GB" sz="1400" dirty="0"/>
          </a:p>
        </p:txBody>
      </p:sp>
      <p:sp>
        <p:nvSpPr>
          <p:cNvPr id="7" name="Content Placeholder 2"/>
          <p:cNvSpPr txBox="1">
            <a:spLocks/>
          </p:cNvSpPr>
          <p:nvPr/>
        </p:nvSpPr>
        <p:spPr bwMode="auto">
          <a:xfrm>
            <a:off x="0" y="1000108"/>
            <a:ext cx="8643938" cy="4525962"/>
          </a:xfrm>
          <a:prstGeom prst="rect">
            <a:avLst/>
          </a:prstGeom>
          <a:noFill/>
          <a:ln w="9525">
            <a:noFill/>
            <a:miter lim="800000"/>
            <a:headEnd/>
            <a:tailEnd/>
          </a:ln>
          <a:effectLst/>
        </p:spPr>
        <p:txBody>
          <a:bodyPr/>
          <a:lstStyle/>
          <a:p>
            <a:pPr marL="342900" indent="-342900" algn="just">
              <a:spcBef>
                <a:spcPct val="20000"/>
              </a:spcBef>
              <a:buClr>
                <a:schemeClr val="hlink"/>
              </a:buClr>
              <a:buSzPct val="80000"/>
              <a:buFont typeface="Wingdings" pitchFamily="2" charset="2"/>
              <a:buChar char="Ø"/>
              <a:defRPr/>
            </a:pPr>
            <a:r>
              <a:rPr lang="en-GB" sz="2000" kern="0" dirty="0">
                <a:effectLst>
                  <a:outerShdw blurRad="38100" dist="38100" dir="2700000" algn="tl">
                    <a:srgbClr val="000000"/>
                  </a:outerShdw>
                </a:effectLst>
                <a:latin typeface="+mn-lt"/>
                <a:cs typeface="+mn-cs"/>
              </a:rPr>
              <a:t>Data assimilation of past observations input into a model to create a homogenous spatial dataset. </a:t>
            </a:r>
            <a:r>
              <a:rPr lang="en-GB" sz="1400" kern="0" dirty="0">
                <a:effectLst>
                  <a:outerShdw blurRad="38100" dist="38100" dir="2700000" algn="tl">
                    <a:srgbClr val="000000"/>
                  </a:outerShdw>
                </a:effectLst>
                <a:latin typeface="+mn-lt"/>
                <a:cs typeface="+mn-cs"/>
              </a:rPr>
              <a:t>(</a:t>
            </a:r>
            <a:r>
              <a:rPr lang="en-GB" sz="1400" kern="0" dirty="0" err="1">
                <a:effectLst>
                  <a:outerShdw blurRad="38100" dist="38100" dir="2700000" algn="tl">
                    <a:srgbClr val="000000"/>
                  </a:outerShdw>
                </a:effectLst>
                <a:latin typeface="+mn-lt"/>
                <a:cs typeface="+mn-cs"/>
              </a:rPr>
              <a:t>Greenslade</a:t>
            </a:r>
            <a:r>
              <a:rPr lang="en-GB" sz="1400" kern="0" dirty="0">
                <a:effectLst>
                  <a:outerShdw blurRad="38100" dist="38100" dir="2700000" algn="tl">
                    <a:srgbClr val="000000"/>
                  </a:outerShdw>
                </a:effectLst>
                <a:latin typeface="+mn-lt"/>
                <a:cs typeface="+mn-cs"/>
              </a:rPr>
              <a:t> and Young, 2004; </a:t>
            </a:r>
            <a:r>
              <a:rPr lang="en-GB" sz="1400" kern="0" dirty="0" err="1">
                <a:effectLst>
                  <a:outerShdw blurRad="38100" dist="38100" dir="2700000" algn="tl">
                    <a:srgbClr val="000000"/>
                  </a:outerShdw>
                </a:effectLst>
                <a:latin typeface="+mn-lt"/>
                <a:cs typeface="+mn-cs"/>
              </a:rPr>
              <a:t>Greenslade</a:t>
            </a:r>
            <a:r>
              <a:rPr lang="en-GB" sz="1400" kern="0" dirty="0">
                <a:effectLst>
                  <a:outerShdw blurRad="38100" dist="38100" dir="2700000" algn="tl">
                    <a:srgbClr val="000000"/>
                  </a:outerShdw>
                </a:effectLst>
                <a:latin typeface="+mn-lt"/>
                <a:cs typeface="+mn-cs"/>
              </a:rPr>
              <a:t> and Young, 2005)</a:t>
            </a:r>
          </a:p>
          <a:p>
            <a:pPr marL="342900" indent="-342900" algn="just">
              <a:spcBef>
                <a:spcPct val="20000"/>
              </a:spcBef>
              <a:buClr>
                <a:schemeClr val="hlink"/>
              </a:buClr>
              <a:buSzPct val="80000"/>
              <a:buFont typeface="Wingdings" pitchFamily="2" charset="2"/>
              <a:buChar char="Ø"/>
              <a:defRPr/>
            </a:pPr>
            <a:r>
              <a:rPr lang="en-GB" sz="2000" kern="0" dirty="0">
                <a:effectLst>
                  <a:outerShdw blurRad="38100" dist="38100" dir="2700000" algn="tl">
                    <a:srgbClr val="000000"/>
                  </a:outerShdw>
                </a:effectLst>
                <a:latin typeface="+mn-lt"/>
                <a:cs typeface="+mn-cs"/>
              </a:rPr>
              <a:t>European Centre for Medium-range Weather Forecasting (ECMWF).</a:t>
            </a:r>
          </a:p>
          <a:p>
            <a:pPr marL="800100" lvl="1" indent="-342900" algn="just">
              <a:spcBef>
                <a:spcPct val="20000"/>
              </a:spcBef>
              <a:buClr>
                <a:schemeClr val="hlink"/>
              </a:buClr>
              <a:buSzPct val="80000"/>
              <a:buFont typeface="Arial" pitchFamily="34" charset="0"/>
              <a:buChar char="•"/>
              <a:defRPr/>
            </a:pPr>
            <a:r>
              <a:rPr lang="en-GB" sz="2000" kern="0" dirty="0">
                <a:effectLst>
                  <a:outerShdw blurRad="38100" dist="38100" dir="2700000" algn="tl">
                    <a:srgbClr val="000000"/>
                  </a:outerShdw>
                </a:effectLst>
                <a:latin typeface="+mn-lt"/>
                <a:cs typeface="+mn-cs"/>
              </a:rPr>
              <a:t>ERA-40 </a:t>
            </a:r>
            <a:r>
              <a:rPr lang="en-GB" sz="2000" kern="0" dirty="0" smtClean="0">
                <a:effectLst>
                  <a:outerShdw blurRad="38100" dist="38100" dir="2700000" algn="tl">
                    <a:srgbClr val="000000"/>
                  </a:outerShdw>
                </a:effectLst>
                <a:latin typeface="+mn-lt"/>
                <a:cs typeface="+mn-cs"/>
              </a:rPr>
              <a:t> September 1992 – August 2002. 2.5° x 2.5</a:t>
            </a:r>
            <a:r>
              <a:rPr lang="en-GB" sz="2000" kern="0" dirty="0" smtClean="0">
                <a:effectLst>
                  <a:outerShdw blurRad="38100" dist="38100" dir="2700000" algn="tl">
                    <a:srgbClr val="000000"/>
                  </a:outerShdw>
                </a:effectLst>
              </a:rPr>
              <a:t>°</a:t>
            </a:r>
            <a:endParaRPr lang="en-GB" sz="2000" kern="0" dirty="0" smtClean="0">
              <a:effectLst>
                <a:outerShdw blurRad="38100" dist="38100" dir="2700000" algn="tl">
                  <a:srgbClr val="000000"/>
                </a:outerShdw>
              </a:effectLst>
              <a:latin typeface="+mn-lt"/>
              <a:cs typeface="+mn-cs"/>
            </a:endParaRPr>
          </a:p>
          <a:p>
            <a:pPr marL="800100" lvl="1" indent="-342900" algn="just">
              <a:spcBef>
                <a:spcPct val="20000"/>
              </a:spcBef>
              <a:buClr>
                <a:schemeClr val="hlink"/>
              </a:buClr>
              <a:buSzPct val="80000"/>
              <a:buFont typeface="Arial" pitchFamily="34" charset="0"/>
              <a:buChar char="•"/>
              <a:defRPr/>
            </a:pPr>
            <a:r>
              <a:rPr lang="en-GB" sz="2000" kern="0" dirty="0" smtClean="0">
                <a:effectLst>
                  <a:outerShdw blurRad="38100" dist="38100" dir="2700000" algn="tl">
                    <a:srgbClr val="000000"/>
                  </a:outerShdw>
                </a:effectLst>
                <a:latin typeface="+mn-lt"/>
                <a:cs typeface="+mn-cs"/>
              </a:rPr>
              <a:t>ERA-Interim</a:t>
            </a:r>
            <a:r>
              <a:rPr lang="en-GB" sz="2000" kern="0" dirty="0">
                <a:effectLst>
                  <a:outerShdw blurRad="38100" dist="38100" dir="2700000" algn="tl">
                    <a:srgbClr val="000000"/>
                  </a:outerShdw>
                </a:effectLst>
                <a:latin typeface="+mn-lt"/>
                <a:cs typeface="+mn-cs"/>
              </a:rPr>
              <a:t> </a:t>
            </a:r>
            <a:r>
              <a:rPr lang="en-GB" sz="2000" kern="0" dirty="0" smtClean="0">
                <a:effectLst>
                  <a:outerShdw blurRad="38100" dist="38100" dir="2700000" algn="tl">
                    <a:srgbClr val="000000"/>
                  </a:outerShdw>
                </a:effectLst>
                <a:latin typeface="+mn-lt"/>
                <a:cs typeface="+mn-cs"/>
              </a:rPr>
              <a:t>September 1992 – July 2009. 1.5</a:t>
            </a:r>
            <a:r>
              <a:rPr lang="en-GB" sz="2000" kern="0" dirty="0" smtClean="0">
                <a:effectLst>
                  <a:outerShdw blurRad="38100" dist="38100" dir="2700000" algn="tl">
                    <a:srgbClr val="000000"/>
                  </a:outerShdw>
                </a:effectLst>
              </a:rPr>
              <a:t>°</a:t>
            </a:r>
            <a:r>
              <a:rPr lang="en-GB" sz="2000" kern="0" dirty="0" smtClean="0">
                <a:effectLst>
                  <a:outerShdw blurRad="38100" dist="38100" dir="2700000" algn="tl">
                    <a:srgbClr val="000000"/>
                  </a:outerShdw>
                </a:effectLst>
                <a:latin typeface="+mn-lt"/>
                <a:cs typeface="+mn-cs"/>
              </a:rPr>
              <a:t> x 1.5</a:t>
            </a:r>
            <a:r>
              <a:rPr lang="en-GB" sz="2000" kern="0" dirty="0" smtClean="0">
                <a:effectLst>
                  <a:outerShdw blurRad="38100" dist="38100" dir="2700000" algn="tl">
                    <a:srgbClr val="000000"/>
                  </a:outerShdw>
                </a:effectLst>
              </a:rPr>
              <a:t>°</a:t>
            </a:r>
            <a:endParaRPr lang="en-GB" sz="2000" kern="0" dirty="0">
              <a:effectLst>
                <a:outerShdw blurRad="38100" dist="38100" dir="2700000" algn="tl">
                  <a:srgbClr val="000000"/>
                </a:outerShdw>
              </a:effectLst>
              <a:latin typeface="+mn-lt"/>
              <a:cs typeface="+mn-cs"/>
            </a:endParaRPr>
          </a:p>
          <a:p>
            <a:pPr marL="342900" indent="-342900" algn="just">
              <a:spcBef>
                <a:spcPct val="20000"/>
              </a:spcBef>
              <a:buClr>
                <a:schemeClr val="hlink"/>
              </a:buClr>
              <a:buSzPct val="80000"/>
              <a:buFont typeface="Wingdings" pitchFamily="2" charset="2"/>
              <a:buChar char="Ø"/>
              <a:defRPr/>
            </a:pPr>
            <a:r>
              <a:rPr lang="en-GB" sz="2000" kern="0" dirty="0">
                <a:effectLst>
                  <a:outerShdw blurRad="38100" dist="38100" dir="2700000" algn="tl">
                    <a:srgbClr val="000000"/>
                  </a:outerShdw>
                </a:effectLst>
                <a:latin typeface="+mn-lt"/>
                <a:cs typeface="+mn-cs"/>
              </a:rPr>
              <a:t>Wave parameters from the Wave Assimilation Model </a:t>
            </a:r>
            <a:r>
              <a:rPr lang="en-GB" sz="1400" kern="0" dirty="0" smtClean="0">
                <a:effectLst>
                  <a:outerShdw blurRad="38100" dist="38100" dir="2700000" algn="tl">
                    <a:srgbClr val="000000"/>
                  </a:outerShdw>
                </a:effectLst>
                <a:latin typeface="+mn-lt"/>
                <a:cs typeface="+mn-cs"/>
              </a:rPr>
              <a:t>(</a:t>
            </a:r>
            <a:r>
              <a:rPr lang="en-GB" sz="1400" kern="0" dirty="0" err="1">
                <a:effectLst>
                  <a:outerShdw blurRad="38100" dist="38100" dir="2700000" algn="tl">
                    <a:srgbClr val="000000"/>
                  </a:outerShdw>
                </a:effectLst>
                <a:latin typeface="+mn-lt"/>
                <a:cs typeface="+mn-cs"/>
              </a:rPr>
              <a:t>Komen</a:t>
            </a:r>
            <a:r>
              <a:rPr lang="en-GB" sz="1400" kern="0" dirty="0">
                <a:effectLst>
                  <a:outerShdw blurRad="38100" dist="38100" dir="2700000" algn="tl">
                    <a:srgbClr val="000000"/>
                  </a:outerShdw>
                </a:effectLst>
                <a:latin typeface="+mn-lt"/>
                <a:cs typeface="+mn-cs"/>
              </a:rPr>
              <a:t> </a:t>
            </a:r>
            <a:r>
              <a:rPr lang="en-GB" sz="1400" i="1" kern="0" dirty="0">
                <a:effectLst>
                  <a:outerShdw blurRad="38100" dist="38100" dir="2700000" algn="tl">
                    <a:srgbClr val="000000"/>
                  </a:outerShdw>
                </a:effectLst>
                <a:latin typeface="+mn-lt"/>
                <a:cs typeface="+mn-cs"/>
              </a:rPr>
              <a:t>et al</a:t>
            </a:r>
            <a:r>
              <a:rPr lang="en-GB" sz="1400" kern="0" dirty="0">
                <a:effectLst>
                  <a:outerShdw blurRad="38100" dist="38100" dir="2700000" algn="tl">
                    <a:srgbClr val="000000"/>
                  </a:outerShdw>
                </a:effectLst>
                <a:latin typeface="+mn-lt"/>
                <a:cs typeface="+mn-cs"/>
              </a:rPr>
              <a:t>, 1994)</a:t>
            </a:r>
          </a:p>
        </p:txBody>
      </p:sp>
      <p:sp>
        <p:nvSpPr>
          <p:cNvPr id="8" name="Rectangle 7"/>
          <p:cNvSpPr/>
          <p:nvPr/>
        </p:nvSpPr>
        <p:spPr>
          <a:xfrm>
            <a:off x="6572264" y="6286520"/>
            <a:ext cx="2214563" cy="35718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RA40_swh_clim_5.jpg"/>
          <p:cNvPicPr>
            <a:picLocks noChangeAspect="1"/>
          </p:cNvPicPr>
          <p:nvPr/>
        </p:nvPicPr>
        <p:blipFill>
          <a:blip r:embed="rId3" cstate="print"/>
          <a:srcRect l="6982" r="8546"/>
          <a:stretch>
            <a:fillRect/>
          </a:stretch>
        </p:blipFill>
        <p:spPr bwMode="auto">
          <a:xfrm>
            <a:off x="0" y="0"/>
            <a:ext cx="4572000" cy="4000500"/>
          </a:xfrm>
          <a:prstGeom prst="rect">
            <a:avLst/>
          </a:prstGeom>
          <a:noFill/>
          <a:ln w="9525">
            <a:noFill/>
            <a:miter lim="800000"/>
            <a:headEnd/>
            <a:tailEnd/>
          </a:ln>
        </p:spPr>
      </p:pic>
      <p:pic>
        <p:nvPicPr>
          <p:cNvPr id="18435" name="Picture 3" descr="ERAint_swh_clim_short_5.jpg"/>
          <p:cNvPicPr>
            <a:picLocks noChangeAspect="1"/>
          </p:cNvPicPr>
          <p:nvPr/>
        </p:nvPicPr>
        <p:blipFill>
          <a:blip r:embed="rId4" cstate="print"/>
          <a:srcRect l="6982" r="8546"/>
          <a:stretch>
            <a:fillRect/>
          </a:stretch>
        </p:blipFill>
        <p:spPr bwMode="auto">
          <a:xfrm>
            <a:off x="4572000" y="0"/>
            <a:ext cx="4572000" cy="3929063"/>
          </a:xfrm>
          <a:prstGeom prst="rect">
            <a:avLst/>
          </a:prstGeom>
          <a:noFill/>
          <a:ln w="9525">
            <a:noFill/>
            <a:miter lim="800000"/>
            <a:headEnd/>
            <a:tailEnd/>
          </a:ln>
        </p:spPr>
      </p:pic>
      <p:pic>
        <p:nvPicPr>
          <p:cNvPr id="18436" name="Picture 4" descr="tx_swh_clim_short_1.jpg"/>
          <p:cNvPicPr>
            <a:picLocks noChangeAspect="1"/>
          </p:cNvPicPr>
          <p:nvPr/>
        </p:nvPicPr>
        <p:blipFill>
          <a:blip r:embed="rId5" cstate="print"/>
          <a:srcRect l="6982" r="10112"/>
          <a:stretch>
            <a:fillRect/>
          </a:stretch>
        </p:blipFill>
        <p:spPr bwMode="auto">
          <a:xfrm>
            <a:off x="2214563" y="1857375"/>
            <a:ext cx="4418012" cy="4000500"/>
          </a:xfrm>
          <a:prstGeom prst="rect">
            <a:avLst/>
          </a:prstGeom>
          <a:noFill/>
          <a:ln w="9525">
            <a:noFill/>
            <a:miter lim="800000"/>
            <a:headEnd/>
            <a:tailEnd/>
          </a:ln>
        </p:spPr>
      </p:pic>
      <p:sp>
        <p:nvSpPr>
          <p:cNvPr id="8" name="Content Placeholder 2"/>
          <p:cNvSpPr txBox="1">
            <a:spLocks/>
          </p:cNvSpPr>
          <p:nvPr/>
        </p:nvSpPr>
        <p:spPr bwMode="auto">
          <a:xfrm>
            <a:off x="214313" y="5857875"/>
            <a:ext cx="8643937" cy="1000125"/>
          </a:xfrm>
          <a:prstGeom prst="rect">
            <a:avLst/>
          </a:prstGeom>
          <a:noFill/>
          <a:ln w="9525">
            <a:noFill/>
            <a:miter lim="800000"/>
            <a:headEnd/>
            <a:tailEnd/>
          </a:ln>
          <a:effectLst/>
        </p:spPr>
        <p:txBody>
          <a:bodyPr/>
          <a:lstStyle/>
          <a:p>
            <a:pPr marL="342900" indent="-342900" algn="just">
              <a:spcBef>
                <a:spcPct val="20000"/>
              </a:spcBef>
              <a:buClr>
                <a:schemeClr val="hlink"/>
              </a:buClr>
              <a:buSzPct val="80000"/>
              <a:buFont typeface="Wingdings" pitchFamily="2" charset="2"/>
              <a:buChar char="Ø"/>
            </a:pPr>
            <a:r>
              <a:rPr lang="en-GB" sz="2400" dirty="0">
                <a:effectLst>
                  <a:outerShdw blurRad="38100" dist="38100" dir="2700000" algn="tl">
                    <a:srgbClr val="000000"/>
                  </a:outerShdw>
                </a:effectLst>
              </a:rPr>
              <a:t>Underestimated </a:t>
            </a:r>
            <a:r>
              <a:rPr lang="en-GB" sz="2400" dirty="0" smtClean="0">
                <a:effectLst>
                  <a:outerShdw blurRad="38100" dist="38100" dir="2700000" algn="tl">
                    <a:srgbClr val="000000"/>
                  </a:outerShdw>
                </a:effectLst>
              </a:rPr>
              <a:t>ERA-Interim wind </a:t>
            </a:r>
            <a:r>
              <a:rPr lang="en-GB" sz="2400" dirty="0">
                <a:effectLst>
                  <a:outerShdw blurRad="38100" dist="38100" dir="2700000" algn="tl">
                    <a:srgbClr val="000000"/>
                  </a:outerShdw>
                </a:effectLst>
              </a:rPr>
              <a:t>speeds are likely to be the cause of lower swh compared to the satellite data</a:t>
            </a:r>
          </a:p>
          <a:p>
            <a:pPr marL="342900" indent="-342900" algn="just">
              <a:spcBef>
                <a:spcPct val="20000"/>
              </a:spcBef>
              <a:buClr>
                <a:schemeClr val="hlink"/>
              </a:buClr>
              <a:buSzPct val="80000"/>
              <a:buFont typeface="Wingdings" pitchFamily="2" charset="2"/>
              <a:buChar char="Ø"/>
            </a:pPr>
            <a:endParaRPr lang="en-GB" sz="16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ERA40_mwp_clim_5.jpg"/>
          <p:cNvPicPr>
            <a:picLocks noChangeAspect="1"/>
          </p:cNvPicPr>
          <p:nvPr/>
        </p:nvPicPr>
        <p:blipFill>
          <a:blip r:embed="rId3" cstate="print"/>
          <a:srcRect l="6982" t="2083" r="10112"/>
          <a:stretch>
            <a:fillRect/>
          </a:stretch>
        </p:blipFill>
        <p:spPr bwMode="auto">
          <a:xfrm>
            <a:off x="0" y="0"/>
            <a:ext cx="4143375" cy="3367088"/>
          </a:xfrm>
          <a:prstGeom prst="rect">
            <a:avLst/>
          </a:prstGeom>
          <a:noFill/>
          <a:ln w="9525">
            <a:noFill/>
            <a:miter lim="800000"/>
            <a:headEnd/>
            <a:tailEnd/>
          </a:ln>
        </p:spPr>
      </p:pic>
      <p:pic>
        <p:nvPicPr>
          <p:cNvPr id="20483" name="Picture 4" descr="ERAint_mwp_clim_short_5.jpg"/>
          <p:cNvPicPr>
            <a:picLocks noChangeAspect="1"/>
          </p:cNvPicPr>
          <p:nvPr/>
        </p:nvPicPr>
        <p:blipFill>
          <a:blip r:embed="rId4" cstate="print"/>
          <a:srcRect l="6982" t="2083" r="10112"/>
          <a:stretch>
            <a:fillRect/>
          </a:stretch>
        </p:blipFill>
        <p:spPr bwMode="auto">
          <a:xfrm>
            <a:off x="5072063" y="0"/>
            <a:ext cx="4071937" cy="3308350"/>
          </a:xfrm>
          <a:prstGeom prst="rect">
            <a:avLst/>
          </a:prstGeom>
          <a:noFill/>
          <a:ln w="9525">
            <a:noFill/>
            <a:miter lim="800000"/>
            <a:headEnd/>
            <a:tailEnd/>
          </a:ln>
        </p:spPr>
      </p:pic>
      <p:pic>
        <p:nvPicPr>
          <p:cNvPr id="20484" name="Picture 5" descr="tx_tz_clim_short_1.jpg"/>
          <p:cNvPicPr>
            <a:picLocks noChangeAspect="1"/>
          </p:cNvPicPr>
          <p:nvPr/>
        </p:nvPicPr>
        <p:blipFill>
          <a:blip r:embed="rId5" cstate="print"/>
          <a:srcRect l="6982" t="2083" r="10112"/>
          <a:stretch>
            <a:fillRect/>
          </a:stretch>
        </p:blipFill>
        <p:spPr bwMode="auto">
          <a:xfrm>
            <a:off x="2928938" y="3246438"/>
            <a:ext cx="4071937" cy="3611562"/>
          </a:xfrm>
          <a:prstGeom prst="rect">
            <a:avLst/>
          </a:prstGeom>
          <a:noFill/>
          <a:ln w="9525">
            <a:noFill/>
            <a:miter lim="800000"/>
            <a:headEnd/>
            <a:tailEnd/>
          </a:ln>
        </p:spPr>
      </p:pic>
      <p:sp>
        <p:nvSpPr>
          <p:cNvPr id="7" name="Oval 6"/>
          <p:cNvSpPr/>
          <p:nvPr/>
        </p:nvSpPr>
        <p:spPr>
          <a:xfrm>
            <a:off x="4929188" y="1500188"/>
            <a:ext cx="1714500" cy="17145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8" name="Oval 7"/>
          <p:cNvSpPr/>
          <p:nvPr/>
        </p:nvSpPr>
        <p:spPr>
          <a:xfrm>
            <a:off x="2643188" y="4500563"/>
            <a:ext cx="4429125" cy="214312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857500" y="928688"/>
            <a:ext cx="2857500" cy="714375"/>
          </a:xfrm>
          <a:prstGeom prst="rect">
            <a:avLst/>
          </a:prstGeom>
          <a:noFill/>
          <a:ln w="9525">
            <a:noFill/>
            <a:miter lim="800000"/>
            <a:headEnd/>
            <a:tailEnd/>
          </a:ln>
          <a:effectLst/>
        </p:spPr>
        <p:txBody>
          <a:bodyPr anchor="ctr"/>
          <a:lstStyle/>
          <a:p>
            <a:pPr algn="ctr">
              <a:defRPr/>
            </a:pPr>
            <a:r>
              <a:rPr lang="en-GB" sz="3600" kern="0" dirty="0">
                <a:effectLst>
                  <a:outerShdw blurRad="38100" dist="38100" dir="2700000" algn="tl">
                    <a:srgbClr val="000000"/>
                  </a:outerShdw>
                </a:effectLst>
                <a:latin typeface="+mj-lt"/>
                <a:ea typeface="+mj-ea"/>
                <a:cs typeface="+mj-cs"/>
              </a:rPr>
              <a:t>swh</a:t>
            </a:r>
          </a:p>
        </p:txBody>
      </p:sp>
      <p:sp>
        <p:nvSpPr>
          <p:cNvPr id="21507" name="TextBox 3"/>
          <p:cNvSpPr txBox="1">
            <a:spLocks noChangeArrowheads="1"/>
          </p:cNvSpPr>
          <p:nvPr/>
        </p:nvSpPr>
        <p:spPr bwMode="auto">
          <a:xfrm>
            <a:off x="5000625" y="1571625"/>
            <a:ext cx="2786063" cy="400050"/>
          </a:xfrm>
          <a:prstGeom prst="rect">
            <a:avLst/>
          </a:prstGeom>
          <a:noFill/>
          <a:ln w="9525">
            <a:noFill/>
            <a:miter lim="800000"/>
            <a:headEnd/>
            <a:tailEnd/>
          </a:ln>
        </p:spPr>
        <p:txBody>
          <a:bodyPr>
            <a:spAutoFit/>
          </a:bodyPr>
          <a:lstStyle/>
          <a:p>
            <a:r>
              <a:rPr lang="en-GB" sz="2000"/>
              <a:t>ERA-Interim</a:t>
            </a:r>
          </a:p>
        </p:txBody>
      </p:sp>
      <p:pic>
        <p:nvPicPr>
          <p:cNvPr id="21508" name="Picture 4" descr="ERAint_swh_short_eof.jpg"/>
          <p:cNvPicPr>
            <a:picLocks noChangeAspect="1"/>
          </p:cNvPicPr>
          <p:nvPr/>
        </p:nvPicPr>
        <p:blipFill>
          <a:blip r:embed="rId3" cstate="print"/>
          <a:srcRect l="8492" t="4166" r="12514" b="7291"/>
          <a:stretch>
            <a:fillRect/>
          </a:stretch>
        </p:blipFill>
        <p:spPr bwMode="auto">
          <a:xfrm>
            <a:off x="4572000" y="2143125"/>
            <a:ext cx="4572000" cy="3848100"/>
          </a:xfrm>
          <a:prstGeom prst="rect">
            <a:avLst/>
          </a:prstGeom>
          <a:noFill/>
          <a:ln w="9525">
            <a:noFill/>
            <a:miter lim="800000"/>
            <a:headEnd/>
            <a:tailEnd/>
          </a:ln>
        </p:spPr>
      </p:pic>
      <p:pic>
        <p:nvPicPr>
          <p:cNvPr id="21509" name="Picture 5" descr="ERA40_swh_eof.jpg"/>
          <p:cNvPicPr>
            <a:picLocks noChangeAspect="1"/>
          </p:cNvPicPr>
          <p:nvPr/>
        </p:nvPicPr>
        <p:blipFill>
          <a:blip r:embed="rId4" cstate="print"/>
          <a:srcRect l="8546" t="4166" r="12457" b="7291"/>
          <a:stretch>
            <a:fillRect/>
          </a:stretch>
        </p:blipFill>
        <p:spPr bwMode="auto">
          <a:xfrm>
            <a:off x="0" y="2143125"/>
            <a:ext cx="4583113" cy="3857625"/>
          </a:xfrm>
          <a:prstGeom prst="rect">
            <a:avLst/>
          </a:prstGeom>
          <a:noFill/>
          <a:ln w="9525">
            <a:noFill/>
            <a:miter lim="800000"/>
            <a:headEnd/>
            <a:tailEnd/>
          </a:ln>
        </p:spPr>
      </p:pic>
      <p:sp>
        <p:nvSpPr>
          <p:cNvPr id="7" name="TextBox 6"/>
          <p:cNvSpPr txBox="1">
            <a:spLocks noChangeArrowheads="1"/>
          </p:cNvSpPr>
          <p:nvPr/>
        </p:nvSpPr>
        <p:spPr bwMode="auto">
          <a:xfrm>
            <a:off x="571500" y="1500188"/>
            <a:ext cx="2786063" cy="400050"/>
          </a:xfrm>
          <a:prstGeom prst="rect">
            <a:avLst/>
          </a:prstGeom>
          <a:noFill/>
          <a:ln w="9525">
            <a:noFill/>
            <a:miter lim="800000"/>
            <a:headEnd/>
            <a:tailEnd/>
          </a:ln>
        </p:spPr>
        <p:txBody>
          <a:bodyPr>
            <a:spAutoFit/>
          </a:bodyPr>
          <a:lstStyle/>
          <a:p>
            <a:r>
              <a:rPr lang="en-GB" sz="2000"/>
              <a:t>ERA-40</a:t>
            </a:r>
          </a:p>
        </p:txBody>
      </p:sp>
      <p:pic>
        <p:nvPicPr>
          <p:cNvPr id="8" name="Picture 7" descr="tx_swh_eof.jpg"/>
          <p:cNvPicPr>
            <a:picLocks noChangeAspect="1"/>
          </p:cNvPicPr>
          <p:nvPr/>
        </p:nvPicPr>
        <p:blipFill>
          <a:blip r:embed="rId5" cstate="print"/>
          <a:srcRect l="8546" t="4166" r="12457" b="7291"/>
          <a:stretch>
            <a:fillRect/>
          </a:stretch>
        </p:blipFill>
        <p:spPr bwMode="auto">
          <a:xfrm>
            <a:off x="0" y="2143125"/>
            <a:ext cx="4714875" cy="3857625"/>
          </a:xfrm>
          <a:prstGeom prst="rect">
            <a:avLst/>
          </a:prstGeom>
          <a:noFill/>
          <a:ln w="9525">
            <a:noFill/>
            <a:miter lim="800000"/>
            <a:headEnd/>
            <a:tailEnd/>
          </a:ln>
        </p:spPr>
      </p:pic>
      <p:sp>
        <p:nvSpPr>
          <p:cNvPr id="9" name="TextBox 8"/>
          <p:cNvSpPr txBox="1">
            <a:spLocks noChangeArrowheads="1"/>
          </p:cNvSpPr>
          <p:nvPr/>
        </p:nvSpPr>
        <p:spPr bwMode="auto">
          <a:xfrm>
            <a:off x="571500" y="1500188"/>
            <a:ext cx="2786063" cy="400050"/>
          </a:xfrm>
          <a:prstGeom prst="rect">
            <a:avLst/>
          </a:prstGeom>
          <a:noFill/>
          <a:ln w="9525">
            <a:noFill/>
            <a:miter lim="800000"/>
            <a:headEnd/>
            <a:tailEnd/>
          </a:ln>
        </p:spPr>
        <p:txBody>
          <a:bodyPr>
            <a:spAutoFit/>
          </a:bodyPr>
          <a:lstStyle/>
          <a:p>
            <a:r>
              <a:rPr lang="en-GB" sz="2000"/>
              <a:t>TOPEX</a:t>
            </a:r>
          </a:p>
        </p:txBody>
      </p:sp>
      <p:sp>
        <p:nvSpPr>
          <p:cNvPr id="10" name="Oval 9"/>
          <p:cNvSpPr/>
          <p:nvPr/>
        </p:nvSpPr>
        <p:spPr>
          <a:xfrm>
            <a:off x="428625" y="1928813"/>
            <a:ext cx="1000125" cy="571500"/>
          </a:xfrm>
          <a:prstGeom prst="ellipse">
            <a:avLst/>
          </a:prstGeom>
          <a:noFill/>
          <a:ln w="825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a:solidFill>
                <a:srgbClr val="FFFFFF"/>
              </a:solidFill>
            </a:endParaRPr>
          </a:p>
        </p:txBody>
      </p:sp>
      <p:sp>
        <p:nvSpPr>
          <p:cNvPr id="11" name="Title 1"/>
          <p:cNvSpPr txBox="1">
            <a:spLocks/>
          </p:cNvSpPr>
          <p:nvPr/>
        </p:nvSpPr>
        <p:spPr bwMode="auto">
          <a:xfrm>
            <a:off x="500063" y="0"/>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Empirical Orthogonal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00063" y="0"/>
            <a:ext cx="8229600" cy="996950"/>
          </a:xfrm>
          <a:prstGeom prst="rect">
            <a:avLst/>
          </a:prstGeom>
          <a:noFill/>
          <a:ln w="9525">
            <a:noFill/>
            <a:miter lim="800000"/>
            <a:headEnd/>
            <a:tailEnd/>
          </a:ln>
          <a:effectLst/>
        </p:spPr>
        <p:txBody>
          <a:bodyPr anchor="ctr"/>
          <a:lstStyle/>
          <a:p>
            <a:pPr algn="ctr">
              <a:defRPr/>
            </a:pPr>
            <a:r>
              <a:rPr lang="en-GB" sz="4400" kern="0" dirty="0">
                <a:effectLst>
                  <a:outerShdw blurRad="38100" dist="38100" dir="2700000" algn="tl">
                    <a:srgbClr val="000000"/>
                  </a:outerShdw>
                </a:effectLst>
                <a:latin typeface="+mj-lt"/>
                <a:ea typeface="+mj-ea"/>
                <a:cs typeface="+mj-cs"/>
              </a:rPr>
              <a:t>Climate indices</a:t>
            </a:r>
          </a:p>
        </p:txBody>
      </p:sp>
      <p:sp>
        <p:nvSpPr>
          <p:cNvPr id="3" name="Title 1"/>
          <p:cNvSpPr txBox="1">
            <a:spLocks/>
          </p:cNvSpPr>
          <p:nvPr/>
        </p:nvSpPr>
        <p:spPr bwMode="auto">
          <a:xfrm>
            <a:off x="0" y="1143000"/>
            <a:ext cx="1785938" cy="996950"/>
          </a:xfrm>
          <a:prstGeom prst="rect">
            <a:avLst/>
          </a:prstGeom>
          <a:noFill/>
          <a:ln w="9525">
            <a:noFill/>
            <a:miter lim="800000"/>
            <a:headEnd/>
            <a:tailEnd/>
          </a:ln>
          <a:effectLst/>
        </p:spPr>
        <p:txBody>
          <a:bodyPr anchor="ctr"/>
          <a:lstStyle/>
          <a:p>
            <a:pPr algn="ctr">
              <a:defRPr/>
            </a:pPr>
            <a:r>
              <a:rPr lang="en-GB" sz="2800" kern="0" dirty="0">
                <a:effectLst>
                  <a:outerShdw blurRad="38100" dist="38100" dir="2700000" algn="tl">
                    <a:srgbClr val="000000"/>
                  </a:outerShdw>
                </a:effectLst>
                <a:latin typeface="+mn-lt"/>
                <a:ea typeface="+mj-ea"/>
                <a:cs typeface="+mj-cs"/>
              </a:rPr>
              <a:t>NAO</a:t>
            </a:r>
          </a:p>
        </p:txBody>
      </p:sp>
      <p:sp>
        <p:nvSpPr>
          <p:cNvPr id="6" name="Rectangle 5"/>
          <p:cNvSpPr/>
          <p:nvPr/>
        </p:nvSpPr>
        <p:spPr>
          <a:xfrm>
            <a:off x="214313" y="2000250"/>
            <a:ext cx="8643937" cy="979488"/>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Large changes in mean wind speed and direction over the Atlantic.</a:t>
            </a:r>
          </a:p>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Influences intensity, number of storms, their paths, and their weather, which can all affect wave parameters </a:t>
            </a:r>
            <a:r>
              <a:rPr lang="en-GB" sz="1400" kern="0" dirty="0">
                <a:effectLst>
                  <a:outerShdw blurRad="38100" dist="38100" dir="2700000" algn="tl">
                    <a:srgbClr val="000000"/>
                  </a:outerShdw>
                </a:effectLst>
              </a:rPr>
              <a:t>(</a:t>
            </a:r>
            <a:r>
              <a:rPr lang="en-GB" sz="1400" kern="0" dirty="0" err="1">
                <a:effectLst>
                  <a:outerShdw blurRad="38100" dist="38100" dir="2700000" algn="tl">
                    <a:srgbClr val="000000"/>
                  </a:outerShdw>
                </a:effectLst>
              </a:rPr>
              <a:t>Hurrell</a:t>
            </a:r>
            <a:r>
              <a:rPr lang="en-GB" sz="1400" kern="0" dirty="0">
                <a:effectLst>
                  <a:outerShdw blurRad="38100" dist="38100" dir="2700000" algn="tl">
                    <a:srgbClr val="000000"/>
                  </a:outerShdw>
                </a:effectLst>
              </a:rPr>
              <a:t> and </a:t>
            </a:r>
            <a:r>
              <a:rPr lang="en-GB" sz="1400" kern="0" dirty="0" err="1">
                <a:effectLst>
                  <a:outerShdw blurRad="38100" dist="38100" dir="2700000" algn="tl">
                    <a:srgbClr val="000000"/>
                  </a:outerShdw>
                </a:effectLst>
              </a:rPr>
              <a:t>Deser</a:t>
            </a:r>
            <a:r>
              <a:rPr lang="en-GB" sz="1400" kern="0" dirty="0">
                <a:effectLst>
                  <a:outerShdw blurRad="38100" dist="38100" dir="2700000" algn="tl">
                    <a:srgbClr val="000000"/>
                  </a:outerShdw>
                </a:effectLst>
              </a:rPr>
              <a:t>, 2009). </a:t>
            </a:r>
          </a:p>
        </p:txBody>
      </p:sp>
      <p:sp>
        <p:nvSpPr>
          <p:cNvPr id="7" name="Rectangle 6"/>
          <p:cNvSpPr/>
          <p:nvPr/>
        </p:nvSpPr>
        <p:spPr>
          <a:xfrm>
            <a:off x="214313" y="928688"/>
            <a:ext cx="9144000" cy="400050"/>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sz="2000" b="1" kern="0" dirty="0">
                <a:effectLst>
                  <a:outerShdw blurRad="38100" dist="38100" dir="2700000" algn="tl">
                    <a:srgbClr val="000000"/>
                  </a:outerShdw>
                </a:effectLst>
              </a:rPr>
              <a:t>Correlation  against the Principal Components from the EOFs.</a:t>
            </a:r>
          </a:p>
        </p:txBody>
      </p:sp>
      <p:pic>
        <p:nvPicPr>
          <p:cNvPr id="8" name="Picture 7" descr="nao_pos.jpg"/>
          <p:cNvPicPr>
            <a:picLocks noChangeAspect="1"/>
          </p:cNvPicPr>
          <p:nvPr/>
        </p:nvPicPr>
        <p:blipFill>
          <a:blip r:embed="rId3" cstate="print"/>
          <a:srcRect/>
          <a:stretch>
            <a:fillRect/>
          </a:stretch>
        </p:blipFill>
        <p:spPr bwMode="auto">
          <a:xfrm>
            <a:off x="1357313" y="3143250"/>
            <a:ext cx="3071812" cy="2952750"/>
          </a:xfrm>
          <a:prstGeom prst="rect">
            <a:avLst/>
          </a:prstGeom>
          <a:noFill/>
          <a:ln w="9525">
            <a:noFill/>
            <a:miter lim="800000"/>
            <a:headEnd/>
            <a:tailEnd/>
          </a:ln>
        </p:spPr>
      </p:pic>
      <p:pic>
        <p:nvPicPr>
          <p:cNvPr id="9" name="Picture 8" descr="nao_neg.jpg"/>
          <p:cNvPicPr>
            <a:picLocks noChangeAspect="1"/>
          </p:cNvPicPr>
          <p:nvPr/>
        </p:nvPicPr>
        <p:blipFill>
          <a:blip r:embed="rId4" cstate="print"/>
          <a:srcRect/>
          <a:stretch>
            <a:fillRect/>
          </a:stretch>
        </p:blipFill>
        <p:spPr bwMode="auto">
          <a:xfrm>
            <a:off x="5286375" y="3214688"/>
            <a:ext cx="3028950" cy="2873375"/>
          </a:xfrm>
          <a:prstGeom prst="rect">
            <a:avLst/>
          </a:prstGeom>
          <a:noFill/>
          <a:ln w="9525">
            <a:noFill/>
            <a:miter lim="800000"/>
            <a:headEnd/>
            <a:tailEnd/>
          </a:ln>
        </p:spPr>
      </p:pic>
      <p:sp>
        <p:nvSpPr>
          <p:cNvPr id="10" name="TextBox 9"/>
          <p:cNvSpPr txBox="1">
            <a:spLocks noChangeArrowheads="1"/>
          </p:cNvSpPr>
          <p:nvPr/>
        </p:nvSpPr>
        <p:spPr bwMode="auto">
          <a:xfrm>
            <a:off x="1785938" y="6143625"/>
            <a:ext cx="1785937" cy="523875"/>
          </a:xfrm>
          <a:prstGeom prst="rect">
            <a:avLst/>
          </a:prstGeom>
          <a:noFill/>
          <a:ln w="9525">
            <a:noFill/>
            <a:miter lim="800000"/>
            <a:headEnd/>
            <a:tailEnd/>
          </a:ln>
        </p:spPr>
        <p:txBody>
          <a:bodyPr>
            <a:spAutoFit/>
          </a:bodyPr>
          <a:lstStyle/>
          <a:p>
            <a:r>
              <a:rPr lang="en-GB" sz="2800"/>
              <a:t>+ phase </a:t>
            </a:r>
          </a:p>
        </p:txBody>
      </p:sp>
      <p:sp>
        <p:nvSpPr>
          <p:cNvPr id="11" name="TextBox 10"/>
          <p:cNvSpPr txBox="1">
            <a:spLocks noChangeArrowheads="1"/>
          </p:cNvSpPr>
          <p:nvPr/>
        </p:nvSpPr>
        <p:spPr bwMode="auto">
          <a:xfrm>
            <a:off x="6357938" y="6143625"/>
            <a:ext cx="1928812" cy="523875"/>
          </a:xfrm>
          <a:prstGeom prst="rect">
            <a:avLst/>
          </a:prstGeom>
          <a:noFill/>
          <a:ln w="9525">
            <a:noFill/>
            <a:miter lim="800000"/>
            <a:headEnd/>
            <a:tailEnd/>
          </a:ln>
        </p:spPr>
        <p:txBody>
          <a:bodyPr>
            <a:spAutoFit/>
          </a:bodyPr>
          <a:lstStyle/>
          <a:p>
            <a:r>
              <a:rPr lang="en-GB" sz="2800"/>
              <a:t>- phase</a:t>
            </a:r>
          </a:p>
        </p:txBody>
      </p:sp>
      <p:sp>
        <p:nvSpPr>
          <p:cNvPr id="12" name="Title 1"/>
          <p:cNvSpPr txBox="1">
            <a:spLocks/>
          </p:cNvSpPr>
          <p:nvPr/>
        </p:nvSpPr>
        <p:spPr bwMode="auto">
          <a:xfrm>
            <a:off x="0" y="3000375"/>
            <a:ext cx="1785938" cy="996950"/>
          </a:xfrm>
          <a:prstGeom prst="rect">
            <a:avLst/>
          </a:prstGeom>
          <a:noFill/>
          <a:ln w="9525">
            <a:noFill/>
            <a:miter lim="800000"/>
            <a:headEnd/>
            <a:tailEnd/>
          </a:ln>
          <a:effectLst/>
        </p:spPr>
        <p:txBody>
          <a:bodyPr anchor="ctr"/>
          <a:lstStyle/>
          <a:p>
            <a:pPr algn="ctr">
              <a:defRPr/>
            </a:pPr>
            <a:r>
              <a:rPr lang="en-GB" sz="2800" kern="0" dirty="0">
                <a:effectLst>
                  <a:outerShdw blurRad="38100" dist="38100" dir="2700000" algn="tl">
                    <a:srgbClr val="000000"/>
                  </a:outerShdw>
                </a:effectLst>
                <a:latin typeface="+mn-lt"/>
                <a:ea typeface="+mj-ea"/>
                <a:cs typeface="+mj-cs"/>
              </a:rPr>
              <a:t>EAP</a:t>
            </a:r>
          </a:p>
        </p:txBody>
      </p:sp>
      <p:sp>
        <p:nvSpPr>
          <p:cNvPr id="13" name="Rectangle 12"/>
          <p:cNvSpPr/>
          <p:nvPr/>
        </p:nvSpPr>
        <p:spPr>
          <a:xfrm>
            <a:off x="214313" y="3857625"/>
            <a:ext cx="8643937" cy="701675"/>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Structurally similar to the </a:t>
            </a:r>
            <a:r>
              <a:rPr lang="en-GB" kern="0" dirty="0" smtClean="0">
                <a:effectLst>
                  <a:outerShdw blurRad="38100" dist="38100" dir="2700000" algn="tl">
                    <a:srgbClr val="000000"/>
                  </a:outerShdw>
                </a:effectLst>
              </a:rPr>
              <a:t>NAO but more central Atlantic </a:t>
            </a:r>
            <a:r>
              <a:rPr lang="en-GB" sz="1400" kern="0" dirty="0">
                <a:effectLst>
                  <a:outerShdw blurRad="38100" dist="38100" dir="2700000" algn="tl">
                    <a:srgbClr val="000000"/>
                  </a:outerShdw>
                </a:effectLst>
              </a:rPr>
              <a:t>(</a:t>
            </a:r>
            <a:r>
              <a:rPr lang="en-GB" sz="1400" kern="0" dirty="0" err="1">
                <a:effectLst>
                  <a:outerShdw blurRad="38100" dist="38100" dir="2700000" algn="tl">
                    <a:srgbClr val="000000"/>
                  </a:outerShdw>
                </a:effectLst>
              </a:rPr>
              <a:t>Josey</a:t>
            </a:r>
            <a:r>
              <a:rPr lang="en-GB" sz="1400" kern="0" dirty="0">
                <a:effectLst>
                  <a:outerShdw blurRad="38100" dist="38100" dir="2700000" algn="tl">
                    <a:srgbClr val="000000"/>
                  </a:outerShdw>
                </a:effectLst>
              </a:rPr>
              <a:t> and Marsh, 2005)</a:t>
            </a:r>
          </a:p>
          <a:p>
            <a:pPr marL="342900" indent="-342900">
              <a:spcBef>
                <a:spcPct val="20000"/>
              </a:spcBef>
              <a:buClr>
                <a:schemeClr val="hlink"/>
              </a:buClr>
              <a:buSzPct val="80000"/>
              <a:buFont typeface="Wingdings" pitchFamily="2" charset="2"/>
              <a:buChar char="Ø"/>
              <a:defRPr/>
            </a:pPr>
            <a:r>
              <a:rPr lang="en-GB" kern="0" dirty="0">
                <a:effectLst>
                  <a:outerShdw blurRad="38100" dist="38100" dir="2700000" algn="tl">
                    <a:srgbClr val="000000"/>
                  </a:outerShdw>
                </a:effectLst>
              </a:rPr>
              <a:t>Shows strong multi-decadal variability</a:t>
            </a:r>
          </a:p>
        </p:txBody>
      </p:sp>
      <p:pic>
        <p:nvPicPr>
          <p:cNvPr id="14" name="Picture 13" descr="EAP.JPG"/>
          <p:cNvPicPr>
            <a:picLocks noChangeAspect="1"/>
          </p:cNvPicPr>
          <p:nvPr/>
        </p:nvPicPr>
        <p:blipFill>
          <a:blip r:embed="rId5" cstate="print"/>
          <a:srcRect/>
          <a:stretch>
            <a:fillRect/>
          </a:stretch>
        </p:blipFill>
        <p:spPr bwMode="auto">
          <a:xfrm>
            <a:off x="1500188" y="4614863"/>
            <a:ext cx="3429000" cy="2243137"/>
          </a:xfrm>
          <a:prstGeom prst="rect">
            <a:avLst/>
          </a:prstGeom>
          <a:noFill/>
          <a:ln w="9525">
            <a:noFill/>
            <a:miter lim="800000"/>
            <a:headEnd/>
            <a:tailEnd/>
          </a:ln>
        </p:spPr>
      </p:pic>
      <p:sp>
        <p:nvSpPr>
          <p:cNvPr id="15" name="TextBox 14"/>
          <p:cNvSpPr txBox="1">
            <a:spLocks noChangeArrowheads="1"/>
          </p:cNvSpPr>
          <p:nvPr/>
        </p:nvSpPr>
        <p:spPr bwMode="auto">
          <a:xfrm>
            <a:off x="5143500" y="5072063"/>
            <a:ext cx="3643313" cy="2000250"/>
          </a:xfrm>
          <a:prstGeom prst="rect">
            <a:avLst/>
          </a:prstGeom>
          <a:noFill/>
          <a:ln w="9525">
            <a:noFill/>
            <a:miter lim="800000"/>
            <a:headEnd/>
            <a:tailEnd/>
          </a:ln>
        </p:spPr>
        <p:txBody>
          <a:bodyPr>
            <a:spAutoFit/>
          </a:bodyPr>
          <a:lstStyle/>
          <a:p>
            <a:r>
              <a:rPr lang="en-GB"/>
              <a:t>Temporal correlation between the monthly standardized  height anomalies at each point and the monthly EAP for December-February 1960-2000.</a:t>
            </a:r>
            <a:r>
              <a:rPr lang="en-GB" b="1"/>
              <a:t> </a:t>
            </a:r>
            <a:r>
              <a:rPr lang="en-GB" sz="1400"/>
              <a:t>Trigo </a:t>
            </a:r>
            <a:r>
              <a:rPr lang="en-GB" sz="1400" i="1"/>
              <a:t>et al</a:t>
            </a:r>
            <a:r>
              <a:rPr lang="en-GB" sz="1400"/>
              <a:t> (2008).</a:t>
            </a:r>
          </a:p>
          <a:p>
            <a:endParaRPr lang="en-GB"/>
          </a:p>
        </p:txBody>
      </p:sp>
      <p:sp>
        <p:nvSpPr>
          <p:cNvPr id="16" name="Title 1"/>
          <p:cNvSpPr txBox="1">
            <a:spLocks/>
          </p:cNvSpPr>
          <p:nvPr/>
        </p:nvSpPr>
        <p:spPr bwMode="auto">
          <a:xfrm>
            <a:off x="214313" y="4857750"/>
            <a:ext cx="1285875" cy="996950"/>
          </a:xfrm>
          <a:prstGeom prst="rect">
            <a:avLst/>
          </a:prstGeom>
          <a:noFill/>
          <a:ln w="9525">
            <a:noFill/>
            <a:miter lim="800000"/>
            <a:headEnd/>
            <a:tailEnd/>
          </a:ln>
          <a:effectLst/>
        </p:spPr>
        <p:txBody>
          <a:bodyPr anchor="ctr"/>
          <a:lstStyle/>
          <a:p>
            <a:pPr algn="ctr">
              <a:defRPr/>
            </a:pPr>
            <a:r>
              <a:rPr lang="en-GB" sz="2800" kern="0" dirty="0">
                <a:effectLst>
                  <a:outerShdw blurRad="38100" dist="38100" dir="2700000" algn="tl">
                    <a:srgbClr val="000000"/>
                  </a:outerShdw>
                </a:effectLst>
                <a:latin typeface="+mn-lt"/>
                <a:ea typeface="+mj-ea"/>
                <a:cs typeface="+mj-cs"/>
              </a:rPr>
              <a:t>MEI </a:t>
            </a:r>
          </a:p>
        </p:txBody>
      </p:sp>
      <p:sp>
        <p:nvSpPr>
          <p:cNvPr id="17" name="Rectangle 16"/>
          <p:cNvSpPr/>
          <p:nvPr/>
        </p:nvSpPr>
        <p:spPr>
          <a:xfrm>
            <a:off x="214313" y="5643563"/>
            <a:ext cx="8643937" cy="646112"/>
          </a:xfrm>
          <a:prstGeom prst="rect">
            <a:avLst/>
          </a:prstGeom>
        </p:spPr>
        <p:txBody>
          <a:bodyPr>
            <a:spAutoFit/>
          </a:bodyPr>
          <a:lstStyle/>
          <a:p>
            <a:pPr marL="342900" indent="-342900">
              <a:spcBef>
                <a:spcPct val="20000"/>
              </a:spcBef>
              <a:buClr>
                <a:schemeClr val="hlink"/>
              </a:buClr>
              <a:buSzPct val="80000"/>
              <a:buFont typeface="Wingdings" pitchFamily="2" charset="2"/>
              <a:buChar char="Ø"/>
              <a:defRPr/>
            </a:pPr>
            <a:r>
              <a:rPr lang="en-GB" kern="0" dirty="0" err="1">
                <a:effectLst>
                  <a:outerShdw blurRad="38100" dist="38100" dir="2700000" algn="tl">
                    <a:srgbClr val="000000"/>
                  </a:outerShdw>
                </a:effectLst>
              </a:rPr>
              <a:t>Indice</a:t>
            </a:r>
            <a:r>
              <a:rPr lang="en-GB" kern="0" dirty="0">
                <a:effectLst>
                  <a:outerShdw blurRad="38100" dist="38100" dir="2700000" algn="tl">
                    <a:srgbClr val="000000"/>
                  </a:outerShdw>
                </a:effectLst>
              </a:rPr>
              <a:t> uses sea level pressure, zonal and meridional surface wind, SST, surface air temperature and cloudiness </a:t>
            </a:r>
            <a:r>
              <a:rPr lang="en-GB" sz="1400" kern="0" dirty="0">
                <a:effectLst>
                  <a:outerShdw blurRad="38100" dist="38100" dir="2700000" algn="tl">
                    <a:srgbClr val="000000"/>
                  </a:outerShdw>
                </a:effectLst>
              </a:rPr>
              <a:t>(</a:t>
            </a:r>
            <a:r>
              <a:rPr lang="en-GB" sz="1400" kern="0" dirty="0" err="1">
                <a:effectLst>
                  <a:outerShdw blurRad="38100" dist="38100" dir="2700000" algn="tl">
                    <a:srgbClr val="000000"/>
                  </a:outerShdw>
                </a:effectLst>
              </a:rPr>
              <a:t>Wolter</a:t>
            </a:r>
            <a:r>
              <a:rPr lang="en-GB" sz="1400" kern="0" dirty="0">
                <a:effectLst>
                  <a:outerShdw blurRad="38100" dist="38100" dir="2700000" algn="tl">
                    <a:srgbClr val="000000"/>
                  </a:outerShdw>
                </a:effectLst>
              </a:rPr>
              <a:t> and </a:t>
            </a:r>
            <a:r>
              <a:rPr lang="en-GB" sz="1400" kern="0" dirty="0" err="1">
                <a:effectLst>
                  <a:outerShdw blurRad="38100" dist="38100" dir="2700000" algn="tl">
                    <a:srgbClr val="000000"/>
                  </a:outerShdw>
                </a:effectLst>
              </a:rPr>
              <a:t>Timlin</a:t>
            </a:r>
            <a:r>
              <a:rPr lang="en-GB" sz="1400" kern="0" dirty="0">
                <a:effectLst>
                  <a:outerShdw blurRad="38100" dist="38100" dir="2700000" algn="tl">
                    <a:srgbClr val="000000"/>
                  </a:outerShdw>
                </a:effectLst>
              </a:rPr>
              <a:t>, 1993)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3" grpId="0"/>
      <p:bldP spid="15" grpId="0"/>
      <p:bldP spid="15" grpId="1"/>
      <p:bldP spid="16" grpId="0"/>
      <p:bldP spid="17" grpId="0"/>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3178</TotalTime>
  <Words>3299</Words>
  <Application>Microsoft Office PowerPoint</Application>
  <PresentationFormat>On-screen Show (4:3)</PresentationFormat>
  <Paragraphs>404</Paragraphs>
  <Slides>30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Ripple</vt:lpstr>
      <vt:lpstr>Equation</vt:lpstr>
      <vt:lpstr>Wind and Wave Variability in Re-analysis Models and Satellite Measurements in the North Atlantic</vt:lpstr>
      <vt:lpstr>Wind and Wave Variability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and Wave Variability in Re-analysis Models and Satellite Measurements in the North Atlantic</dc:title>
  <dc:creator>ray bell</dc:creator>
  <cp:lastModifiedBy>Ray Bell</cp:lastModifiedBy>
  <cp:revision>280</cp:revision>
  <dcterms:created xsi:type="dcterms:W3CDTF">2010-04-10T09:31:48Z</dcterms:created>
  <dcterms:modified xsi:type="dcterms:W3CDTF">2011-06-09T14:55:23Z</dcterms:modified>
</cp:coreProperties>
</file>