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5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71" r:id="rId18"/>
    <p:sldId id="274" r:id="rId19"/>
    <p:sldId id="276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17D1-7AD7-467A-A91A-2A4C77D03203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648B-E871-4B0D-BA98-B0E2A91AD4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17D1-7AD7-467A-A91A-2A4C77D03203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648B-E871-4B0D-BA98-B0E2A91AD4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17D1-7AD7-467A-A91A-2A4C77D03203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648B-E871-4B0D-BA98-B0E2A91AD4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17D1-7AD7-467A-A91A-2A4C77D03203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648B-E871-4B0D-BA98-B0E2A91AD4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17D1-7AD7-467A-A91A-2A4C77D03203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648B-E871-4B0D-BA98-B0E2A91AD4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17D1-7AD7-467A-A91A-2A4C77D03203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648B-E871-4B0D-BA98-B0E2A91AD4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17D1-7AD7-467A-A91A-2A4C77D03203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648B-E871-4B0D-BA98-B0E2A91AD4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17D1-7AD7-467A-A91A-2A4C77D03203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648B-E871-4B0D-BA98-B0E2A91AD4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17D1-7AD7-467A-A91A-2A4C77D03203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648B-E871-4B0D-BA98-B0E2A91AD4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17D1-7AD7-467A-A91A-2A4C77D03203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648B-E871-4B0D-BA98-B0E2A91AD4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17D1-7AD7-467A-A91A-2A4C77D03203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648B-E871-4B0D-BA98-B0E2A91AD4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17D1-7AD7-467A-A91A-2A4C77D03203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8648B-E871-4B0D-BA98-B0E2A91AD4E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24800" y="1143000"/>
            <a:ext cx="8280000" cy="91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Ensemble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Kalman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filter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24800" y="4653136"/>
            <a:ext cx="8280000" cy="925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 I: The Big Idea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Alison Fowler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912510" y="2204864"/>
            <a:ext cx="2115874" cy="1800200"/>
            <a:chOff x="5800370" y="1832667"/>
            <a:chExt cx="2115874" cy="1800200"/>
          </a:xfrm>
        </p:grpSpPr>
        <p:sp>
          <p:nvSpPr>
            <p:cNvPr id="9" name="Oval 8"/>
            <p:cNvSpPr/>
            <p:nvPr/>
          </p:nvSpPr>
          <p:spPr>
            <a:xfrm rot="2769352">
              <a:off x="5958207" y="1674830"/>
              <a:ext cx="1800200" cy="21158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 rot="2769352">
              <a:off x="6228184" y="1858921"/>
              <a:ext cx="1224136" cy="164208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 rot="2769352">
              <a:off x="6588224" y="2288302"/>
              <a:ext cx="504056" cy="78065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159982" y="2564904"/>
            <a:ext cx="936104" cy="1296144"/>
            <a:chOff x="1077898" y="2296709"/>
            <a:chExt cx="936104" cy="1296144"/>
          </a:xfrm>
        </p:grpSpPr>
        <p:sp>
          <p:nvSpPr>
            <p:cNvPr id="13" name="Oval 12"/>
            <p:cNvSpPr/>
            <p:nvPr/>
          </p:nvSpPr>
          <p:spPr>
            <a:xfrm rot="19998729">
              <a:off x="1077898" y="2296709"/>
              <a:ext cx="936104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 rot="19998729">
              <a:off x="1293922" y="2564904"/>
              <a:ext cx="504056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 rot="19998729">
              <a:off x="1472228" y="2841506"/>
              <a:ext cx="144016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6" name="Freeform 15"/>
          <p:cNvSpPr/>
          <p:nvPr/>
        </p:nvSpPr>
        <p:spPr>
          <a:xfrm>
            <a:off x="1629748" y="2936374"/>
            <a:ext cx="5349240" cy="1160145"/>
          </a:xfrm>
          <a:custGeom>
            <a:avLst/>
            <a:gdLst>
              <a:gd name="connsiteX0" fmla="*/ 0 w 5349240"/>
              <a:gd name="connsiteY0" fmla="*/ 272415 h 1160145"/>
              <a:gd name="connsiteX1" fmla="*/ 1131570 w 5349240"/>
              <a:gd name="connsiteY1" fmla="*/ 78105 h 1160145"/>
              <a:gd name="connsiteX2" fmla="*/ 2068830 w 5349240"/>
              <a:gd name="connsiteY2" fmla="*/ 741045 h 1160145"/>
              <a:gd name="connsiteX3" fmla="*/ 3051810 w 5349240"/>
              <a:gd name="connsiteY3" fmla="*/ 626745 h 1160145"/>
              <a:gd name="connsiteX4" fmla="*/ 4114800 w 5349240"/>
              <a:gd name="connsiteY4" fmla="*/ 1072515 h 1160145"/>
              <a:gd name="connsiteX5" fmla="*/ 5349240 w 5349240"/>
              <a:gd name="connsiteY5" fmla="*/ 100965 h 1160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49240" h="1160145">
                <a:moveTo>
                  <a:pt x="0" y="272415"/>
                </a:moveTo>
                <a:cubicBezTo>
                  <a:pt x="393382" y="136207"/>
                  <a:pt x="786765" y="0"/>
                  <a:pt x="1131570" y="78105"/>
                </a:cubicBezTo>
                <a:cubicBezTo>
                  <a:pt x="1476375" y="156210"/>
                  <a:pt x="1748790" y="649605"/>
                  <a:pt x="2068830" y="741045"/>
                </a:cubicBezTo>
                <a:cubicBezTo>
                  <a:pt x="2388870" y="832485"/>
                  <a:pt x="2710815" y="571500"/>
                  <a:pt x="3051810" y="626745"/>
                </a:cubicBezTo>
                <a:cubicBezTo>
                  <a:pt x="3392805" y="681990"/>
                  <a:pt x="3731895" y="1160145"/>
                  <a:pt x="4114800" y="1072515"/>
                </a:cubicBezTo>
                <a:cubicBezTo>
                  <a:pt x="4497705" y="984885"/>
                  <a:pt x="4923472" y="542925"/>
                  <a:pt x="5349240" y="10096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1602274" y="2732187"/>
            <a:ext cx="5372100" cy="676275"/>
          </a:xfrm>
          <a:custGeom>
            <a:avLst/>
            <a:gdLst>
              <a:gd name="connsiteX0" fmla="*/ 0 w 5372100"/>
              <a:gd name="connsiteY0" fmla="*/ 424815 h 676275"/>
              <a:gd name="connsiteX1" fmla="*/ 1131570 w 5372100"/>
              <a:gd name="connsiteY1" fmla="*/ 24765 h 676275"/>
              <a:gd name="connsiteX2" fmla="*/ 2160270 w 5372100"/>
              <a:gd name="connsiteY2" fmla="*/ 573405 h 676275"/>
              <a:gd name="connsiteX3" fmla="*/ 3497580 w 5372100"/>
              <a:gd name="connsiteY3" fmla="*/ 641985 h 676275"/>
              <a:gd name="connsiteX4" fmla="*/ 4606290 w 5372100"/>
              <a:gd name="connsiteY4" fmla="*/ 527685 h 676275"/>
              <a:gd name="connsiteX5" fmla="*/ 5372100 w 5372100"/>
              <a:gd name="connsiteY5" fmla="*/ 1905 h 676275"/>
              <a:gd name="connsiteX6" fmla="*/ 5372100 w 5372100"/>
              <a:gd name="connsiteY6" fmla="*/ 1905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2100" h="676275">
                <a:moveTo>
                  <a:pt x="0" y="424815"/>
                </a:moveTo>
                <a:cubicBezTo>
                  <a:pt x="385762" y="212407"/>
                  <a:pt x="771525" y="0"/>
                  <a:pt x="1131570" y="24765"/>
                </a:cubicBezTo>
                <a:cubicBezTo>
                  <a:pt x="1491615" y="49530"/>
                  <a:pt x="1765935" y="470535"/>
                  <a:pt x="2160270" y="573405"/>
                </a:cubicBezTo>
                <a:cubicBezTo>
                  <a:pt x="2554605" y="676275"/>
                  <a:pt x="3089910" y="649605"/>
                  <a:pt x="3497580" y="641985"/>
                </a:cubicBezTo>
                <a:cubicBezTo>
                  <a:pt x="3905250" y="634365"/>
                  <a:pt x="4293870" y="634365"/>
                  <a:pt x="4606290" y="527685"/>
                </a:cubicBezTo>
                <a:cubicBezTo>
                  <a:pt x="4918710" y="421005"/>
                  <a:pt x="5372100" y="1905"/>
                  <a:pt x="5372100" y="1905"/>
                </a:cubicBezTo>
                <a:lnTo>
                  <a:pt x="5372100" y="1905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1579414" y="2791242"/>
            <a:ext cx="5566410" cy="965835"/>
          </a:xfrm>
          <a:custGeom>
            <a:avLst/>
            <a:gdLst>
              <a:gd name="connsiteX0" fmla="*/ 0 w 5566410"/>
              <a:gd name="connsiteY0" fmla="*/ 400050 h 965835"/>
              <a:gd name="connsiteX1" fmla="*/ 697230 w 5566410"/>
              <a:gd name="connsiteY1" fmla="*/ 182880 h 965835"/>
              <a:gd name="connsiteX2" fmla="*/ 1611630 w 5566410"/>
              <a:gd name="connsiteY2" fmla="*/ 240030 h 965835"/>
              <a:gd name="connsiteX3" fmla="*/ 4126230 w 5566410"/>
              <a:gd name="connsiteY3" fmla="*/ 925830 h 965835"/>
              <a:gd name="connsiteX4" fmla="*/ 5566410 w 5566410"/>
              <a:gd name="connsiteY4" fmla="*/ 0 h 96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6410" h="965835">
                <a:moveTo>
                  <a:pt x="0" y="400050"/>
                </a:moveTo>
                <a:cubicBezTo>
                  <a:pt x="214312" y="304800"/>
                  <a:pt x="428625" y="209550"/>
                  <a:pt x="697230" y="182880"/>
                </a:cubicBezTo>
                <a:cubicBezTo>
                  <a:pt x="965835" y="156210"/>
                  <a:pt x="1040130" y="116205"/>
                  <a:pt x="1611630" y="240030"/>
                </a:cubicBezTo>
                <a:cubicBezTo>
                  <a:pt x="2183130" y="363855"/>
                  <a:pt x="3467100" y="965835"/>
                  <a:pt x="4126230" y="925830"/>
                </a:cubicBezTo>
                <a:cubicBezTo>
                  <a:pt x="4785360" y="885825"/>
                  <a:pt x="5175885" y="442912"/>
                  <a:pt x="55664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1476544" y="2996982"/>
            <a:ext cx="4880610" cy="268605"/>
          </a:xfrm>
          <a:custGeom>
            <a:avLst/>
            <a:gdLst>
              <a:gd name="connsiteX0" fmla="*/ 0 w 4880610"/>
              <a:gd name="connsiteY0" fmla="*/ 0 h 268605"/>
              <a:gd name="connsiteX1" fmla="*/ 2091690 w 4880610"/>
              <a:gd name="connsiteY1" fmla="*/ 251460 h 268605"/>
              <a:gd name="connsiteX2" fmla="*/ 3314700 w 4880610"/>
              <a:gd name="connsiteY2" fmla="*/ 102870 h 268605"/>
              <a:gd name="connsiteX3" fmla="*/ 4880610 w 4880610"/>
              <a:gd name="connsiteY3" fmla="*/ 148590 h 26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0610" h="268605">
                <a:moveTo>
                  <a:pt x="0" y="0"/>
                </a:moveTo>
                <a:cubicBezTo>
                  <a:pt x="769620" y="117157"/>
                  <a:pt x="1539240" y="234315"/>
                  <a:pt x="2091690" y="251460"/>
                </a:cubicBezTo>
                <a:cubicBezTo>
                  <a:pt x="2644140" y="268605"/>
                  <a:pt x="2849880" y="120015"/>
                  <a:pt x="3314700" y="102870"/>
                </a:cubicBezTo>
                <a:cubicBezTo>
                  <a:pt x="3779520" y="85725"/>
                  <a:pt x="4330065" y="117157"/>
                  <a:pt x="4880610" y="14859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1659424" y="3271302"/>
            <a:ext cx="5314950" cy="969645"/>
          </a:xfrm>
          <a:custGeom>
            <a:avLst/>
            <a:gdLst>
              <a:gd name="connsiteX0" fmla="*/ 0 w 5314950"/>
              <a:gd name="connsiteY0" fmla="*/ 182880 h 969645"/>
              <a:gd name="connsiteX1" fmla="*/ 1051560 w 5314950"/>
              <a:gd name="connsiteY1" fmla="*/ 342900 h 969645"/>
              <a:gd name="connsiteX2" fmla="*/ 2217420 w 5314950"/>
              <a:gd name="connsiteY2" fmla="*/ 125730 h 969645"/>
              <a:gd name="connsiteX3" fmla="*/ 3737610 w 5314950"/>
              <a:gd name="connsiteY3" fmla="*/ 948690 h 969645"/>
              <a:gd name="connsiteX4" fmla="*/ 5314950 w 5314950"/>
              <a:gd name="connsiteY4" fmla="*/ 0 h 96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14950" h="969645">
                <a:moveTo>
                  <a:pt x="0" y="182880"/>
                </a:moveTo>
                <a:cubicBezTo>
                  <a:pt x="340995" y="267652"/>
                  <a:pt x="681990" y="352425"/>
                  <a:pt x="1051560" y="342900"/>
                </a:cubicBezTo>
                <a:cubicBezTo>
                  <a:pt x="1421130" y="333375"/>
                  <a:pt x="1769745" y="24765"/>
                  <a:pt x="2217420" y="125730"/>
                </a:cubicBezTo>
                <a:cubicBezTo>
                  <a:pt x="2665095" y="226695"/>
                  <a:pt x="3221355" y="969645"/>
                  <a:pt x="3737610" y="948690"/>
                </a:cubicBezTo>
                <a:cubicBezTo>
                  <a:pt x="4253865" y="927735"/>
                  <a:pt x="4784407" y="463867"/>
                  <a:pt x="531495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1385104" y="2465487"/>
            <a:ext cx="5280660" cy="672465"/>
          </a:xfrm>
          <a:custGeom>
            <a:avLst/>
            <a:gdLst>
              <a:gd name="connsiteX0" fmla="*/ 0 w 5280660"/>
              <a:gd name="connsiteY0" fmla="*/ 325755 h 672465"/>
              <a:gd name="connsiteX1" fmla="*/ 2868930 w 5280660"/>
              <a:gd name="connsiteY1" fmla="*/ 634365 h 672465"/>
              <a:gd name="connsiteX2" fmla="*/ 4286250 w 5280660"/>
              <a:gd name="connsiteY2" fmla="*/ 97155 h 672465"/>
              <a:gd name="connsiteX3" fmla="*/ 5280660 w 5280660"/>
              <a:gd name="connsiteY3" fmla="*/ 51435 h 672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80660" h="672465">
                <a:moveTo>
                  <a:pt x="0" y="325755"/>
                </a:moveTo>
                <a:cubicBezTo>
                  <a:pt x="1077277" y="499110"/>
                  <a:pt x="2154555" y="672465"/>
                  <a:pt x="2868930" y="634365"/>
                </a:cubicBezTo>
                <a:cubicBezTo>
                  <a:pt x="3583305" y="596265"/>
                  <a:pt x="3884295" y="194310"/>
                  <a:pt x="4286250" y="97155"/>
                </a:cubicBezTo>
                <a:cubicBezTo>
                  <a:pt x="4688205" y="0"/>
                  <a:pt x="4984432" y="25717"/>
                  <a:pt x="5280660" y="5143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395536" y="6525344"/>
            <a:ext cx="8290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Intensive course on advanced data-assimilation methods. 3-4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March 2016, University of Reading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2975774" y="50131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2255694" y="51479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3707904" y="45811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5136014" y="54703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4415934" y="43651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5292080" y="393305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2999254" y="5013176"/>
            <a:ext cx="224026" cy="288032"/>
            <a:chOff x="793294" y="980728"/>
            <a:chExt cx="224026" cy="288032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749050" y="4581128"/>
            <a:ext cx="224026" cy="288032"/>
            <a:chOff x="793294" y="980728"/>
            <a:chExt cx="224026" cy="288032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457700" y="4365104"/>
            <a:ext cx="224026" cy="288032"/>
            <a:chOff x="793294" y="980728"/>
            <a:chExt cx="224026" cy="28803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5177780" y="5445224"/>
            <a:ext cx="224026" cy="288032"/>
            <a:chOff x="793294" y="980728"/>
            <a:chExt cx="224026" cy="288032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EnKF</a:t>
            </a:r>
            <a:r>
              <a:rPr lang="en-US" dirty="0" smtClean="0"/>
              <a:t> algorithms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There are many </a:t>
            </a:r>
            <a:r>
              <a:rPr lang="en-US" sz="2000" dirty="0" err="1" smtClean="0"/>
              <a:t>many</a:t>
            </a:r>
            <a:r>
              <a:rPr lang="en-US" sz="2000" dirty="0" smtClean="0"/>
              <a:t> different </a:t>
            </a:r>
            <a:r>
              <a:rPr lang="en-US" sz="2000" dirty="0" err="1" smtClean="0"/>
              <a:t>flavours</a:t>
            </a:r>
            <a:r>
              <a:rPr lang="en-US" sz="2000" dirty="0" smtClean="0"/>
              <a:t> of </a:t>
            </a:r>
            <a:r>
              <a:rPr lang="en-US" sz="2000" dirty="0" err="1" smtClean="0"/>
              <a:t>EnKF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EnKF</a:t>
            </a:r>
            <a:r>
              <a:rPr lang="en-US" sz="2000" dirty="0" smtClean="0"/>
              <a:t> algorithms can be </a:t>
            </a:r>
            <a:r>
              <a:rPr lang="en-US" sz="2000" dirty="0" err="1" smtClean="0"/>
              <a:t>generalised</a:t>
            </a:r>
            <a:r>
              <a:rPr lang="en-US" sz="2000" dirty="0" smtClean="0"/>
              <a:t> into two main categories:</a:t>
            </a:r>
          </a:p>
          <a:p>
            <a:pPr lvl="1"/>
            <a:r>
              <a:rPr lang="en-US" sz="2000" dirty="0" smtClean="0"/>
              <a:t>Stochastic algorithms (e.g. the perturbed observation </a:t>
            </a:r>
            <a:r>
              <a:rPr lang="en-US" sz="2000" dirty="0" err="1" smtClean="0"/>
              <a:t>Kalman</a:t>
            </a:r>
            <a:r>
              <a:rPr lang="en-US" sz="2000" dirty="0" smtClean="0"/>
              <a:t> filter)</a:t>
            </a:r>
          </a:p>
          <a:p>
            <a:pPr lvl="1"/>
            <a:r>
              <a:rPr lang="en-US" sz="2000" dirty="0" smtClean="0"/>
              <a:t>Deterministic algorithms (e.g. the ensemble transform </a:t>
            </a:r>
            <a:r>
              <a:rPr lang="en-US" sz="2000" dirty="0" err="1" smtClean="0"/>
              <a:t>Kalman</a:t>
            </a:r>
            <a:r>
              <a:rPr lang="en-US" sz="2000" dirty="0" smtClean="0"/>
              <a:t> filter)</a:t>
            </a:r>
          </a:p>
          <a:p>
            <a:r>
              <a:rPr lang="en-US" sz="2000" dirty="0" smtClean="0"/>
              <a:t>All </a:t>
            </a:r>
            <a:r>
              <a:rPr lang="en-US" sz="2000" dirty="0" err="1" smtClean="0"/>
              <a:t>EnKF</a:t>
            </a:r>
            <a:r>
              <a:rPr lang="en-US" sz="2000" dirty="0" smtClean="0"/>
              <a:t> methods can be represented by the same basic schematic:</a:t>
            </a:r>
            <a:endParaRPr lang="en-GB" sz="20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475656" y="4355812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475656" y="6084004"/>
            <a:ext cx="540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61985" y="6011996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41784" y="500388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endParaRPr lang="en-GB" baseline="-250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292080" y="3923764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27784" y="6011996"/>
            <a:ext cx="2122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Assimilation window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562522" y="6205160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5292090" y="5356676"/>
            <a:ext cx="1440180" cy="426720"/>
          </a:xfrm>
          <a:custGeom>
            <a:avLst/>
            <a:gdLst>
              <a:gd name="connsiteX0" fmla="*/ 0 w 1440180"/>
              <a:gd name="connsiteY0" fmla="*/ 60960 h 426720"/>
              <a:gd name="connsiteX1" fmla="*/ 457200 w 1440180"/>
              <a:gd name="connsiteY1" fmla="*/ 198120 h 426720"/>
              <a:gd name="connsiteX2" fmla="*/ 914400 w 1440180"/>
              <a:gd name="connsiteY2" fmla="*/ 38100 h 426720"/>
              <a:gd name="connsiteX3" fmla="*/ 1440180 w 1440180"/>
              <a:gd name="connsiteY3" fmla="*/ 426720 h 426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0180" h="426720">
                <a:moveTo>
                  <a:pt x="0" y="60960"/>
                </a:moveTo>
                <a:cubicBezTo>
                  <a:pt x="152400" y="131445"/>
                  <a:pt x="304800" y="201930"/>
                  <a:pt x="457200" y="198120"/>
                </a:cubicBezTo>
                <a:cubicBezTo>
                  <a:pt x="609600" y="194310"/>
                  <a:pt x="750570" y="0"/>
                  <a:pt x="914400" y="38100"/>
                </a:cubicBezTo>
                <a:cubicBezTo>
                  <a:pt x="1078230" y="76200"/>
                  <a:pt x="1259205" y="251460"/>
                  <a:pt x="1440180" y="426720"/>
                </a:cubicBezTo>
              </a:path>
            </a:pathLst>
          </a:cu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4742304" y="6216590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2290604" y="5144472"/>
            <a:ext cx="224026" cy="288032"/>
            <a:chOff x="793294" y="980728"/>
            <a:chExt cx="224026" cy="288032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1385362" y="5219908"/>
            <a:ext cx="196210" cy="135632"/>
            <a:chOff x="793294" y="980728"/>
            <a:chExt cx="224026" cy="288032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Freeform 98"/>
          <p:cNvSpPr/>
          <p:nvPr/>
        </p:nvSpPr>
        <p:spPr>
          <a:xfrm>
            <a:off x="1474470" y="4652010"/>
            <a:ext cx="914400" cy="628650"/>
          </a:xfrm>
          <a:custGeom>
            <a:avLst/>
            <a:gdLst>
              <a:gd name="connsiteX0" fmla="*/ 0 w 914400"/>
              <a:gd name="connsiteY0" fmla="*/ 628650 h 628650"/>
              <a:gd name="connsiteX1" fmla="*/ 297180 w 914400"/>
              <a:gd name="connsiteY1" fmla="*/ 525780 h 628650"/>
              <a:gd name="connsiteX2" fmla="*/ 388620 w 914400"/>
              <a:gd name="connsiteY2" fmla="*/ 251460 h 628650"/>
              <a:gd name="connsiteX3" fmla="*/ 697230 w 914400"/>
              <a:gd name="connsiteY3" fmla="*/ 114300 h 628650"/>
              <a:gd name="connsiteX4" fmla="*/ 914400 w 914400"/>
              <a:gd name="connsiteY4" fmla="*/ 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628650">
                <a:moveTo>
                  <a:pt x="0" y="628650"/>
                </a:moveTo>
                <a:cubicBezTo>
                  <a:pt x="116205" y="608647"/>
                  <a:pt x="232410" y="588645"/>
                  <a:pt x="297180" y="525780"/>
                </a:cubicBezTo>
                <a:cubicBezTo>
                  <a:pt x="361950" y="462915"/>
                  <a:pt x="321945" y="320040"/>
                  <a:pt x="388620" y="251460"/>
                </a:cubicBezTo>
                <a:cubicBezTo>
                  <a:pt x="455295" y="182880"/>
                  <a:pt x="609600" y="156210"/>
                  <a:pt x="697230" y="114300"/>
                </a:cubicBezTo>
                <a:cubicBezTo>
                  <a:pt x="784860" y="72390"/>
                  <a:pt x="849630" y="36195"/>
                  <a:pt x="9144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>
            <a:off x="1440180" y="4812030"/>
            <a:ext cx="925830" cy="491490"/>
          </a:xfrm>
          <a:custGeom>
            <a:avLst/>
            <a:gdLst>
              <a:gd name="connsiteX0" fmla="*/ 0 w 925830"/>
              <a:gd name="connsiteY0" fmla="*/ 491490 h 491490"/>
              <a:gd name="connsiteX1" fmla="*/ 354330 w 925830"/>
              <a:gd name="connsiteY1" fmla="*/ 434340 h 491490"/>
              <a:gd name="connsiteX2" fmla="*/ 468630 w 925830"/>
              <a:gd name="connsiteY2" fmla="*/ 182880 h 491490"/>
              <a:gd name="connsiteX3" fmla="*/ 708660 w 925830"/>
              <a:gd name="connsiteY3" fmla="*/ 34290 h 491490"/>
              <a:gd name="connsiteX4" fmla="*/ 925830 w 925830"/>
              <a:gd name="connsiteY4" fmla="*/ 0 h 491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830" h="491490">
                <a:moveTo>
                  <a:pt x="0" y="491490"/>
                </a:moveTo>
                <a:cubicBezTo>
                  <a:pt x="138112" y="488632"/>
                  <a:pt x="276225" y="485775"/>
                  <a:pt x="354330" y="434340"/>
                </a:cubicBezTo>
                <a:cubicBezTo>
                  <a:pt x="432435" y="382905"/>
                  <a:pt x="409575" y="249555"/>
                  <a:pt x="468630" y="182880"/>
                </a:cubicBezTo>
                <a:cubicBezTo>
                  <a:pt x="527685" y="116205"/>
                  <a:pt x="632460" y="64770"/>
                  <a:pt x="708660" y="34290"/>
                </a:cubicBezTo>
                <a:cubicBezTo>
                  <a:pt x="784860" y="3810"/>
                  <a:pt x="855345" y="1905"/>
                  <a:pt x="92583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Freeform 100"/>
          <p:cNvSpPr/>
          <p:nvPr/>
        </p:nvSpPr>
        <p:spPr>
          <a:xfrm>
            <a:off x="1474470" y="4732020"/>
            <a:ext cx="914400" cy="560070"/>
          </a:xfrm>
          <a:custGeom>
            <a:avLst/>
            <a:gdLst>
              <a:gd name="connsiteX0" fmla="*/ 0 w 914400"/>
              <a:gd name="connsiteY0" fmla="*/ 560070 h 560070"/>
              <a:gd name="connsiteX1" fmla="*/ 400050 w 914400"/>
              <a:gd name="connsiteY1" fmla="*/ 468630 h 560070"/>
              <a:gd name="connsiteX2" fmla="*/ 457200 w 914400"/>
              <a:gd name="connsiteY2" fmla="*/ 182880 h 560070"/>
              <a:gd name="connsiteX3" fmla="*/ 742950 w 914400"/>
              <a:gd name="connsiteY3" fmla="*/ 57150 h 560070"/>
              <a:gd name="connsiteX4" fmla="*/ 914400 w 914400"/>
              <a:gd name="connsiteY4" fmla="*/ 0 h 560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560070">
                <a:moveTo>
                  <a:pt x="0" y="560070"/>
                </a:moveTo>
                <a:cubicBezTo>
                  <a:pt x="161925" y="545782"/>
                  <a:pt x="323850" y="531495"/>
                  <a:pt x="400050" y="468630"/>
                </a:cubicBezTo>
                <a:cubicBezTo>
                  <a:pt x="476250" y="405765"/>
                  <a:pt x="400050" y="251460"/>
                  <a:pt x="457200" y="182880"/>
                </a:cubicBezTo>
                <a:cubicBezTo>
                  <a:pt x="514350" y="114300"/>
                  <a:pt x="666750" y="87630"/>
                  <a:pt x="742950" y="57150"/>
                </a:cubicBezTo>
                <a:cubicBezTo>
                  <a:pt x="819150" y="26670"/>
                  <a:pt x="866775" y="13335"/>
                  <a:pt x="9144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Freeform 101"/>
          <p:cNvSpPr/>
          <p:nvPr/>
        </p:nvSpPr>
        <p:spPr>
          <a:xfrm>
            <a:off x="2388870" y="4886325"/>
            <a:ext cx="708660" cy="272415"/>
          </a:xfrm>
          <a:custGeom>
            <a:avLst/>
            <a:gdLst>
              <a:gd name="connsiteX0" fmla="*/ 0 w 708660"/>
              <a:gd name="connsiteY0" fmla="*/ 200025 h 272415"/>
              <a:gd name="connsiteX1" fmla="*/ 365760 w 708660"/>
              <a:gd name="connsiteY1" fmla="*/ 245745 h 272415"/>
              <a:gd name="connsiteX2" fmla="*/ 537210 w 708660"/>
              <a:gd name="connsiteY2" fmla="*/ 40005 h 272415"/>
              <a:gd name="connsiteX3" fmla="*/ 708660 w 708660"/>
              <a:gd name="connsiteY3" fmla="*/ 5715 h 27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660" h="272415">
                <a:moveTo>
                  <a:pt x="0" y="200025"/>
                </a:moveTo>
                <a:cubicBezTo>
                  <a:pt x="138112" y="236220"/>
                  <a:pt x="276225" y="272415"/>
                  <a:pt x="365760" y="245745"/>
                </a:cubicBezTo>
                <a:cubicBezTo>
                  <a:pt x="455295" y="219075"/>
                  <a:pt x="480060" y="80010"/>
                  <a:pt x="537210" y="40005"/>
                </a:cubicBezTo>
                <a:cubicBezTo>
                  <a:pt x="594360" y="0"/>
                  <a:pt x="651510" y="2857"/>
                  <a:pt x="708660" y="571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Freeform 102"/>
          <p:cNvSpPr/>
          <p:nvPr/>
        </p:nvSpPr>
        <p:spPr>
          <a:xfrm>
            <a:off x="2411730" y="4914900"/>
            <a:ext cx="697230" cy="266700"/>
          </a:xfrm>
          <a:custGeom>
            <a:avLst/>
            <a:gdLst>
              <a:gd name="connsiteX0" fmla="*/ 0 w 697230"/>
              <a:gd name="connsiteY0" fmla="*/ 205740 h 266700"/>
              <a:gd name="connsiteX1" fmla="*/ 217170 w 697230"/>
              <a:gd name="connsiteY1" fmla="*/ 251460 h 266700"/>
              <a:gd name="connsiteX2" fmla="*/ 400050 w 697230"/>
              <a:gd name="connsiteY2" fmla="*/ 114300 h 266700"/>
              <a:gd name="connsiteX3" fmla="*/ 571500 w 697230"/>
              <a:gd name="connsiteY3" fmla="*/ 45720 h 266700"/>
              <a:gd name="connsiteX4" fmla="*/ 697230 w 697230"/>
              <a:gd name="connsiteY4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7230" h="266700">
                <a:moveTo>
                  <a:pt x="0" y="205740"/>
                </a:moveTo>
                <a:cubicBezTo>
                  <a:pt x="75247" y="236220"/>
                  <a:pt x="150495" y="266700"/>
                  <a:pt x="217170" y="251460"/>
                </a:cubicBezTo>
                <a:cubicBezTo>
                  <a:pt x="283845" y="236220"/>
                  <a:pt x="340995" y="148590"/>
                  <a:pt x="400050" y="114300"/>
                </a:cubicBezTo>
                <a:cubicBezTo>
                  <a:pt x="459105" y="80010"/>
                  <a:pt x="521970" y="64770"/>
                  <a:pt x="571500" y="45720"/>
                </a:cubicBezTo>
                <a:cubicBezTo>
                  <a:pt x="621030" y="26670"/>
                  <a:pt x="659130" y="13335"/>
                  <a:pt x="69723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Freeform 103"/>
          <p:cNvSpPr/>
          <p:nvPr/>
        </p:nvSpPr>
        <p:spPr>
          <a:xfrm>
            <a:off x="2388870" y="5000625"/>
            <a:ext cx="697230" cy="85725"/>
          </a:xfrm>
          <a:custGeom>
            <a:avLst/>
            <a:gdLst>
              <a:gd name="connsiteX0" fmla="*/ 0 w 697230"/>
              <a:gd name="connsiteY0" fmla="*/ 85725 h 85725"/>
              <a:gd name="connsiteX1" fmla="*/ 514350 w 697230"/>
              <a:gd name="connsiteY1" fmla="*/ 5715 h 85725"/>
              <a:gd name="connsiteX2" fmla="*/ 697230 w 697230"/>
              <a:gd name="connsiteY2" fmla="*/ 51435 h 85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7230" h="85725">
                <a:moveTo>
                  <a:pt x="0" y="85725"/>
                </a:moveTo>
                <a:cubicBezTo>
                  <a:pt x="199072" y="48577"/>
                  <a:pt x="398145" y="11430"/>
                  <a:pt x="514350" y="5715"/>
                </a:cubicBezTo>
                <a:cubicBezTo>
                  <a:pt x="630555" y="0"/>
                  <a:pt x="663892" y="25717"/>
                  <a:pt x="697230" y="5143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Freeform 104"/>
          <p:cNvSpPr/>
          <p:nvPr/>
        </p:nvSpPr>
        <p:spPr>
          <a:xfrm>
            <a:off x="3120390" y="4926330"/>
            <a:ext cx="720090" cy="125730"/>
          </a:xfrm>
          <a:custGeom>
            <a:avLst/>
            <a:gdLst>
              <a:gd name="connsiteX0" fmla="*/ 0 w 720090"/>
              <a:gd name="connsiteY0" fmla="*/ 125730 h 125730"/>
              <a:gd name="connsiteX1" fmla="*/ 388620 w 720090"/>
              <a:gd name="connsiteY1" fmla="*/ 68580 h 125730"/>
              <a:gd name="connsiteX2" fmla="*/ 720090 w 720090"/>
              <a:gd name="connsiteY2" fmla="*/ 0 h 125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0090" h="125730">
                <a:moveTo>
                  <a:pt x="0" y="125730"/>
                </a:moveTo>
                <a:cubicBezTo>
                  <a:pt x="134302" y="107632"/>
                  <a:pt x="268605" y="89535"/>
                  <a:pt x="388620" y="68580"/>
                </a:cubicBezTo>
                <a:cubicBezTo>
                  <a:pt x="508635" y="47625"/>
                  <a:pt x="614362" y="23812"/>
                  <a:pt x="72009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Freeform 105"/>
          <p:cNvSpPr/>
          <p:nvPr/>
        </p:nvSpPr>
        <p:spPr>
          <a:xfrm>
            <a:off x="3108960" y="5006340"/>
            <a:ext cx="742950" cy="150495"/>
          </a:xfrm>
          <a:custGeom>
            <a:avLst/>
            <a:gdLst>
              <a:gd name="connsiteX0" fmla="*/ 0 w 742950"/>
              <a:gd name="connsiteY0" fmla="*/ 57150 h 150495"/>
              <a:gd name="connsiteX1" fmla="*/ 285750 w 742950"/>
              <a:gd name="connsiteY1" fmla="*/ 148590 h 150495"/>
              <a:gd name="connsiteX2" fmla="*/ 445770 w 742950"/>
              <a:gd name="connsiteY2" fmla="*/ 45720 h 150495"/>
              <a:gd name="connsiteX3" fmla="*/ 742950 w 742950"/>
              <a:gd name="connsiteY3" fmla="*/ 0 h 150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2950" h="150495">
                <a:moveTo>
                  <a:pt x="0" y="57150"/>
                </a:moveTo>
                <a:cubicBezTo>
                  <a:pt x="105727" y="103822"/>
                  <a:pt x="211455" y="150495"/>
                  <a:pt x="285750" y="148590"/>
                </a:cubicBezTo>
                <a:cubicBezTo>
                  <a:pt x="360045" y="146685"/>
                  <a:pt x="369570" y="70485"/>
                  <a:pt x="445770" y="45720"/>
                </a:cubicBezTo>
                <a:cubicBezTo>
                  <a:pt x="521970" y="20955"/>
                  <a:pt x="632460" y="10477"/>
                  <a:pt x="74295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Freeform 106"/>
          <p:cNvSpPr/>
          <p:nvPr/>
        </p:nvSpPr>
        <p:spPr>
          <a:xfrm>
            <a:off x="3108960" y="5044440"/>
            <a:ext cx="742950" cy="64770"/>
          </a:xfrm>
          <a:custGeom>
            <a:avLst/>
            <a:gdLst>
              <a:gd name="connsiteX0" fmla="*/ 0 w 742950"/>
              <a:gd name="connsiteY0" fmla="*/ 7620 h 64770"/>
              <a:gd name="connsiteX1" fmla="*/ 308610 w 742950"/>
              <a:gd name="connsiteY1" fmla="*/ 64770 h 64770"/>
              <a:gd name="connsiteX2" fmla="*/ 354330 w 742950"/>
              <a:gd name="connsiteY2" fmla="*/ 7620 h 64770"/>
              <a:gd name="connsiteX3" fmla="*/ 742950 w 742950"/>
              <a:gd name="connsiteY3" fmla="*/ 19050 h 64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2950" h="64770">
                <a:moveTo>
                  <a:pt x="0" y="7620"/>
                </a:moveTo>
                <a:cubicBezTo>
                  <a:pt x="124777" y="36195"/>
                  <a:pt x="249555" y="64770"/>
                  <a:pt x="308610" y="64770"/>
                </a:cubicBezTo>
                <a:cubicBezTo>
                  <a:pt x="367665" y="64770"/>
                  <a:pt x="281940" y="15240"/>
                  <a:pt x="354330" y="7620"/>
                </a:cubicBezTo>
                <a:cubicBezTo>
                  <a:pt x="426720" y="0"/>
                  <a:pt x="584835" y="9525"/>
                  <a:pt x="742950" y="1905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Freeform 107"/>
          <p:cNvSpPr/>
          <p:nvPr/>
        </p:nvSpPr>
        <p:spPr>
          <a:xfrm>
            <a:off x="3863340" y="4754880"/>
            <a:ext cx="697230" cy="125730"/>
          </a:xfrm>
          <a:custGeom>
            <a:avLst/>
            <a:gdLst>
              <a:gd name="connsiteX0" fmla="*/ 0 w 697230"/>
              <a:gd name="connsiteY0" fmla="*/ 57150 h 125730"/>
              <a:gd name="connsiteX1" fmla="*/ 422910 w 697230"/>
              <a:gd name="connsiteY1" fmla="*/ 11430 h 125730"/>
              <a:gd name="connsiteX2" fmla="*/ 697230 w 697230"/>
              <a:gd name="connsiteY2" fmla="*/ 125730 h 125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7230" h="125730">
                <a:moveTo>
                  <a:pt x="0" y="57150"/>
                </a:moveTo>
                <a:cubicBezTo>
                  <a:pt x="153352" y="28575"/>
                  <a:pt x="306705" y="0"/>
                  <a:pt x="422910" y="11430"/>
                </a:cubicBezTo>
                <a:cubicBezTo>
                  <a:pt x="539115" y="22860"/>
                  <a:pt x="618172" y="74295"/>
                  <a:pt x="697230" y="12573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Freeform 108"/>
          <p:cNvSpPr/>
          <p:nvPr/>
        </p:nvSpPr>
        <p:spPr>
          <a:xfrm>
            <a:off x="3863340" y="4777740"/>
            <a:ext cx="708660" cy="260985"/>
          </a:xfrm>
          <a:custGeom>
            <a:avLst/>
            <a:gdLst>
              <a:gd name="connsiteX0" fmla="*/ 0 w 708660"/>
              <a:gd name="connsiteY0" fmla="*/ 57150 h 260985"/>
              <a:gd name="connsiteX1" fmla="*/ 434340 w 708660"/>
              <a:gd name="connsiteY1" fmla="*/ 251460 h 260985"/>
              <a:gd name="connsiteX2" fmla="*/ 708660 w 708660"/>
              <a:gd name="connsiteY2" fmla="*/ 0 h 260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8660" h="260985">
                <a:moveTo>
                  <a:pt x="0" y="57150"/>
                </a:moveTo>
                <a:cubicBezTo>
                  <a:pt x="158115" y="159067"/>
                  <a:pt x="316230" y="260985"/>
                  <a:pt x="434340" y="251460"/>
                </a:cubicBezTo>
                <a:cubicBezTo>
                  <a:pt x="552450" y="241935"/>
                  <a:pt x="630555" y="120967"/>
                  <a:pt x="70866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Freeform 109"/>
          <p:cNvSpPr/>
          <p:nvPr/>
        </p:nvSpPr>
        <p:spPr>
          <a:xfrm>
            <a:off x="3863340" y="4754880"/>
            <a:ext cx="708660" cy="137160"/>
          </a:xfrm>
          <a:custGeom>
            <a:avLst/>
            <a:gdLst>
              <a:gd name="connsiteX0" fmla="*/ 0 w 708660"/>
              <a:gd name="connsiteY0" fmla="*/ 68580 h 137160"/>
              <a:gd name="connsiteX1" fmla="*/ 434340 w 708660"/>
              <a:gd name="connsiteY1" fmla="*/ 125730 h 137160"/>
              <a:gd name="connsiteX2" fmla="*/ 708660 w 708660"/>
              <a:gd name="connsiteY2" fmla="*/ 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8660" h="137160">
                <a:moveTo>
                  <a:pt x="0" y="68580"/>
                </a:moveTo>
                <a:cubicBezTo>
                  <a:pt x="158115" y="102870"/>
                  <a:pt x="316230" y="137160"/>
                  <a:pt x="434340" y="125730"/>
                </a:cubicBezTo>
                <a:cubicBezTo>
                  <a:pt x="552450" y="114300"/>
                  <a:pt x="708660" y="0"/>
                  <a:pt x="70866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Freeform 110"/>
          <p:cNvSpPr/>
          <p:nvPr/>
        </p:nvSpPr>
        <p:spPr>
          <a:xfrm>
            <a:off x="4572000" y="4629150"/>
            <a:ext cx="708660" cy="756285"/>
          </a:xfrm>
          <a:custGeom>
            <a:avLst/>
            <a:gdLst>
              <a:gd name="connsiteX0" fmla="*/ 0 w 708660"/>
              <a:gd name="connsiteY0" fmla="*/ 0 h 756285"/>
              <a:gd name="connsiteX1" fmla="*/ 434340 w 708660"/>
              <a:gd name="connsiteY1" fmla="*/ 205740 h 756285"/>
              <a:gd name="connsiteX2" fmla="*/ 582930 w 708660"/>
              <a:gd name="connsiteY2" fmla="*/ 685800 h 756285"/>
              <a:gd name="connsiteX3" fmla="*/ 708660 w 708660"/>
              <a:gd name="connsiteY3" fmla="*/ 628650 h 756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660" h="756285">
                <a:moveTo>
                  <a:pt x="0" y="0"/>
                </a:moveTo>
                <a:cubicBezTo>
                  <a:pt x="168592" y="45720"/>
                  <a:pt x="337185" y="91440"/>
                  <a:pt x="434340" y="205740"/>
                </a:cubicBezTo>
                <a:cubicBezTo>
                  <a:pt x="531495" y="320040"/>
                  <a:pt x="537210" y="615315"/>
                  <a:pt x="582930" y="685800"/>
                </a:cubicBezTo>
                <a:cubicBezTo>
                  <a:pt x="628650" y="756285"/>
                  <a:pt x="668655" y="692467"/>
                  <a:pt x="708660" y="62865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Freeform 111"/>
          <p:cNvSpPr/>
          <p:nvPr/>
        </p:nvSpPr>
        <p:spPr>
          <a:xfrm>
            <a:off x="4560570" y="4663440"/>
            <a:ext cx="731520" cy="594360"/>
          </a:xfrm>
          <a:custGeom>
            <a:avLst/>
            <a:gdLst>
              <a:gd name="connsiteX0" fmla="*/ 0 w 731520"/>
              <a:gd name="connsiteY0" fmla="*/ 0 h 594360"/>
              <a:gd name="connsiteX1" fmla="*/ 525780 w 731520"/>
              <a:gd name="connsiteY1" fmla="*/ 137160 h 594360"/>
              <a:gd name="connsiteX2" fmla="*/ 491490 w 731520"/>
              <a:gd name="connsiteY2" fmla="*/ 491490 h 594360"/>
              <a:gd name="connsiteX3" fmla="*/ 731520 w 731520"/>
              <a:gd name="connsiteY3" fmla="*/ 594360 h 594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594360">
                <a:moveTo>
                  <a:pt x="0" y="0"/>
                </a:moveTo>
                <a:cubicBezTo>
                  <a:pt x="221932" y="27622"/>
                  <a:pt x="443865" y="55245"/>
                  <a:pt x="525780" y="137160"/>
                </a:cubicBezTo>
                <a:cubicBezTo>
                  <a:pt x="607695" y="219075"/>
                  <a:pt x="457200" y="415290"/>
                  <a:pt x="491490" y="491490"/>
                </a:cubicBezTo>
                <a:cubicBezTo>
                  <a:pt x="525780" y="567690"/>
                  <a:pt x="628650" y="581025"/>
                  <a:pt x="731520" y="5943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Freeform 112"/>
          <p:cNvSpPr/>
          <p:nvPr/>
        </p:nvSpPr>
        <p:spPr>
          <a:xfrm>
            <a:off x="4572000" y="4663440"/>
            <a:ext cx="731520" cy="565785"/>
          </a:xfrm>
          <a:custGeom>
            <a:avLst/>
            <a:gdLst>
              <a:gd name="connsiteX0" fmla="*/ 0 w 731520"/>
              <a:gd name="connsiteY0" fmla="*/ 0 h 565785"/>
              <a:gd name="connsiteX1" fmla="*/ 457200 w 731520"/>
              <a:gd name="connsiteY1" fmla="*/ 377190 h 565785"/>
              <a:gd name="connsiteX2" fmla="*/ 674370 w 731520"/>
              <a:gd name="connsiteY2" fmla="*/ 537210 h 565785"/>
              <a:gd name="connsiteX3" fmla="*/ 731520 w 731520"/>
              <a:gd name="connsiteY3" fmla="*/ 548640 h 565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565785">
                <a:moveTo>
                  <a:pt x="0" y="0"/>
                </a:moveTo>
                <a:lnTo>
                  <a:pt x="457200" y="377190"/>
                </a:lnTo>
                <a:cubicBezTo>
                  <a:pt x="569595" y="466725"/>
                  <a:pt x="628650" y="508635"/>
                  <a:pt x="674370" y="537210"/>
                </a:cubicBezTo>
                <a:cubicBezTo>
                  <a:pt x="720090" y="565785"/>
                  <a:pt x="725805" y="557212"/>
                  <a:pt x="731520" y="54864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454295"/>
            <a:ext cx="5361210" cy="84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2987824" y="4862190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.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87824" y="4942909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.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87824" y="5014917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.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87824" y="4986774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.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Developed by </a:t>
            </a:r>
            <a:r>
              <a:rPr lang="en-US" sz="2000" dirty="0" err="1" smtClean="0"/>
              <a:t>Evensen</a:t>
            </a:r>
            <a:r>
              <a:rPr lang="en-US" sz="2000" dirty="0" smtClean="0"/>
              <a:t> (1994)</a:t>
            </a:r>
          </a:p>
          <a:p>
            <a:pPr>
              <a:buNone/>
            </a:pPr>
            <a:r>
              <a:rPr lang="en-US" sz="2000" u="sng" dirty="0" smtClean="0"/>
              <a:t>Prediction step</a:t>
            </a:r>
          </a:p>
          <a:p>
            <a:pPr lvl="1"/>
            <a:r>
              <a:rPr lang="en-US" sz="2000" dirty="0" smtClean="0"/>
              <a:t>Evolve each ensemble member forward using the non-linear model with added noise.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Reconstruct the mean ensemble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And its covariance</a:t>
            </a:r>
          </a:p>
          <a:p>
            <a:pPr lvl="1"/>
            <a:endParaRPr lang="en-US" sz="2000" dirty="0" smtClean="0"/>
          </a:p>
          <a:p>
            <a:pPr lvl="1"/>
            <a:endParaRPr lang="en-GB" sz="2000" dirty="0" smtClean="0"/>
          </a:p>
          <a:p>
            <a:pPr>
              <a:buNone/>
            </a:pPr>
            <a:r>
              <a:rPr lang="en-US" sz="2000" u="sng" dirty="0" smtClean="0"/>
              <a:t>Filtering step</a:t>
            </a:r>
          </a:p>
          <a:p>
            <a:pPr lvl="1"/>
            <a:r>
              <a:rPr lang="en-US" sz="2000" dirty="0" smtClean="0"/>
              <a:t>Update the ensemble using perturbed observations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6366" y="3470768"/>
            <a:ext cx="1729730" cy="824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perturbed observation </a:t>
            </a:r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GB" dirty="0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5977686"/>
            <a:ext cx="15621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21576" y="2767042"/>
            <a:ext cx="24955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5879013"/>
            <a:ext cx="3672408" cy="519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41" y="6381328"/>
            <a:ext cx="2992828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4860032" y="6237312"/>
            <a:ext cx="4283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 </a:t>
            </a:r>
            <a:r>
              <a:rPr lang="en-US" b="1" dirty="0" smtClean="0"/>
              <a:t>R</a:t>
            </a:r>
            <a:r>
              <a:rPr lang="en-US" baseline="-25000" dirty="0" smtClean="0"/>
              <a:t>e</a:t>
            </a:r>
            <a:r>
              <a:rPr lang="en-US" dirty="0" smtClean="0"/>
              <a:t> is the covariance reconstructed from the perturbed observations</a:t>
            </a:r>
            <a:endParaRPr lang="en-GB" dirty="0"/>
          </a:p>
        </p:txBody>
      </p:sp>
      <p:sp>
        <p:nvSpPr>
          <p:cNvPr id="11" name="Freeform 10"/>
          <p:cNvSpPr/>
          <p:nvPr/>
        </p:nvSpPr>
        <p:spPr>
          <a:xfrm>
            <a:off x="2411730" y="1844824"/>
            <a:ext cx="720090" cy="293370"/>
          </a:xfrm>
          <a:custGeom>
            <a:avLst/>
            <a:gdLst>
              <a:gd name="connsiteX0" fmla="*/ 0 w 720090"/>
              <a:gd name="connsiteY0" fmla="*/ 228600 h 293370"/>
              <a:gd name="connsiteX1" fmla="*/ 171450 w 720090"/>
              <a:gd name="connsiteY1" fmla="*/ 274320 h 293370"/>
              <a:gd name="connsiteX2" fmla="*/ 400050 w 720090"/>
              <a:gd name="connsiteY2" fmla="*/ 114300 h 293370"/>
              <a:gd name="connsiteX3" fmla="*/ 571500 w 720090"/>
              <a:gd name="connsiteY3" fmla="*/ 137160 h 293370"/>
              <a:gd name="connsiteX4" fmla="*/ 720090 w 720090"/>
              <a:gd name="connsiteY4" fmla="*/ 0 h 293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0090" h="293370">
                <a:moveTo>
                  <a:pt x="0" y="228600"/>
                </a:moveTo>
                <a:cubicBezTo>
                  <a:pt x="52387" y="260985"/>
                  <a:pt x="104775" y="293370"/>
                  <a:pt x="171450" y="274320"/>
                </a:cubicBezTo>
                <a:cubicBezTo>
                  <a:pt x="238125" y="255270"/>
                  <a:pt x="333375" y="137160"/>
                  <a:pt x="400050" y="114300"/>
                </a:cubicBezTo>
                <a:cubicBezTo>
                  <a:pt x="466725" y="91440"/>
                  <a:pt x="518160" y="156210"/>
                  <a:pt x="571500" y="137160"/>
                </a:cubicBezTo>
                <a:cubicBezTo>
                  <a:pt x="624840" y="118110"/>
                  <a:pt x="672465" y="59055"/>
                  <a:pt x="720090" y="0"/>
                </a:cubicBezTo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2400300" y="2060848"/>
            <a:ext cx="731520" cy="160020"/>
          </a:xfrm>
          <a:custGeom>
            <a:avLst/>
            <a:gdLst>
              <a:gd name="connsiteX0" fmla="*/ 0 w 731520"/>
              <a:gd name="connsiteY0" fmla="*/ 160020 h 160020"/>
              <a:gd name="connsiteX1" fmla="*/ 68580 w 731520"/>
              <a:gd name="connsiteY1" fmla="*/ 114300 h 160020"/>
              <a:gd name="connsiteX2" fmla="*/ 297180 w 731520"/>
              <a:gd name="connsiteY2" fmla="*/ 125730 h 160020"/>
              <a:gd name="connsiteX3" fmla="*/ 400050 w 731520"/>
              <a:gd name="connsiteY3" fmla="*/ 11430 h 160020"/>
              <a:gd name="connsiteX4" fmla="*/ 628650 w 731520"/>
              <a:gd name="connsiteY4" fmla="*/ 57150 h 160020"/>
              <a:gd name="connsiteX5" fmla="*/ 731520 w 731520"/>
              <a:gd name="connsiteY5" fmla="*/ 457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1520" h="160020">
                <a:moveTo>
                  <a:pt x="0" y="160020"/>
                </a:moveTo>
                <a:cubicBezTo>
                  <a:pt x="9525" y="140017"/>
                  <a:pt x="19050" y="120015"/>
                  <a:pt x="68580" y="114300"/>
                </a:cubicBezTo>
                <a:cubicBezTo>
                  <a:pt x="118110" y="108585"/>
                  <a:pt x="241935" y="142875"/>
                  <a:pt x="297180" y="125730"/>
                </a:cubicBezTo>
                <a:cubicBezTo>
                  <a:pt x="352425" y="108585"/>
                  <a:pt x="344805" y="22860"/>
                  <a:pt x="400050" y="11430"/>
                </a:cubicBezTo>
                <a:cubicBezTo>
                  <a:pt x="455295" y="0"/>
                  <a:pt x="573405" y="51435"/>
                  <a:pt x="628650" y="57150"/>
                </a:cubicBezTo>
                <a:cubicBezTo>
                  <a:pt x="683895" y="62865"/>
                  <a:pt x="707707" y="54292"/>
                  <a:pt x="731520" y="45720"/>
                </a:cubicBezTo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2400300" y="2034937"/>
            <a:ext cx="720090" cy="241935"/>
          </a:xfrm>
          <a:custGeom>
            <a:avLst/>
            <a:gdLst>
              <a:gd name="connsiteX0" fmla="*/ 0 w 720090"/>
              <a:gd name="connsiteY0" fmla="*/ 127635 h 241935"/>
              <a:gd name="connsiteX1" fmla="*/ 274320 w 720090"/>
              <a:gd name="connsiteY1" fmla="*/ 1905 h 241935"/>
              <a:gd name="connsiteX2" fmla="*/ 491490 w 720090"/>
              <a:gd name="connsiteY2" fmla="*/ 116205 h 241935"/>
              <a:gd name="connsiteX3" fmla="*/ 720090 w 720090"/>
              <a:gd name="connsiteY3" fmla="*/ 241935 h 241935"/>
              <a:gd name="connsiteX4" fmla="*/ 720090 w 720090"/>
              <a:gd name="connsiteY4" fmla="*/ 241935 h 241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0090" h="241935">
                <a:moveTo>
                  <a:pt x="0" y="127635"/>
                </a:moveTo>
                <a:cubicBezTo>
                  <a:pt x="96202" y="65722"/>
                  <a:pt x="192405" y="3810"/>
                  <a:pt x="274320" y="1905"/>
                </a:cubicBezTo>
                <a:cubicBezTo>
                  <a:pt x="356235" y="0"/>
                  <a:pt x="417195" y="76200"/>
                  <a:pt x="491490" y="116205"/>
                </a:cubicBezTo>
                <a:cubicBezTo>
                  <a:pt x="565785" y="156210"/>
                  <a:pt x="720090" y="241935"/>
                  <a:pt x="720090" y="241935"/>
                </a:cubicBezTo>
                <a:lnTo>
                  <a:pt x="720090" y="241935"/>
                </a:lnTo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2411730" y="1988840"/>
            <a:ext cx="708660" cy="224790"/>
          </a:xfrm>
          <a:custGeom>
            <a:avLst/>
            <a:gdLst>
              <a:gd name="connsiteX0" fmla="*/ 0 w 708660"/>
              <a:gd name="connsiteY0" fmla="*/ 179070 h 224790"/>
              <a:gd name="connsiteX1" fmla="*/ 240030 w 708660"/>
              <a:gd name="connsiteY1" fmla="*/ 99060 h 224790"/>
              <a:gd name="connsiteX2" fmla="*/ 434340 w 708660"/>
              <a:gd name="connsiteY2" fmla="*/ 213360 h 224790"/>
              <a:gd name="connsiteX3" fmla="*/ 662940 w 708660"/>
              <a:gd name="connsiteY3" fmla="*/ 30480 h 224790"/>
              <a:gd name="connsiteX4" fmla="*/ 708660 w 708660"/>
              <a:gd name="connsiteY4" fmla="*/ 30480 h 224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660" h="224790">
                <a:moveTo>
                  <a:pt x="0" y="179070"/>
                </a:moveTo>
                <a:cubicBezTo>
                  <a:pt x="83820" y="136207"/>
                  <a:pt x="167640" y="93345"/>
                  <a:pt x="240030" y="99060"/>
                </a:cubicBezTo>
                <a:cubicBezTo>
                  <a:pt x="312420" y="104775"/>
                  <a:pt x="363855" y="224790"/>
                  <a:pt x="434340" y="213360"/>
                </a:cubicBezTo>
                <a:cubicBezTo>
                  <a:pt x="504825" y="201930"/>
                  <a:pt x="617220" y="60960"/>
                  <a:pt x="662940" y="30480"/>
                </a:cubicBezTo>
                <a:cubicBezTo>
                  <a:pt x="708660" y="0"/>
                  <a:pt x="708660" y="15240"/>
                  <a:pt x="708660" y="30480"/>
                </a:cubicBezTo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2423190" y="5156641"/>
            <a:ext cx="720090" cy="293370"/>
          </a:xfrm>
          <a:custGeom>
            <a:avLst/>
            <a:gdLst>
              <a:gd name="connsiteX0" fmla="*/ 0 w 720090"/>
              <a:gd name="connsiteY0" fmla="*/ 228600 h 293370"/>
              <a:gd name="connsiteX1" fmla="*/ 171450 w 720090"/>
              <a:gd name="connsiteY1" fmla="*/ 274320 h 293370"/>
              <a:gd name="connsiteX2" fmla="*/ 400050 w 720090"/>
              <a:gd name="connsiteY2" fmla="*/ 114300 h 293370"/>
              <a:gd name="connsiteX3" fmla="*/ 571500 w 720090"/>
              <a:gd name="connsiteY3" fmla="*/ 137160 h 293370"/>
              <a:gd name="connsiteX4" fmla="*/ 720090 w 720090"/>
              <a:gd name="connsiteY4" fmla="*/ 0 h 293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0090" h="293370">
                <a:moveTo>
                  <a:pt x="0" y="228600"/>
                </a:moveTo>
                <a:cubicBezTo>
                  <a:pt x="52387" y="260985"/>
                  <a:pt x="104775" y="293370"/>
                  <a:pt x="171450" y="274320"/>
                </a:cubicBezTo>
                <a:cubicBezTo>
                  <a:pt x="238125" y="255270"/>
                  <a:pt x="333375" y="137160"/>
                  <a:pt x="400050" y="114300"/>
                </a:cubicBezTo>
                <a:cubicBezTo>
                  <a:pt x="466725" y="91440"/>
                  <a:pt x="518160" y="156210"/>
                  <a:pt x="571500" y="137160"/>
                </a:cubicBezTo>
                <a:cubicBezTo>
                  <a:pt x="624840" y="118110"/>
                  <a:pt x="672465" y="59055"/>
                  <a:pt x="720090" y="0"/>
                </a:cubicBezTo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2411760" y="5373811"/>
            <a:ext cx="731520" cy="160020"/>
          </a:xfrm>
          <a:custGeom>
            <a:avLst/>
            <a:gdLst>
              <a:gd name="connsiteX0" fmla="*/ 0 w 731520"/>
              <a:gd name="connsiteY0" fmla="*/ 160020 h 160020"/>
              <a:gd name="connsiteX1" fmla="*/ 68580 w 731520"/>
              <a:gd name="connsiteY1" fmla="*/ 114300 h 160020"/>
              <a:gd name="connsiteX2" fmla="*/ 297180 w 731520"/>
              <a:gd name="connsiteY2" fmla="*/ 125730 h 160020"/>
              <a:gd name="connsiteX3" fmla="*/ 400050 w 731520"/>
              <a:gd name="connsiteY3" fmla="*/ 11430 h 160020"/>
              <a:gd name="connsiteX4" fmla="*/ 628650 w 731520"/>
              <a:gd name="connsiteY4" fmla="*/ 57150 h 160020"/>
              <a:gd name="connsiteX5" fmla="*/ 731520 w 731520"/>
              <a:gd name="connsiteY5" fmla="*/ 457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1520" h="160020">
                <a:moveTo>
                  <a:pt x="0" y="160020"/>
                </a:moveTo>
                <a:cubicBezTo>
                  <a:pt x="9525" y="140017"/>
                  <a:pt x="19050" y="120015"/>
                  <a:pt x="68580" y="114300"/>
                </a:cubicBezTo>
                <a:cubicBezTo>
                  <a:pt x="118110" y="108585"/>
                  <a:pt x="241935" y="142875"/>
                  <a:pt x="297180" y="125730"/>
                </a:cubicBezTo>
                <a:cubicBezTo>
                  <a:pt x="352425" y="108585"/>
                  <a:pt x="344805" y="22860"/>
                  <a:pt x="400050" y="11430"/>
                </a:cubicBezTo>
                <a:cubicBezTo>
                  <a:pt x="455295" y="0"/>
                  <a:pt x="573405" y="51435"/>
                  <a:pt x="628650" y="57150"/>
                </a:cubicBezTo>
                <a:cubicBezTo>
                  <a:pt x="683895" y="62865"/>
                  <a:pt x="707707" y="54292"/>
                  <a:pt x="731520" y="45720"/>
                </a:cubicBezTo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2411760" y="5314756"/>
            <a:ext cx="720090" cy="241935"/>
          </a:xfrm>
          <a:custGeom>
            <a:avLst/>
            <a:gdLst>
              <a:gd name="connsiteX0" fmla="*/ 0 w 720090"/>
              <a:gd name="connsiteY0" fmla="*/ 127635 h 241935"/>
              <a:gd name="connsiteX1" fmla="*/ 274320 w 720090"/>
              <a:gd name="connsiteY1" fmla="*/ 1905 h 241935"/>
              <a:gd name="connsiteX2" fmla="*/ 491490 w 720090"/>
              <a:gd name="connsiteY2" fmla="*/ 116205 h 241935"/>
              <a:gd name="connsiteX3" fmla="*/ 720090 w 720090"/>
              <a:gd name="connsiteY3" fmla="*/ 241935 h 241935"/>
              <a:gd name="connsiteX4" fmla="*/ 720090 w 720090"/>
              <a:gd name="connsiteY4" fmla="*/ 241935 h 241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0090" h="241935">
                <a:moveTo>
                  <a:pt x="0" y="127635"/>
                </a:moveTo>
                <a:cubicBezTo>
                  <a:pt x="96202" y="65722"/>
                  <a:pt x="192405" y="3810"/>
                  <a:pt x="274320" y="1905"/>
                </a:cubicBezTo>
                <a:cubicBezTo>
                  <a:pt x="356235" y="0"/>
                  <a:pt x="417195" y="76200"/>
                  <a:pt x="491490" y="116205"/>
                </a:cubicBezTo>
                <a:cubicBezTo>
                  <a:pt x="565785" y="156210"/>
                  <a:pt x="720090" y="241935"/>
                  <a:pt x="720090" y="241935"/>
                </a:cubicBezTo>
                <a:lnTo>
                  <a:pt x="720090" y="241935"/>
                </a:lnTo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2411760" y="5302949"/>
            <a:ext cx="708660" cy="224790"/>
          </a:xfrm>
          <a:custGeom>
            <a:avLst/>
            <a:gdLst>
              <a:gd name="connsiteX0" fmla="*/ 0 w 708660"/>
              <a:gd name="connsiteY0" fmla="*/ 179070 h 224790"/>
              <a:gd name="connsiteX1" fmla="*/ 240030 w 708660"/>
              <a:gd name="connsiteY1" fmla="*/ 99060 h 224790"/>
              <a:gd name="connsiteX2" fmla="*/ 434340 w 708660"/>
              <a:gd name="connsiteY2" fmla="*/ 213360 h 224790"/>
              <a:gd name="connsiteX3" fmla="*/ 662940 w 708660"/>
              <a:gd name="connsiteY3" fmla="*/ 30480 h 224790"/>
              <a:gd name="connsiteX4" fmla="*/ 708660 w 708660"/>
              <a:gd name="connsiteY4" fmla="*/ 30480 h 224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660" h="224790">
                <a:moveTo>
                  <a:pt x="0" y="179070"/>
                </a:moveTo>
                <a:cubicBezTo>
                  <a:pt x="83820" y="136207"/>
                  <a:pt x="167640" y="93345"/>
                  <a:pt x="240030" y="99060"/>
                </a:cubicBezTo>
                <a:cubicBezTo>
                  <a:pt x="312420" y="104775"/>
                  <a:pt x="363855" y="224790"/>
                  <a:pt x="434340" y="213360"/>
                </a:cubicBezTo>
                <a:cubicBezTo>
                  <a:pt x="504825" y="201930"/>
                  <a:pt x="617220" y="60960"/>
                  <a:pt x="662940" y="30480"/>
                </a:cubicBezTo>
                <a:cubicBezTo>
                  <a:pt x="708660" y="0"/>
                  <a:pt x="708660" y="15240"/>
                  <a:pt x="708660" y="30480"/>
                </a:cubicBezTo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987824" y="51589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987824" y="4821753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.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perturbed observation </a:t>
            </a:r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advantages of the perturbed observation KF is that it is very simple to implement and understand for toy models. However…</a:t>
            </a:r>
          </a:p>
          <a:p>
            <a:pPr lvl="1"/>
            <a:r>
              <a:rPr lang="en-US" sz="2000" dirty="0" smtClean="0"/>
              <a:t>It is necessary to perturb the observations in order for the variance of the ensemble after the update step to correctly represent the uncertainty in the analysis.</a:t>
            </a:r>
          </a:p>
          <a:p>
            <a:pPr lvl="1"/>
            <a:r>
              <a:rPr lang="en-US" sz="2000" dirty="0" smtClean="0"/>
              <a:t>This introduces additional sampling noise.</a:t>
            </a:r>
          </a:p>
          <a:p>
            <a:pPr lvl="1"/>
            <a:r>
              <a:rPr lang="en-US" sz="2000" dirty="0" smtClean="0"/>
              <a:t>The perturbed ob KF also needs to invert the rank deficient matrix </a:t>
            </a:r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This motivates the development of square-root or deterministic forms of the </a:t>
            </a:r>
            <a:r>
              <a:rPr lang="en-US" sz="2000" dirty="0" err="1" smtClean="0"/>
              <a:t>EnKF</a:t>
            </a:r>
            <a:r>
              <a:rPr lang="en-US" sz="2000" dirty="0" smtClean="0"/>
              <a:t> which do not need to perturb the observations.</a:t>
            </a:r>
            <a:endParaRPr lang="en-GB" sz="2000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 l="40902" t="17794" r="10977"/>
          <a:stretch>
            <a:fillRect/>
          </a:stretch>
        </p:blipFill>
        <p:spPr bwMode="auto">
          <a:xfrm>
            <a:off x="3851920" y="4077072"/>
            <a:ext cx="1440160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 t="66902" r="35328" b="-352"/>
          <a:stretch>
            <a:fillRect/>
          </a:stretch>
        </p:blipFill>
        <p:spPr bwMode="auto">
          <a:xfrm>
            <a:off x="4355976" y="2924944"/>
            <a:ext cx="208823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idea of ESRF is to create an updated ensemble with covariance consistent with</a:t>
            </a:r>
          </a:p>
          <a:p>
            <a:endParaRPr lang="en-US" sz="2000" dirty="0" smtClean="0"/>
          </a:p>
          <a:p>
            <a:r>
              <a:rPr lang="en-US" sz="2000" dirty="0" smtClean="0"/>
              <a:t>Recall that the ensemble covariance matrix is given by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Instead of updating each ensemble member separately, as in the perturbed observation KF, the ESRF generates the new ensemble simultaneously by updating </a:t>
            </a:r>
            <a:r>
              <a:rPr lang="en-US" sz="2000" b="1" dirty="0" err="1" smtClean="0"/>
              <a:t>X</a:t>
            </a:r>
            <a:r>
              <a:rPr lang="en-US" sz="2000" baseline="30000" dirty="0" err="1" smtClean="0"/>
              <a:t>f</a:t>
            </a:r>
            <a:r>
              <a:rPr lang="en-US" sz="2000" dirty="0" smtClean="0"/>
              <a:t> instead of </a:t>
            </a:r>
            <a:r>
              <a:rPr lang="en-US" sz="2000" b="1" dirty="0" smtClean="0"/>
              <a:t>x</a:t>
            </a:r>
            <a:r>
              <a:rPr lang="en-US" sz="2000" baseline="30000" dirty="0" smtClean="0"/>
              <a:t>(</a:t>
            </a:r>
            <a:r>
              <a:rPr lang="en-US" sz="2000" baseline="30000" dirty="0" err="1" smtClean="0"/>
              <a:t>i</a:t>
            </a:r>
            <a:r>
              <a:rPr lang="en-US" sz="2000" baseline="30000" dirty="0" smtClean="0"/>
              <a:t>),f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Ensemble Square Root Filter</a:t>
            </a:r>
            <a:endParaRPr lang="en-GB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 t="66902" r="35328" b="-352"/>
          <a:stretch>
            <a:fillRect/>
          </a:stretch>
        </p:blipFill>
        <p:spPr bwMode="auto">
          <a:xfrm>
            <a:off x="3275856" y="2276872"/>
            <a:ext cx="208823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068960"/>
            <a:ext cx="5361210" cy="84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36504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Prediction step</a:t>
            </a:r>
          </a:p>
          <a:p>
            <a:pPr lvl="1"/>
            <a:r>
              <a:rPr lang="en-US" sz="2000" dirty="0" smtClean="0"/>
              <a:t>This is the same as for the perturbed observation ensemble KF</a:t>
            </a:r>
            <a:r>
              <a:rPr lang="en-GB" sz="2000" dirty="0" smtClean="0"/>
              <a:t>. The rest is different...</a:t>
            </a:r>
            <a:endParaRPr lang="en-US" sz="2000" dirty="0" smtClean="0"/>
          </a:p>
          <a:p>
            <a:r>
              <a:rPr lang="en-US" sz="2000" dirty="0" smtClean="0"/>
              <a:t>Forecast-observation ensemble</a:t>
            </a:r>
          </a:p>
          <a:p>
            <a:pPr lvl="1"/>
            <a:r>
              <a:rPr lang="en-US" sz="2000" dirty="0" smtClean="0"/>
              <a:t>Transform the forecast ensemble to observation space</a:t>
            </a:r>
          </a:p>
          <a:p>
            <a:pPr lvl="1"/>
            <a:r>
              <a:rPr lang="en-US" sz="2000" dirty="0" smtClean="0"/>
              <a:t>from this can compute the mean        and perturbation matrix</a:t>
            </a:r>
          </a:p>
          <a:p>
            <a:r>
              <a:rPr lang="en-US" sz="2000" dirty="0" smtClean="0"/>
              <a:t>Update ensemble mean and perturbation matrix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Need to define the matrix </a:t>
            </a:r>
            <a:r>
              <a:rPr lang="en-US" sz="2000" b="1" dirty="0" smtClean="0"/>
              <a:t>T</a:t>
            </a:r>
            <a:r>
              <a:rPr lang="en-US" sz="2000" dirty="0" smtClean="0"/>
              <a:t>.</a:t>
            </a:r>
            <a:endParaRPr lang="en-GB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Ensemble Square Root Filter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996952"/>
            <a:ext cx="1943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356992"/>
            <a:ext cx="3524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3356992"/>
            <a:ext cx="3524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 b="37019"/>
          <a:stretch>
            <a:fillRect/>
          </a:stretch>
        </p:blipFill>
        <p:spPr bwMode="auto">
          <a:xfrm>
            <a:off x="2699792" y="4941168"/>
            <a:ext cx="3600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 cstate="print"/>
          <a:srcRect t="62370"/>
          <a:stretch>
            <a:fillRect/>
          </a:stretch>
        </p:blipFill>
        <p:spPr bwMode="auto">
          <a:xfrm>
            <a:off x="2771800" y="4221088"/>
            <a:ext cx="3600400" cy="51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Ensemble Square Root Filter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The T matrix</a:t>
            </a:r>
          </a:p>
          <a:p>
            <a:r>
              <a:rPr lang="en-US" sz="2000" dirty="0" smtClean="0"/>
              <a:t>The matrix T is chosen such that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This does not uniquely define </a:t>
            </a:r>
            <a:r>
              <a:rPr lang="en-US" sz="2000" b="1" dirty="0" smtClean="0"/>
              <a:t>T</a:t>
            </a:r>
            <a:r>
              <a:rPr lang="en-US" sz="2000" dirty="0" smtClean="0"/>
              <a:t> which is why there are so many different variants of the </a:t>
            </a:r>
            <a:r>
              <a:rPr lang="en-US" sz="2000" dirty="0" smtClean="0"/>
              <a:t>ESRF</a:t>
            </a:r>
            <a:r>
              <a:rPr lang="en-US" sz="2000" dirty="0" smtClean="0"/>
              <a:t>, e.g. the Ensemble Adjustment </a:t>
            </a:r>
            <a:r>
              <a:rPr lang="en-US" sz="2000" dirty="0" err="1" smtClean="0"/>
              <a:t>Kalman</a:t>
            </a:r>
            <a:r>
              <a:rPr lang="en-US" sz="2000" dirty="0" smtClean="0"/>
              <a:t> Filter (Anderson (2001), and the Ensemble Transform </a:t>
            </a:r>
            <a:r>
              <a:rPr lang="en-US" sz="2000" dirty="0" err="1" smtClean="0"/>
              <a:t>Kalman</a:t>
            </a:r>
            <a:r>
              <a:rPr lang="en-US" sz="2000" dirty="0" smtClean="0"/>
              <a:t> Filter</a:t>
            </a:r>
            <a:r>
              <a:rPr lang="en-US" sz="2000" dirty="0" smtClean="0"/>
              <a:t> Bishop et al. (2001</a:t>
            </a:r>
            <a:r>
              <a:rPr lang="en-US" sz="2000" dirty="0" smtClean="0"/>
              <a:t>))</a:t>
            </a:r>
            <a:endParaRPr lang="en-US" sz="2000" dirty="0" smtClean="0"/>
          </a:p>
          <a:p>
            <a:r>
              <a:rPr lang="en-US" sz="2000" dirty="0" smtClean="0"/>
              <a:t>Tippet et al. (2003) review several square root filters and compare their numerical efficiency.</a:t>
            </a:r>
          </a:p>
          <a:p>
            <a:pPr>
              <a:buNone/>
            </a:pPr>
            <a:endParaRPr lang="en-GB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23622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 l="30927"/>
          <a:stretch>
            <a:fillRect/>
          </a:stretch>
        </p:blipFill>
        <p:spPr bwMode="auto">
          <a:xfrm>
            <a:off x="2354610" y="3054102"/>
            <a:ext cx="144742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Ensemble Transform </a:t>
            </a:r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First introduced by Bishop et al. (2001</a:t>
            </a:r>
            <a:r>
              <a:rPr lang="en-US" sz="2000" dirty="0" smtClean="0"/>
              <a:t>), later revised by Wang et al. (2004).</a:t>
            </a:r>
            <a:endParaRPr lang="en-US" sz="2000" dirty="0" smtClean="0"/>
          </a:p>
          <a:p>
            <a:r>
              <a:rPr lang="en-US" sz="2000" b="1" dirty="0" smtClean="0"/>
              <a:t>T</a:t>
            </a:r>
            <a:r>
              <a:rPr lang="en-US" sz="2000" dirty="0" smtClean="0"/>
              <a:t> is computed from the </a:t>
            </a:r>
            <a:r>
              <a:rPr lang="en-US" sz="2000" dirty="0" err="1" smtClean="0"/>
              <a:t>eigenvalue</a:t>
            </a:r>
            <a:r>
              <a:rPr lang="en-US" sz="2000" dirty="0" smtClean="0"/>
              <a:t> decomposition of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 revision by Wang et al. highlighted that any </a:t>
            </a:r>
            <a:r>
              <a:rPr lang="en-US" sz="2000" b="1" dirty="0" smtClean="0"/>
              <a:t>T</a:t>
            </a:r>
            <a:r>
              <a:rPr lang="en-US" sz="2000" dirty="0" smtClean="0"/>
              <a:t> which satisfies the estimate of the analysis error covariance does not necessarily lead to an unbiased analysis ensemble, see  Livings et al. (2008) for conditions that T must satisfy for the analysis ensemble to be </a:t>
            </a:r>
            <a:r>
              <a:rPr lang="en-US" sz="2000" dirty="0" err="1" smtClean="0"/>
              <a:t>centred</a:t>
            </a:r>
            <a:r>
              <a:rPr lang="en-US" sz="2000" dirty="0" smtClean="0"/>
              <a:t> on the mean.</a:t>
            </a:r>
            <a:endParaRPr lang="en-GB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420888"/>
            <a:ext cx="26384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4519" y="2924944"/>
            <a:ext cx="23336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error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The ensemble </a:t>
            </a:r>
            <a:r>
              <a:rPr lang="en-US" sz="2000" dirty="0" err="1" smtClean="0"/>
              <a:t>Kalman</a:t>
            </a:r>
            <a:r>
              <a:rPr lang="en-US" sz="2000" dirty="0" smtClean="0"/>
              <a:t> filter allows for an imperfect model by adding noise at each time step of the model evolution.</a:t>
            </a:r>
          </a:p>
          <a:p>
            <a:endParaRPr lang="en-US" sz="2000" dirty="0" smtClean="0"/>
          </a:p>
          <a:p>
            <a:r>
              <a:rPr lang="en-US" sz="2000" dirty="0" smtClean="0"/>
              <a:t>The matrix </a:t>
            </a:r>
            <a:r>
              <a:rPr lang="en-US" sz="2000" b="1" dirty="0" smtClean="0"/>
              <a:t>Q</a:t>
            </a:r>
            <a:r>
              <a:rPr lang="en-US" sz="2000" dirty="0" smtClean="0"/>
              <a:t> is not explicitly needed in the algorithm, only the effect of the model error in the evolution of the state.</a:t>
            </a:r>
          </a:p>
          <a:p>
            <a:r>
              <a:rPr lang="en-US" sz="2000" dirty="0" smtClean="0"/>
              <a:t>There have been many different strategies to including model error in the ensemble, based on where you think the source of the error lies. A few examples are</a:t>
            </a:r>
          </a:p>
          <a:p>
            <a:pPr lvl="1"/>
            <a:r>
              <a:rPr lang="en-US" sz="1800" b="1" dirty="0" err="1" smtClean="0"/>
              <a:t>Multiphysics</a:t>
            </a:r>
            <a:r>
              <a:rPr lang="en-US" sz="1800" b="1" dirty="0" smtClean="0"/>
              <a:t>-</a:t>
            </a:r>
            <a:r>
              <a:rPr lang="en-US" sz="1800" dirty="0" smtClean="0"/>
              <a:t> different physical models are used in each ensemble member</a:t>
            </a:r>
          </a:p>
          <a:p>
            <a:pPr lvl="1"/>
            <a:r>
              <a:rPr lang="en-US" sz="1800" b="1" dirty="0" smtClean="0"/>
              <a:t>Stochastic kinetic energy backscatter- </a:t>
            </a:r>
            <a:r>
              <a:rPr lang="en-US" sz="1800" dirty="0" smtClean="0"/>
              <a:t>replaces upscale kinetic energy loss due to unresolved processes and numerical integration.</a:t>
            </a:r>
          </a:p>
          <a:p>
            <a:pPr lvl="1"/>
            <a:r>
              <a:rPr lang="en-US" sz="1800" b="1" dirty="0" smtClean="0"/>
              <a:t>Stochastically perturbed physical tendencies</a:t>
            </a:r>
          </a:p>
          <a:p>
            <a:pPr lvl="1"/>
            <a:r>
              <a:rPr lang="en-US" sz="1800" b="1" dirty="0" smtClean="0"/>
              <a:t>Perturbed parameters</a:t>
            </a:r>
          </a:p>
          <a:p>
            <a:pPr lvl="1"/>
            <a:r>
              <a:rPr lang="en-US" sz="1800" dirty="0" smtClean="0"/>
              <a:t>Or </a:t>
            </a:r>
            <a:r>
              <a:rPr lang="en-US" sz="1800" b="1" dirty="0" smtClean="0"/>
              <a:t>combinations</a:t>
            </a:r>
            <a:r>
              <a:rPr lang="en-US" sz="1800" dirty="0" smtClean="0"/>
              <a:t> of the </a:t>
            </a:r>
            <a:r>
              <a:rPr lang="en-US" sz="1800" dirty="0" smtClean="0"/>
              <a:t>above</a:t>
            </a:r>
          </a:p>
          <a:p>
            <a:r>
              <a:rPr lang="en-US" sz="2000" dirty="0" smtClean="0"/>
              <a:t>Can verify the model error representation against  independent observations (e.g. </a:t>
            </a:r>
            <a:r>
              <a:rPr lang="en-US" sz="2000" dirty="0" err="1" smtClean="0"/>
              <a:t>Berner</a:t>
            </a:r>
            <a:r>
              <a:rPr lang="en-US" sz="2000" dirty="0" smtClean="0"/>
              <a:t> et al. 2011 also see next lecture).</a:t>
            </a:r>
            <a:endParaRPr lang="en-US" sz="2000" dirty="0" smtClean="0"/>
          </a:p>
          <a:p>
            <a:pPr lvl="1"/>
            <a:endParaRPr lang="en-GB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76872"/>
            <a:ext cx="30670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276872"/>
            <a:ext cx="16478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the Ensemble </a:t>
            </a:r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Advantages</a:t>
            </a:r>
          </a:p>
          <a:p>
            <a:pPr lvl="1"/>
            <a:r>
              <a:rPr lang="en-US" sz="1900" dirty="0" smtClean="0"/>
              <a:t>The a-priori uncertainty is flow-dependent.</a:t>
            </a:r>
          </a:p>
          <a:p>
            <a:pPr lvl="1"/>
            <a:r>
              <a:rPr lang="en-US" sz="1900" dirty="0" smtClean="0"/>
              <a:t>The code can be developed separately from the dynamical model e.g. NCEO’s EMPIRE system which allows for any model to assimilate observations using ensemble techniques.</a:t>
            </a:r>
          </a:p>
          <a:p>
            <a:pPr lvl="1"/>
            <a:r>
              <a:rPr lang="en-US" sz="1900" dirty="0" smtClean="0"/>
              <a:t>No need to </a:t>
            </a:r>
            <a:r>
              <a:rPr lang="en-US" sz="1900" dirty="0" err="1" smtClean="0"/>
              <a:t>linearise</a:t>
            </a:r>
            <a:r>
              <a:rPr lang="en-US" sz="1900" dirty="0" smtClean="0"/>
              <a:t> the model, only linear assumption is that statistics </a:t>
            </a:r>
            <a:r>
              <a:rPr lang="en-US" sz="1900" dirty="0" smtClean="0"/>
              <a:t>remain close to </a:t>
            </a:r>
            <a:r>
              <a:rPr lang="en-US" sz="1900" dirty="0" smtClean="0"/>
              <a:t>Gaussian</a:t>
            </a:r>
            <a:r>
              <a:rPr lang="en-US" sz="1900" dirty="0" smtClean="0"/>
              <a:t>.</a:t>
            </a:r>
          </a:p>
          <a:p>
            <a:pPr lvl="1"/>
            <a:r>
              <a:rPr lang="en-US" sz="1900" dirty="0" smtClean="0"/>
              <a:t>Easy to account for model error.</a:t>
            </a:r>
            <a:endParaRPr lang="en-US" sz="19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Disadvantages</a:t>
            </a:r>
          </a:p>
          <a:p>
            <a:pPr lvl="1"/>
            <a:r>
              <a:rPr lang="en-US" sz="1900" dirty="0" smtClean="0"/>
              <a:t>Sensitive to ensemble size. </a:t>
            </a:r>
            <a:r>
              <a:rPr lang="en-US" sz="1900" dirty="0" err="1" smtClean="0"/>
              <a:t>Undersampling</a:t>
            </a:r>
            <a:r>
              <a:rPr lang="en-US" sz="1900" dirty="0" smtClean="0"/>
              <a:t> can lead to filter divergence. Ideas to mitigate this include </a:t>
            </a:r>
            <a:r>
              <a:rPr lang="en-US" sz="1900" dirty="0" err="1" smtClean="0"/>
              <a:t>localisation</a:t>
            </a:r>
            <a:r>
              <a:rPr lang="en-US" sz="1900" dirty="0" smtClean="0"/>
              <a:t> and inflation (see next </a:t>
            </a:r>
            <a:r>
              <a:rPr lang="en-US" sz="1900" dirty="0" err="1" smtClean="0"/>
              <a:t>EnKF</a:t>
            </a:r>
            <a:r>
              <a:rPr lang="en-US" sz="1900" dirty="0" smtClean="0"/>
              <a:t> lecture).</a:t>
            </a:r>
          </a:p>
          <a:p>
            <a:pPr lvl="1"/>
            <a:r>
              <a:rPr lang="en-US" sz="1900" dirty="0" smtClean="0"/>
              <a:t>Assumes Gaussian statistics, for highly non-linear models this may not be a valid assumption (see lecture on particle filters)</a:t>
            </a:r>
          </a:p>
          <a:p>
            <a:pPr lvl="1"/>
            <a:r>
              <a:rPr lang="en-US" sz="1900" dirty="0" smtClean="0"/>
              <a:t>The updated ensemble may not be consistent with the model equations.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the Ensemble </a:t>
            </a:r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accent4"/>
                </a:solidFill>
              </a:rPr>
              <a:t>The different </a:t>
            </a:r>
            <a:r>
              <a:rPr lang="en-US" sz="2000" dirty="0" err="1" smtClean="0">
                <a:solidFill>
                  <a:schemeClr val="accent4"/>
                </a:solidFill>
              </a:rPr>
              <a:t>EnKF</a:t>
            </a:r>
            <a:r>
              <a:rPr lang="en-US" sz="2000" dirty="0" smtClean="0">
                <a:solidFill>
                  <a:schemeClr val="accent4"/>
                </a:solidFill>
              </a:rPr>
              <a:t> algorithms</a:t>
            </a:r>
          </a:p>
          <a:p>
            <a:pPr lvl="1"/>
            <a:r>
              <a:rPr lang="en-US" sz="2000" dirty="0" smtClean="0"/>
              <a:t>Many different algorithms exist</a:t>
            </a:r>
            <a:r>
              <a:rPr lang="en-US" sz="2000" dirty="0" smtClean="0">
                <a:solidFill>
                  <a:schemeClr val="accent4"/>
                </a:solidFill>
              </a:rPr>
              <a:t>.</a:t>
            </a:r>
          </a:p>
          <a:p>
            <a:pPr lvl="1"/>
            <a:r>
              <a:rPr lang="en-US" sz="2000" b="1" dirty="0" smtClean="0"/>
              <a:t>Stochastic methods </a:t>
            </a:r>
            <a:r>
              <a:rPr lang="en-US" sz="2000" dirty="0" smtClean="0"/>
              <a:t>update each ensemble member separately and then estimate the first two sample moments to give the ensemble mean and covariance.</a:t>
            </a:r>
          </a:p>
          <a:p>
            <a:pPr lvl="1"/>
            <a:r>
              <a:rPr lang="en-US" sz="2000" b="1" dirty="0" smtClean="0"/>
              <a:t>Deterministic </a:t>
            </a:r>
            <a:r>
              <a:rPr lang="en-US" sz="2000" b="1" dirty="0" smtClean="0"/>
              <a:t>methods </a:t>
            </a:r>
            <a:r>
              <a:rPr lang="en-US" sz="2000" dirty="0" smtClean="0"/>
              <a:t>update the ensemble simultaneously based on linear/Gaussian theory.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err="1" smtClean="0">
                <a:solidFill>
                  <a:schemeClr val="accent6"/>
                </a:solidFill>
              </a:rPr>
              <a:t>EnKF</a:t>
            </a:r>
            <a:r>
              <a:rPr lang="en-US" sz="2000" dirty="0" smtClean="0">
                <a:solidFill>
                  <a:schemeClr val="accent6"/>
                </a:solidFill>
              </a:rPr>
              <a:t> </a:t>
            </a:r>
            <a:r>
              <a:rPr lang="en-US" sz="2000" dirty="0" err="1" smtClean="0">
                <a:solidFill>
                  <a:schemeClr val="accent6"/>
                </a:solidFill>
              </a:rPr>
              <a:t>vs</a:t>
            </a:r>
            <a:r>
              <a:rPr lang="en-US" sz="2000" dirty="0" smtClean="0">
                <a:solidFill>
                  <a:schemeClr val="accent6"/>
                </a:solidFill>
              </a:rPr>
              <a:t> 4DVar</a:t>
            </a:r>
          </a:p>
          <a:p>
            <a:pPr lvl="1"/>
            <a:r>
              <a:rPr lang="en-US" sz="2000" dirty="0" smtClean="0"/>
              <a:t>Each method has its own advantages and disadvantages- there is no clear winner.</a:t>
            </a:r>
          </a:p>
          <a:p>
            <a:pPr lvl="1"/>
            <a:r>
              <a:rPr lang="en-US" sz="2000" dirty="0" smtClean="0"/>
              <a:t>Hybrid methods aim to combine the best bits of both (see lecture later today on hybrid methods)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Recap of problem we wish to solve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/>
              <a:t>Given </a:t>
            </a:r>
            <a:r>
              <a:rPr lang="en-US" sz="2000" dirty="0">
                <a:solidFill>
                  <a:schemeClr val="accent1"/>
                </a:solidFill>
              </a:rPr>
              <a:t>prior knowledge </a:t>
            </a:r>
            <a:r>
              <a:rPr lang="en-US" sz="2000" dirty="0"/>
              <a:t>of the state of a system and a set of </a:t>
            </a:r>
            <a:r>
              <a:rPr lang="en-US" sz="2000" dirty="0">
                <a:solidFill>
                  <a:srgbClr val="00B050"/>
                </a:solidFill>
              </a:rPr>
              <a:t>observations</a:t>
            </a:r>
            <a:r>
              <a:rPr lang="en-US" sz="2000" dirty="0"/>
              <a:t>, we wish to estimate the state of the system at a given time.</a:t>
            </a:r>
          </a:p>
          <a:p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437112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Figure: 1D example of </a:t>
            </a:r>
            <a:r>
              <a:rPr lang="en-US" sz="1400" dirty="0" err="1" smtClean="0">
                <a:latin typeface="+mn-lt"/>
              </a:rPr>
              <a:t>Bayes</a:t>
            </a:r>
            <a:r>
              <a:rPr lang="en-US" sz="1400" dirty="0" smtClean="0">
                <a:latin typeface="+mn-lt"/>
              </a:rPr>
              <a:t>’ theorem. </a:t>
            </a:r>
            <a:endParaRPr lang="en-GB" sz="1400" dirty="0" smtClean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212976"/>
            <a:ext cx="236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ayes_illustr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9439" y="2924944"/>
            <a:ext cx="4967801" cy="30220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24128" y="6011996"/>
            <a:ext cx="152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Moderate rain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429959" y="6011996"/>
            <a:ext cx="117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Heavy rain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444119" y="6011996"/>
            <a:ext cx="869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rain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4797152"/>
            <a:ext cx="40324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For example this could be rainfall amount in a given grid box.</a:t>
            </a:r>
          </a:p>
          <a:p>
            <a:r>
              <a:rPr lang="en-US" sz="1400" dirty="0" smtClean="0"/>
              <a:t>A-priori we are unsure if there will be moderate or heavy rainfall. The observation only gives probability to the rainfall being moderate. </a:t>
            </a:r>
          </a:p>
          <a:p>
            <a:r>
              <a:rPr lang="en-US" sz="1400" dirty="0" smtClean="0"/>
              <a:t>Applying </a:t>
            </a:r>
            <a:r>
              <a:rPr lang="en-US" sz="1400" dirty="0" err="1" smtClean="0"/>
              <a:t>Bayes</a:t>
            </a:r>
            <a:r>
              <a:rPr lang="en-US" sz="1400" dirty="0" smtClean="0"/>
              <a:t>’ theorem we can now be certain that the rainfall was moderate and the uncertainty is reduced compared to both the observations and our a-priori estimate.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000" dirty="0" err="1" smtClean="0"/>
              <a:t>Kalman</a:t>
            </a:r>
            <a:r>
              <a:rPr lang="en-US" sz="2000" dirty="0" smtClean="0"/>
              <a:t> (1960) A new approach to linear filtering and prediction problems. </a:t>
            </a:r>
            <a:r>
              <a:rPr lang="en-US" sz="2000" i="1" dirty="0" smtClean="0"/>
              <a:t>J. Basic Engineering</a:t>
            </a:r>
            <a:r>
              <a:rPr lang="en-US" sz="2000" dirty="0" smtClean="0"/>
              <a:t>, </a:t>
            </a:r>
            <a:r>
              <a:rPr lang="en-US" sz="2000" b="1" dirty="0" smtClean="0"/>
              <a:t>82</a:t>
            </a:r>
            <a:r>
              <a:rPr lang="en-US" sz="2000" dirty="0" smtClean="0"/>
              <a:t>, 32-45.</a:t>
            </a:r>
          </a:p>
          <a:p>
            <a:r>
              <a:rPr lang="en-US" sz="2000" dirty="0" err="1" smtClean="0"/>
              <a:t>Grewal</a:t>
            </a:r>
            <a:r>
              <a:rPr lang="en-US" sz="2000" dirty="0" smtClean="0"/>
              <a:t> and Andrews (2008) </a:t>
            </a:r>
            <a:r>
              <a:rPr lang="en-US" sz="2000" dirty="0" err="1" smtClean="0"/>
              <a:t>Kalman</a:t>
            </a:r>
            <a:r>
              <a:rPr lang="en-US" sz="2000" dirty="0" smtClean="0"/>
              <a:t> Filtering: Theory and Practice using MATLAB. </a:t>
            </a:r>
            <a:r>
              <a:rPr lang="en-US" sz="2000" i="1" dirty="0" smtClean="0"/>
              <a:t>Wiley, New Jersey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Evensen</a:t>
            </a:r>
            <a:r>
              <a:rPr lang="en-US" sz="2000" dirty="0" smtClean="0"/>
              <a:t> (1994) Sequential data assimilation with a nonlinear quasi-</a:t>
            </a:r>
            <a:r>
              <a:rPr lang="en-US" sz="2000" dirty="0" err="1" smtClean="0"/>
              <a:t>geostrophic</a:t>
            </a:r>
            <a:r>
              <a:rPr lang="en-US" sz="2000" dirty="0" smtClean="0"/>
              <a:t> model using Monte Carlo methods to forecast error statistics. </a:t>
            </a:r>
            <a:r>
              <a:rPr lang="en-US" sz="2000" i="1" dirty="0" smtClean="0"/>
              <a:t>J. </a:t>
            </a:r>
            <a:r>
              <a:rPr lang="en-US" sz="2000" i="1" dirty="0" err="1" smtClean="0"/>
              <a:t>Geophys</a:t>
            </a:r>
            <a:r>
              <a:rPr lang="en-US" sz="2000" i="1" dirty="0" smtClean="0"/>
              <a:t>. Res., </a:t>
            </a:r>
            <a:r>
              <a:rPr lang="en-US" sz="2000" b="1" dirty="0" smtClean="0"/>
              <a:t>99(C5)</a:t>
            </a:r>
            <a:r>
              <a:rPr lang="en-US" sz="2000" dirty="0" smtClean="0"/>
              <a:t>, 10143-10162.</a:t>
            </a:r>
            <a:endParaRPr lang="en-GB" sz="2000" dirty="0" smtClean="0"/>
          </a:p>
          <a:p>
            <a:r>
              <a:rPr lang="en-US" sz="2000" dirty="0" smtClean="0"/>
              <a:t>Tippet et al. (2003) Ensemble Square Root Filters. </a:t>
            </a:r>
            <a:r>
              <a:rPr lang="en-US" sz="2000" i="1" dirty="0" smtClean="0"/>
              <a:t>Mon. </a:t>
            </a:r>
            <a:r>
              <a:rPr lang="en-US" sz="2000" i="1" dirty="0" err="1" smtClean="0"/>
              <a:t>Wea</a:t>
            </a:r>
            <a:r>
              <a:rPr lang="en-US" sz="2000" i="1" dirty="0" smtClean="0"/>
              <a:t>. Rev</a:t>
            </a:r>
            <a:r>
              <a:rPr lang="en-US" sz="2000" dirty="0" smtClean="0"/>
              <a:t>., </a:t>
            </a:r>
            <a:r>
              <a:rPr lang="en-US" sz="2000" b="1" dirty="0" smtClean="0"/>
              <a:t>131</a:t>
            </a:r>
            <a:r>
              <a:rPr lang="en-US" sz="2000" dirty="0" smtClean="0"/>
              <a:t>, 1485-1490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Anderson (2001) An ensemble adjustment filter for data assimilation. </a:t>
            </a:r>
            <a:r>
              <a:rPr lang="en-GB" sz="2000" i="1" dirty="0" smtClean="0"/>
              <a:t>Mon. Weather Rev</a:t>
            </a:r>
            <a:r>
              <a:rPr lang="en-GB" sz="2000" dirty="0" smtClean="0"/>
              <a:t>., </a:t>
            </a:r>
            <a:r>
              <a:rPr lang="en-GB" sz="2000" b="1" dirty="0" smtClean="0"/>
              <a:t>129</a:t>
            </a:r>
            <a:r>
              <a:rPr lang="en-GB" sz="2000" dirty="0" smtClean="0"/>
              <a:t>, 2884-2903.</a:t>
            </a:r>
            <a:endParaRPr lang="en-US" sz="2000" dirty="0" smtClean="0"/>
          </a:p>
          <a:p>
            <a:r>
              <a:rPr lang="en-US" sz="2000" dirty="0" smtClean="0"/>
              <a:t>Bishop et al. (2001) Adaptive sampling with the ensemble transform </a:t>
            </a:r>
            <a:r>
              <a:rPr lang="en-US" sz="2000" dirty="0" err="1" smtClean="0"/>
              <a:t>Kalman</a:t>
            </a:r>
            <a:r>
              <a:rPr lang="en-US" sz="2000" dirty="0" smtClean="0"/>
              <a:t> filter. </a:t>
            </a:r>
            <a:r>
              <a:rPr lang="en-US" sz="2000" i="1" dirty="0" smtClean="0"/>
              <a:t>Mon. </a:t>
            </a:r>
            <a:r>
              <a:rPr lang="en-US" sz="2000" i="1" dirty="0" err="1" smtClean="0"/>
              <a:t>Wea</a:t>
            </a:r>
            <a:r>
              <a:rPr lang="en-US" sz="2000" i="1" dirty="0" smtClean="0"/>
              <a:t>. Rev</a:t>
            </a:r>
            <a:r>
              <a:rPr lang="en-US" sz="2000" dirty="0" smtClean="0"/>
              <a:t>., </a:t>
            </a:r>
            <a:r>
              <a:rPr lang="en-US" sz="2000" b="1" dirty="0" smtClean="0"/>
              <a:t>126</a:t>
            </a:r>
            <a:r>
              <a:rPr lang="en-US" sz="2000" dirty="0" smtClean="0"/>
              <a:t>, 1719-1724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Wang et al. (2004) </a:t>
            </a:r>
            <a:r>
              <a:rPr lang="en-GB" sz="2000" dirty="0" smtClean="0"/>
              <a:t>Which </a:t>
            </a:r>
            <a:r>
              <a:rPr lang="en-GB" sz="2000" dirty="0" smtClean="0"/>
              <a:t>Is Better, an Ensemble of Positive–Negative Pairs or a </a:t>
            </a:r>
            <a:r>
              <a:rPr lang="en-GB" sz="2000" dirty="0" err="1" smtClean="0"/>
              <a:t>Centered</a:t>
            </a:r>
            <a:r>
              <a:rPr lang="en-GB" sz="2000" dirty="0" smtClean="0"/>
              <a:t> </a:t>
            </a:r>
            <a:r>
              <a:rPr lang="en-GB" sz="2000" dirty="0" smtClean="0"/>
              <a:t>Spherical Simplex </a:t>
            </a:r>
            <a:r>
              <a:rPr lang="en-GB" sz="2000" dirty="0" smtClean="0"/>
              <a:t>Ensemble</a:t>
            </a:r>
            <a:r>
              <a:rPr lang="en-GB" sz="2000" dirty="0" smtClean="0"/>
              <a:t>?</a:t>
            </a:r>
            <a:r>
              <a:rPr lang="en-US" sz="2000" i="1" dirty="0" smtClean="0"/>
              <a:t> Mon. </a:t>
            </a:r>
            <a:r>
              <a:rPr lang="en-US" sz="2000" i="1" dirty="0" err="1" smtClean="0"/>
              <a:t>Wea</a:t>
            </a:r>
            <a:r>
              <a:rPr lang="en-US" sz="2000" i="1" dirty="0" smtClean="0"/>
              <a:t>. Rev</a:t>
            </a:r>
            <a:r>
              <a:rPr lang="en-US" sz="2000" dirty="0" smtClean="0"/>
              <a:t>., </a:t>
            </a:r>
            <a:r>
              <a:rPr lang="en-US" sz="2000" b="1" dirty="0" smtClean="0"/>
              <a:t>132</a:t>
            </a:r>
            <a:r>
              <a:rPr lang="en-US" sz="2000" dirty="0" smtClean="0"/>
              <a:t>, 1590-1605.</a:t>
            </a:r>
          </a:p>
          <a:p>
            <a:r>
              <a:rPr lang="en-US" sz="2000" dirty="0" smtClean="0"/>
              <a:t>Livings et al. (2008) Unbiased ensemble square root filters. </a:t>
            </a:r>
            <a:r>
              <a:rPr lang="en-US" sz="2000" i="1" dirty="0" err="1" smtClean="0"/>
              <a:t>Physica</a:t>
            </a:r>
            <a:r>
              <a:rPr lang="en-US" sz="2000" i="1" dirty="0" smtClean="0"/>
              <a:t> D</a:t>
            </a:r>
            <a:r>
              <a:rPr lang="en-US" sz="2000" dirty="0" smtClean="0"/>
              <a:t>. </a:t>
            </a:r>
            <a:r>
              <a:rPr lang="en-US" sz="2000" b="1" dirty="0" smtClean="0"/>
              <a:t>237</a:t>
            </a:r>
            <a:r>
              <a:rPr lang="en-US" sz="2000" dirty="0" smtClean="0"/>
              <a:t>, 1021-1028.</a:t>
            </a:r>
            <a:endParaRPr lang="en-GB" sz="2000" dirty="0" smtClean="0"/>
          </a:p>
          <a:p>
            <a:r>
              <a:rPr lang="en-GB" sz="2000" dirty="0" err="1" smtClean="0"/>
              <a:t>Berner</a:t>
            </a:r>
            <a:r>
              <a:rPr lang="en-GB" sz="2000" dirty="0" smtClean="0"/>
              <a:t> et al. (2011) Model uncertainty in a </a:t>
            </a:r>
            <a:r>
              <a:rPr lang="en-GB" sz="2000" dirty="0" err="1" smtClean="0"/>
              <a:t>mesoscale</a:t>
            </a:r>
            <a:r>
              <a:rPr lang="en-GB" sz="2000" dirty="0" smtClean="0"/>
              <a:t> ensemble prediction system: Stochastic versus </a:t>
            </a:r>
            <a:r>
              <a:rPr lang="en-GB" sz="2000" dirty="0" err="1" smtClean="0"/>
              <a:t>multiphysics</a:t>
            </a:r>
            <a:r>
              <a:rPr lang="en-GB" sz="2000" dirty="0" smtClean="0"/>
              <a:t> representations, </a:t>
            </a:r>
            <a:r>
              <a:rPr lang="en-GB" sz="2000" i="1" dirty="0" smtClean="0"/>
              <a:t>Mon. Weather Rev</a:t>
            </a:r>
            <a:r>
              <a:rPr lang="en-GB" sz="2000" dirty="0" smtClean="0"/>
              <a:t>., </a:t>
            </a:r>
            <a:r>
              <a:rPr lang="en-GB" sz="2000" b="1" dirty="0" smtClean="0"/>
              <a:t>139</a:t>
            </a:r>
            <a:r>
              <a:rPr lang="en-GB" sz="2000" dirty="0" smtClean="0"/>
              <a:t>, 1972–1995.</a:t>
            </a:r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4DVar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475656" y="1772816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475656" y="3501008"/>
            <a:ext cx="540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75774" y="24208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255694" y="25556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707904" y="19888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136014" y="28780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415934" y="17728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115616" y="2708920"/>
            <a:ext cx="353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30000" dirty="0" err="1" smtClean="0"/>
              <a:t>a</a:t>
            </a:r>
            <a:endParaRPr lang="en-GB" baseline="30000" dirty="0"/>
          </a:p>
        </p:txBody>
      </p:sp>
      <p:sp>
        <p:nvSpPr>
          <p:cNvPr id="20" name="TextBox 19"/>
          <p:cNvSpPr txBox="1"/>
          <p:nvPr/>
        </p:nvSpPr>
        <p:spPr>
          <a:xfrm>
            <a:off x="1141784" y="249289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30000" dirty="0" err="1" smtClean="0"/>
              <a:t>b</a:t>
            </a:r>
            <a:endParaRPr lang="en-GB" baseline="30000" dirty="0"/>
          </a:p>
        </p:txBody>
      </p:sp>
      <p:sp>
        <p:nvSpPr>
          <p:cNvPr id="21" name="TextBox 20"/>
          <p:cNvSpPr txBox="1"/>
          <p:nvPr/>
        </p:nvSpPr>
        <p:spPr>
          <a:xfrm>
            <a:off x="7056784" y="188640"/>
            <a:ext cx="2411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*Observations</a:t>
            </a:r>
          </a:p>
          <a:p>
            <a:r>
              <a:rPr lang="en-US" dirty="0"/>
              <a:t> </a:t>
            </a:r>
            <a:r>
              <a:rPr lang="en-US" dirty="0" smtClean="0"/>
              <a:t>      background uncertainty, </a:t>
            </a:r>
            <a:r>
              <a:rPr lang="en-US" dirty="0" err="1" smtClean="0"/>
              <a:t>characterised</a:t>
            </a:r>
            <a:r>
              <a:rPr lang="en-US" dirty="0" smtClean="0"/>
              <a:t> by </a:t>
            </a:r>
            <a:r>
              <a:rPr lang="en-US" b="1" dirty="0" smtClean="0"/>
              <a:t>B</a:t>
            </a:r>
          </a:p>
          <a:p>
            <a:r>
              <a:rPr lang="en-US" b="1" dirty="0" smtClean="0"/>
              <a:t>        </a:t>
            </a:r>
            <a:r>
              <a:rPr lang="en-US" dirty="0" smtClean="0"/>
              <a:t>observation uncertainty, </a:t>
            </a:r>
            <a:r>
              <a:rPr lang="en-US" dirty="0" err="1" smtClean="0"/>
              <a:t>characterised</a:t>
            </a:r>
            <a:r>
              <a:rPr lang="en-US" dirty="0" smtClean="0"/>
              <a:t> by </a:t>
            </a:r>
            <a:r>
              <a:rPr lang="en-US" b="1" dirty="0" smtClean="0"/>
              <a:t>R</a:t>
            </a:r>
            <a:endParaRPr lang="en-US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6261985" y="34290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GB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5292080" y="1340768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627784" y="3429000"/>
            <a:ext cx="2122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Assimilation window</a:t>
            </a:r>
            <a:endParaRPr lang="en-GB" dirty="0"/>
          </a:p>
        </p:txBody>
      </p:sp>
      <p:cxnSp>
        <p:nvCxnSpPr>
          <p:cNvPr id="28" name="Curved Connector 27"/>
          <p:cNvCxnSpPr/>
          <p:nvPr/>
        </p:nvCxnSpPr>
        <p:spPr>
          <a:xfrm flipV="1">
            <a:off x="7128792" y="2564904"/>
            <a:ext cx="288032" cy="72008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562522" y="3622164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049091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/>
              <a:t>4DVar aims to find the most likely state at time 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given an initial estimate,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, and a window of observations.</a:t>
            </a:r>
          </a:p>
          <a:p>
            <a:pPr lvl="0"/>
            <a:endParaRPr lang="en-US" sz="2000" dirty="0" smtClean="0"/>
          </a:p>
        </p:txBody>
      </p:sp>
      <p:sp>
        <p:nvSpPr>
          <p:cNvPr id="37" name="Freeform 36"/>
          <p:cNvSpPr/>
          <p:nvPr/>
        </p:nvSpPr>
        <p:spPr>
          <a:xfrm>
            <a:off x="1485900" y="1762125"/>
            <a:ext cx="3806190" cy="1202055"/>
          </a:xfrm>
          <a:custGeom>
            <a:avLst/>
            <a:gdLst>
              <a:gd name="connsiteX0" fmla="*/ 0 w 3806190"/>
              <a:gd name="connsiteY0" fmla="*/ 1141095 h 1202055"/>
              <a:gd name="connsiteX1" fmla="*/ 708660 w 3806190"/>
              <a:gd name="connsiteY1" fmla="*/ 1129665 h 1202055"/>
              <a:gd name="connsiteX2" fmla="*/ 1554480 w 3806190"/>
              <a:gd name="connsiteY2" fmla="*/ 706755 h 1202055"/>
              <a:gd name="connsiteX3" fmla="*/ 2366010 w 3806190"/>
              <a:gd name="connsiteY3" fmla="*/ 569595 h 1202055"/>
              <a:gd name="connsiteX4" fmla="*/ 3074670 w 3806190"/>
              <a:gd name="connsiteY4" fmla="*/ 43815 h 1202055"/>
              <a:gd name="connsiteX5" fmla="*/ 3520440 w 3806190"/>
              <a:gd name="connsiteY5" fmla="*/ 832485 h 1202055"/>
              <a:gd name="connsiteX6" fmla="*/ 3806190 w 3806190"/>
              <a:gd name="connsiteY6" fmla="*/ 1072515 h 1202055"/>
              <a:gd name="connsiteX7" fmla="*/ 3806190 w 3806190"/>
              <a:gd name="connsiteY7" fmla="*/ 1072515 h 120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6190" h="1202055">
                <a:moveTo>
                  <a:pt x="0" y="1141095"/>
                </a:moveTo>
                <a:cubicBezTo>
                  <a:pt x="224790" y="1171575"/>
                  <a:pt x="449580" y="1202055"/>
                  <a:pt x="708660" y="1129665"/>
                </a:cubicBezTo>
                <a:cubicBezTo>
                  <a:pt x="967740" y="1057275"/>
                  <a:pt x="1278255" y="800100"/>
                  <a:pt x="1554480" y="706755"/>
                </a:cubicBezTo>
                <a:cubicBezTo>
                  <a:pt x="1830705" y="613410"/>
                  <a:pt x="2112645" y="680085"/>
                  <a:pt x="2366010" y="569595"/>
                </a:cubicBezTo>
                <a:cubicBezTo>
                  <a:pt x="2619375" y="459105"/>
                  <a:pt x="2882265" y="0"/>
                  <a:pt x="3074670" y="43815"/>
                </a:cubicBezTo>
                <a:cubicBezTo>
                  <a:pt x="3267075" y="87630"/>
                  <a:pt x="3398520" y="661035"/>
                  <a:pt x="3520440" y="832485"/>
                </a:cubicBezTo>
                <a:cubicBezTo>
                  <a:pt x="3642360" y="1003935"/>
                  <a:pt x="3806190" y="1072515"/>
                  <a:pt x="3806190" y="1072515"/>
                </a:cubicBezTo>
                <a:lnTo>
                  <a:pt x="3806190" y="107251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>
          <a:xfrm>
            <a:off x="5292090" y="2773680"/>
            <a:ext cx="1440180" cy="426720"/>
          </a:xfrm>
          <a:custGeom>
            <a:avLst/>
            <a:gdLst>
              <a:gd name="connsiteX0" fmla="*/ 0 w 1440180"/>
              <a:gd name="connsiteY0" fmla="*/ 60960 h 426720"/>
              <a:gd name="connsiteX1" fmla="*/ 457200 w 1440180"/>
              <a:gd name="connsiteY1" fmla="*/ 198120 h 426720"/>
              <a:gd name="connsiteX2" fmla="*/ 914400 w 1440180"/>
              <a:gd name="connsiteY2" fmla="*/ 38100 h 426720"/>
              <a:gd name="connsiteX3" fmla="*/ 1440180 w 1440180"/>
              <a:gd name="connsiteY3" fmla="*/ 426720 h 426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0180" h="426720">
                <a:moveTo>
                  <a:pt x="0" y="60960"/>
                </a:moveTo>
                <a:cubicBezTo>
                  <a:pt x="152400" y="131445"/>
                  <a:pt x="304800" y="201930"/>
                  <a:pt x="457200" y="198120"/>
                </a:cubicBezTo>
                <a:cubicBezTo>
                  <a:pt x="609600" y="194310"/>
                  <a:pt x="750570" y="0"/>
                  <a:pt x="914400" y="38100"/>
                </a:cubicBezTo>
                <a:cubicBezTo>
                  <a:pt x="1078230" y="76200"/>
                  <a:pt x="1259205" y="251460"/>
                  <a:pt x="1440180" y="426720"/>
                </a:cubicBezTo>
              </a:path>
            </a:pathLst>
          </a:cu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Curved Connector 38"/>
          <p:cNvCxnSpPr/>
          <p:nvPr/>
        </p:nvCxnSpPr>
        <p:spPr>
          <a:xfrm flipV="1">
            <a:off x="7128792" y="3429000"/>
            <a:ext cx="288032" cy="72008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742304" y="3633594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2282602" y="2561476"/>
            <a:ext cx="224026" cy="288032"/>
            <a:chOff x="793294" y="980728"/>
            <a:chExt cx="224026" cy="288032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2999254" y="2420888"/>
            <a:ext cx="224026" cy="288032"/>
            <a:chOff x="793294" y="980728"/>
            <a:chExt cx="224026" cy="288032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3749050" y="1988840"/>
            <a:ext cx="224026" cy="288032"/>
            <a:chOff x="793294" y="980728"/>
            <a:chExt cx="224026" cy="288032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4457700" y="1772816"/>
            <a:ext cx="224026" cy="288032"/>
            <a:chOff x="793294" y="980728"/>
            <a:chExt cx="224026" cy="288032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5177780" y="2852936"/>
            <a:ext cx="224026" cy="288032"/>
            <a:chOff x="793294" y="980728"/>
            <a:chExt cx="224026" cy="288032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1377360" y="2573288"/>
            <a:ext cx="224026" cy="288032"/>
            <a:chOff x="793294" y="980728"/>
            <a:chExt cx="224026" cy="288032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1388790" y="2823602"/>
            <a:ext cx="196210" cy="135632"/>
            <a:chOff x="793294" y="980728"/>
            <a:chExt cx="224026" cy="288032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/>
          <p:nvPr/>
        </p:nvSpPr>
        <p:spPr>
          <a:xfrm>
            <a:off x="1338057" y="349171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endParaRPr lang="en-GB" baseline="-25000" dirty="0"/>
          </a:p>
        </p:txBody>
      </p:sp>
      <p:grpSp>
        <p:nvGrpSpPr>
          <p:cNvPr id="78" name="Group 77"/>
          <p:cNvGrpSpPr/>
          <p:nvPr/>
        </p:nvGrpSpPr>
        <p:grpSpPr>
          <a:xfrm>
            <a:off x="7164288" y="1340768"/>
            <a:ext cx="224026" cy="288032"/>
            <a:chOff x="793294" y="980728"/>
            <a:chExt cx="224026" cy="288032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7164288" y="548680"/>
            <a:ext cx="224026" cy="288032"/>
            <a:chOff x="793294" y="980728"/>
            <a:chExt cx="224026" cy="288032"/>
          </a:xfrm>
        </p:grpSpPr>
        <p:cxnSp>
          <p:nvCxnSpPr>
            <p:cNvPr id="83" name="Straight Connector 82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7164288" y="2861320"/>
            <a:ext cx="196210" cy="135632"/>
            <a:chOff x="793294" y="980728"/>
            <a:chExt cx="224026" cy="288032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>
            <a:off x="7380312" y="2420888"/>
            <a:ext cx="1763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M</a:t>
            </a:r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baseline="30000" dirty="0" err="1" smtClean="0"/>
              <a:t>a</a:t>
            </a:r>
            <a:r>
              <a:rPr lang="en-US" dirty="0" smtClean="0"/>
              <a:t>)</a:t>
            </a:r>
          </a:p>
          <a:p>
            <a:r>
              <a:rPr lang="en-US" dirty="0" smtClean="0"/>
              <a:t>analysis uncertainty.</a:t>
            </a:r>
            <a:endParaRPr lang="en-GB" dirty="0"/>
          </a:p>
        </p:txBody>
      </p:sp>
      <p:sp>
        <p:nvSpPr>
          <p:cNvPr id="93" name="TextBox 92"/>
          <p:cNvSpPr txBox="1"/>
          <p:nvPr/>
        </p:nvSpPr>
        <p:spPr>
          <a:xfrm>
            <a:off x="7380312" y="3275692"/>
            <a:ext cx="702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M</a:t>
            </a:r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baseline="30000" dirty="0" err="1" smtClean="0"/>
              <a:t>b</a:t>
            </a:r>
            <a:r>
              <a:rPr lang="en-US" dirty="0" smtClean="0"/>
              <a:t>)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702274"/>
            <a:ext cx="56388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5998418"/>
            <a:ext cx="79343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TextBox 91"/>
          <p:cNvSpPr txBox="1"/>
          <p:nvPr/>
        </p:nvSpPr>
        <p:spPr>
          <a:xfrm>
            <a:off x="504056" y="5373216"/>
            <a:ext cx="85324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   J (the cost function) is derived assuming Gaussian error distributions and a </a:t>
            </a:r>
            <a:r>
              <a:rPr lang="en-US" sz="2000" dirty="0" smtClean="0"/>
              <a:t>perfect </a:t>
            </a:r>
            <a:r>
              <a:rPr lang="en-US" sz="2000" dirty="0" smtClean="0"/>
              <a:t>model.</a:t>
            </a:r>
          </a:p>
          <a:p>
            <a:endParaRPr lang="en-GB" dirty="0"/>
          </a:p>
        </p:txBody>
      </p:sp>
      <p:sp>
        <p:nvSpPr>
          <p:cNvPr id="91" name="Freeform 90"/>
          <p:cNvSpPr/>
          <p:nvPr/>
        </p:nvSpPr>
        <p:spPr>
          <a:xfrm>
            <a:off x="1474470" y="1937385"/>
            <a:ext cx="3836670" cy="786765"/>
          </a:xfrm>
          <a:custGeom>
            <a:avLst/>
            <a:gdLst>
              <a:gd name="connsiteX0" fmla="*/ 0 w 3836670"/>
              <a:gd name="connsiteY0" fmla="*/ 748665 h 786765"/>
              <a:gd name="connsiteX1" fmla="*/ 434340 w 3836670"/>
              <a:gd name="connsiteY1" fmla="*/ 691515 h 786765"/>
              <a:gd name="connsiteX2" fmla="*/ 1062990 w 3836670"/>
              <a:gd name="connsiteY2" fmla="*/ 177165 h 786765"/>
              <a:gd name="connsiteX3" fmla="*/ 1863090 w 3836670"/>
              <a:gd name="connsiteY3" fmla="*/ 51435 h 786765"/>
              <a:gd name="connsiteX4" fmla="*/ 2948940 w 3836670"/>
              <a:gd name="connsiteY4" fmla="*/ 485775 h 786765"/>
              <a:gd name="connsiteX5" fmla="*/ 3691890 w 3836670"/>
              <a:gd name="connsiteY5" fmla="*/ 394335 h 786765"/>
              <a:gd name="connsiteX6" fmla="*/ 3817620 w 3836670"/>
              <a:gd name="connsiteY6" fmla="*/ 371475 h 786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36670" h="786765">
                <a:moveTo>
                  <a:pt x="0" y="748665"/>
                </a:moveTo>
                <a:cubicBezTo>
                  <a:pt x="128587" y="767715"/>
                  <a:pt x="257175" y="786765"/>
                  <a:pt x="434340" y="691515"/>
                </a:cubicBezTo>
                <a:cubicBezTo>
                  <a:pt x="611505" y="596265"/>
                  <a:pt x="824865" y="283845"/>
                  <a:pt x="1062990" y="177165"/>
                </a:cubicBezTo>
                <a:cubicBezTo>
                  <a:pt x="1301115" y="70485"/>
                  <a:pt x="1548765" y="0"/>
                  <a:pt x="1863090" y="51435"/>
                </a:cubicBezTo>
                <a:cubicBezTo>
                  <a:pt x="2177415" y="102870"/>
                  <a:pt x="2644140" y="428625"/>
                  <a:pt x="2948940" y="485775"/>
                </a:cubicBezTo>
                <a:cubicBezTo>
                  <a:pt x="3253740" y="542925"/>
                  <a:pt x="3547110" y="413385"/>
                  <a:pt x="3691890" y="394335"/>
                </a:cubicBezTo>
                <a:cubicBezTo>
                  <a:pt x="3836670" y="375285"/>
                  <a:pt x="3827145" y="373380"/>
                  <a:pt x="3817620" y="371475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4" name="Curved Connector 93"/>
          <p:cNvCxnSpPr/>
          <p:nvPr/>
        </p:nvCxnSpPr>
        <p:spPr>
          <a:xfrm flipV="1">
            <a:off x="7129575" y="3717032"/>
            <a:ext cx="288032" cy="72008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7381095" y="3563724"/>
            <a:ext cx="935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forecast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 uiExpand="1" build="p"/>
      <p:bldP spid="37" grpId="0" animBg="1"/>
      <p:bldP spid="38" grpId="0" animBg="1"/>
      <p:bldP spid="90" grpId="0"/>
      <p:bldP spid="93" grpId="0"/>
      <p:bldP spid="92" grpId="0"/>
      <p:bldP spid="91" grpId="0" animBg="1"/>
      <p:bldP spid="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Recap of </a:t>
            </a:r>
            <a:r>
              <a:rPr lang="en-US" dirty="0" smtClean="0"/>
              <a:t>4DVar: why do any different?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Advantages</a:t>
            </a:r>
          </a:p>
          <a:p>
            <a:pPr lvl="0"/>
            <a:r>
              <a:rPr lang="en-US" sz="2000" dirty="0" smtClean="0"/>
              <a:t>Gaussian and near-linear assumption makes this an efficient algorithm.</a:t>
            </a:r>
          </a:p>
          <a:p>
            <a:pPr lvl="0"/>
            <a:r>
              <a:rPr lang="en-US" sz="2000" dirty="0" err="1" smtClean="0"/>
              <a:t>Minimisation</a:t>
            </a:r>
            <a:r>
              <a:rPr lang="en-US" sz="2000" dirty="0" smtClean="0"/>
              <a:t> of the cost function is a well posed problem (the B-matrix is designed to be full rank).</a:t>
            </a:r>
          </a:p>
          <a:p>
            <a:pPr lvl="0"/>
            <a:r>
              <a:rPr lang="en-US" sz="2000" dirty="0" smtClean="0"/>
              <a:t>Analysis is consistent with the model (balanced).</a:t>
            </a:r>
          </a:p>
          <a:p>
            <a:pPr lvl="0"/>
            <a:r>
              <a:rPr lang="en-US" sz="2000" dirty="0" smtClean="0"/>
              <a:t>Lots of theory and techniques to modify the basic algorithm to make it a pragmatic method for various applications, e.g. incremental 4DVar, preconditioning, control variable transforms, weak constraint 4DVar...</a:t>
            </a:r>
          </a:p>
          <a:p>
            <a:pPr lvl="0"/>
            <a:r>
              <a:rPr lang="en-US" sz="2000" dirty="0" smtClean="0"/>
              <a:t>Met Office and ECMWF both use methods based on 4DVar for their </a:t>
            </a:r>
            <a:r>
              <a:rPr lang="en-US" sz="2000" smtClean="0"/>
              <a:t>atmospheric assimilation.</a:t>
            </a: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Disadvantages</a:t>
            </a:r>
          </a:p>
          <a:p>
            <a:pPr lvl="0"/>
            <a:r>
              <a:rPr lang="en-US" sz="2000" dirty="0" smtClean="0"/>
              <a:t>Gaussian assumption is not always valid.</a:t>
            </a:r>
          </a:p>
          <a:p>
            <a:pPr lvl="0"/>
            <a:r>
              <a:rPr lang="en-US" sz="2000" dirty="0" smtClean="0"/>
              <a:t>Relies on  the validity of TL and perfect model assumption. This tends to restrict the length of the assimilation window.</a:t>
            </a:r>
          </a:p>
          <a:p>
            <a:pPr lvl="0"/>
            <a:r>
              <a:rPr lang="en-US" sz="2000" dirty="0" smtClean="0"/>
              <a:t>Development of TL model, </a:t>
            </a:r>
            <a:r>
              <a:rPr lang="en-US" sz="2000" b="1" dirty="0" smtClean="0"/>
              <a:t>M</a:t>
            </a:r>
            <a:r>
              <a:rPr lang="en-US" sz="2000" dirty="0" smtClean="0"/>
              <a:t>, and </a:t>
            </a:r>
            <a:r>
              <a:rPr lang="en-US" sz="2000" dirty="0" err="1" smtClean="0"/>
              <a:t>adjoint</a:t>
            </a:r>
            <a:r>
              <a:rPr lang="en-US" sz="2000" dirty="0" smtClean="0"/>
              <a:t>, </a:t>
            </a:r>
            <a:r>
              <a:rPr lang="en-US" sz="2000" b="1" dirty="0" smtClean="0"/>
              <a:t>M</a:t>
            </a:r>
            <a:r>
              <a:rPr lang="en-US" sz="2000" baseline="30000" dirty="0" smtClean="0"/>
              <a:t>T</a:t>
            </a:r>
            <a:r>
              <a:rPr lang="en-US" sz="2000" dirty="0" smtClean="0"/>
              <a:t>, is very time consuming  and difficult to update as the non-linear model is developed.</a:t>
            </a:r>
          </a:p>
          <a:p>
            <a:pPr lvl="0"/>
            <a:r>
              <a:rPr lang="en-US" sz="2000" dirty="0" smtClean="0"/>
              <a:t>B-matrix is predominately static.</a:t>
            </a:r>
          </a:p>
          <a:p>
            <a:pPr lvl="0"/>
            <a:endParaRPr lang="en-US" sz="2000" dirty="0" smtClean="0"/>
          </a:p>
          <a:p>
            <a:pPr lvl="0">
              <a:buNone/>
            </a:pPr>
            <a:r>
              <a:rPr lang="en-US" sz="2000" dirty="0" smtClean="0"/>
              <a:t>This motivates a different approach…</a:t>
            </a:r>
            <a:endParaRPr lang="en-US" sz="2000" dirty="0"/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1463040" y="2030730"/>
            <a:ext cx="4057650" cy="927735"/>
          </a:xfrm>
          <a:custGeom>
            <a:avLst/>
            <a:gdLst>
              <a:gd name="connsiteX0" fmla="*/ 0 w 4057650"/>
              <a:gd name="connsiteY0" fmla="*/ 666750 h 927735"/>
              <a:gd name="connsiteX1" fmla="*/ 434340 w 4057650"/>
              <a:gd name="connsiteY1" fmla="*/ 723900 h 927735"/>
              <a:gd name="connsiteX2" fmla="*/ 925830 w 4057650"/>
              <a:gd name="connsiteY2" fmla="*/ 95250 h 927735"/>
              <a:gd name="connsiteX3" fmla="*/ 1874520 w 4057650"/>
              <a:gd name="connsiteY3" fmla="*/ 152400 h 927735"/>
              <a:gd name="connsiteX4" fmla="*/ 2514600 w 4057650"/>
              <a:gd name="connsiteY4" fmla="*/ 826770 h 927735"/>
              <a:gd name="connsiteX5" fmla="*/ 3074670 w 4057650"/>
              <a:gd name="connsiteY5" fmla="*/ 758190 h 927735"/>
              <a:gd name="connsiteX6" fmla="*/ 3577590 w 4057650"/>
              <a:gd name="connsiteY6" fmla="*/ 175260 h 927735"/>
              <a:gd name="connsiteX7" fmla="*/ 4057650 w 4057650"/>
              <a:gd name="connsiteY7" fmla="*/ 26670 h 927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57650" h="927735">
                <a:moveTo>
                  <a:pt x="0" y="666750"/>
                </a:moveTo>
                <a:cubicBezTo>
                  <a:pt x="140017" y="742950"/>
                  <a:pt x="280035" y="819150"/>
                  <a:pt x="434340" y="723900"/>
                </a:cubicBezTo>
                <a:cubicBezTo>
                  <a:pt x="588645" y="628650"/>
                  <a:pt x="685800" y="190500"/>
                  <a:pt x="925830" y="95250"/>
                </a:cubicBezTo>
                <a:cubicBezTo>
                  <a:pt x="1165860" y="0"/>
                  <a:pt x="1609725" y="30480"/>
                  <a:pt x="1874520" y="152400"/>
                </a:cubicBezTo>
                <a:cubicBezTo>
                  <a:pt x="2139315" y="274320"/>
                  <a:pt x="2314575" y="725805"/>
                  <a:pt x="2514600" y="826770"/>
                </a:cubicBezTo>
                <a:cubicBezTo>
                  <a:pt x="2714625" y="927735"/>
                  <a:pt x="2897505" y="866775"/>
                  <a:pt x="3074670" y="758190"/>
                </a:cubicBezTo>
                <a:cubicBezTo>
                  <a:pt x="3251835" y="649605"/>
                  <a:pt x="3413760" y="297180"/>
                  <a:pt x="3577590" y="175260"/>
                </a:cubicBezTo>
                <a:cubicBezTo>
                  <a:pt x="3741420" y="53340"/>
                  <a:pt x="4057650" y="26670"/>
                  <a:pt x="4057650" y="26670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411760" y="1700808"/>
            <a:ext cx="3168352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Sequential DA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77072"/>
            <a:ext cx="8229600" cy="212109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Instead of assimilating all observations at one time, assimilate them sequentially in time.</a:t>
            </a:r>
          </a:p>
          <a:p>
            <a:r>
              <a:rPr lang="en-US" sz="1800" dirty="0" smtClean="0"/>
              <a:t>This can be shown to be equivalent to the variational problem, assuming a linear model and all error </a:t>
            </a:r>
            <a:r>
              <a:rPr lang="en-US" sz="1800" dirty="0" err="1" smtClean="0"/>
              <a:t>covariances</a:t>
            </a:r>
            <a:r>
              <a:rPr lang="en-US" sz="1800" dirty="0" smtClean="0"/>
              <a:t> are treated consistently.</a:t>
            </a:r>
            <a:endParaRPr lang="en-GB" sz="18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475656" y="1772816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475656" y="3501008"/>
            <a:ext cx="540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75774" y="24208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55694" y="25556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19888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136014" y="28780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415934" y="17728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261985" y="34290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141784" y="242088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endParaRPr lang="en-GB" baseline="-25000" dirty="0"/>
          </a:p>
        </p:txBody>
      </p:sp>
      <p:cxnSp>
        <p:nvCxnSpPr>
          <p:cNvPr id="18" name="Curved Connector 17"/>
          <p:cNvCxnSpPr/>
          <p:nvPr/>
        </p:nvCxnSpPr>
        <p:spPr>
          <a:xfrm flipV="1">
            <a:off x="2411760" y="2348880"/>
            <a:ext cx="720080" cy="144016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3120390" y="2420888"/>
            <a:ext cx="731530" cy="248017"/>
          </a:xfrm>
          <a:custGeom>
            <a:avLst/>
            <a:gdLst>
              <a:gd name="connsiteX0" fmla="*/ 0 w 777240"/>
              <a:gd name="connsiteY0" fmla="*/ 34290 h 257175"/>
              <a:gd name="connsiteX1" fmla="*/ 537210 w 777240"/>
              <a:gd name="connsiteY1" fmla="*/ 251460 h 257175"/>
              <a:gd name="connsiteX2" fmla="*/ 777240 w 777240"/>
              <a:gd name="connsiteY2" fmla="*/ 0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7240" h="257175">
                <a:moveTo>
                  <a:pt x="0" y="34290"/>
                </a:moveTo>
                <a:cubicBezTo>
                  <a:pt x="203835" y="145732"/>
                  <a:pt x="407670" y="257175"/>
                  <a:pt x="537210" y="251460"/>
                </a:cubicBezTo>
                <a:cubicBezTo>
                  <a:pt x="666750" y="245745"/>
                  <a:pt x="721995" y="122872"/>
                  <a:pt x="777240" y="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3863340" y="1929765"/>
            <a:ext cx="708660" cy="321945"/>
          </a:xfrm>
          <a:custGeom>
            <a:avLst/>
            <a:gdLst>
              <a:gd name="connsiteX0" fmla="*/ 0 w 708660"/>
              <a:gd name="connsiteY0" fmla="*/ 321945 h 321945"/>
              <a:gd name="connsiteX1" fmla="*/ 262890 w 708660"/>
              <a:gd name="connsiteY1" fmla="*/ 13335 h 321945"/>
              <a:gd name="connsiteX2" fmla="*/ 605790 w 708660"/>
              <a:gd name="connsiteY2" fmla="*/ 241935 h 321945"/>
              <a:gd name="connsiteX3" fmla="*/ 708660 w 708660"/>
              <a:gd name="connsiteY3" fmla="*/ 276225 h 32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660" h="321945">
                <a:moveTo>
                  <a:pt x="0" y="321945"/>
                </a:moveTo>
                <a:cubicBezTo>
                  <a:pt x="80962" y="174307"/>
                  <a:pt x="161925" y="26670"/>
                  <a:pt x="262890" y="13335"/>
                </a:cubicBezTo>
                <a:cubicBezTo>
                  <a:pt x="363855" y="0"/>
                  <a:pt x="531495" y="198120"/>
                  <a:pt x="605790" y="241935"/>
                </a:cubicBezTo>
                <a:cubicBezTo>
                  <a:pt x="680085" y="285750"/>
                  <a:pt x="694372" y="280987"/>
                  <a:pt x="708660" y="276225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4549140" y="1986915"/>
            <a:ext cx="742940" cy="722005"/>
          </a:xfrm>
          <a:custGeom>
            <a:avLst/>
            <a:gdLst>
              <a:gd name="connsiteX0" fmla="*/ 720090 w 720090"/>
              <a:gd name="connsiteY0" fmla="*/ 824865 h 824865"/>
              <a:gd name="connsiteX1" fmla="*/ 342900 w 720090"/>
              <a:gd name="connsiteY1" fmla="*/ 127635 h 824865"/>
              <a:gd name="connsiteX2" fmla="*/ 0 w 720090"/>
              <a:gd name="connsiteY2" fmla="*/ 59055 h 824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0090" h="824865">
                <a:moveTo>
                  <a:pt x="720090" y="824865"/>
                </a:moveTo>
                <a:cubicBezTo>
                  <a:pt x="591502" y="540067"/>
                  <a:pt x="462915" y="255270"/>
                  <a:pt x="342900" y="127635"/>
                </a:cubicBezTo>
                <a:cubicBezTo>
                  <a:pt x="222885" y="0"/>
                  <a:pt x="111442" y="29527"/>
                  <a:pt x="0" y="59055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5292080" y="1340768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627784" y="3429000"/>
            <a:ext cx="2122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Assimilation window</a:t>
            </a:r>
            <a:endParaRPr lang="en-GB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562522" y="3622164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5292090" y="2773680"/>
            <a:ext cx="1440180" cy="426720"/>
          </a:xfrm>
          <a:custGeom>
            <a:avLst/>
            <a:gdLst>
              <a:gd name="connsiteX0" fmla="*/ 0 w 1440180"/>
              <a:gd name="connsiteY0" fmla="*/ 60960 h 426720"/>
              <a:gd name="connsiteX1" fmla="*/ 457200 w 1440180"/>
              <a:gd name="connsiteY1" fmla="*/ 198120 h 426720"/>
              <a:gd name="connsiteX2" fmla="*/ 914400 w 1440180"/>
              <a:gd name="connsiteY2" fmla="*/ 38100 h 426720"/>
              <a:gd name="connsiteX3" fmla="*/ 1440180 w 1440180"/>
              <a:gd name="connsiteY3" fmla="*/ 426720 h 426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0180" h="426720">
                <a:moveTo>
                  <a:pt x="0" y="60960"/>
                </a:moveTo>
                <a:cubicBezTo>
                  <a:pt x="152400" y="131445"/>
                  <a:pt x="304800" y="201930"/>
                  <a:pt x="457200" y="198120"/>
                </a:cubicBezTo>
                <a:cubicBezTo>
                  <a:pt x="609600" y="194310"/>
                  <a:pt x="750570" y="0"/>
                  <a:pt x="914400" y="38100"/>
                </a:cubicBezTo>
                <a:cubicBezTo>
                  <a:pt x="1078230" y="76200"/>
                  <a:pt x="1259205" y="251460"/>
                  <a:pt x="1440180" y="426720"/>
                </a:cubicBezTo>
              </a:path>
            </a:pathLst>
          </a:cu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4742304" y="3633594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2290604" y="2561476"/>
            <a:ext cx="224026" cy="288032"/>
            <a:chOff x="793294" y="980728"/>
            <a:chExt cx="224026" cy="288032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3007256" y="2420888"/>
            <a:ext cx="224026" cy="288032"/>
            <a:chOff x="793294" y="980728"/>
            <a:chExt cx="224026" cy="288032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3757052" y="1988840"/>
            <a:ext cx="224026" cy="288032"/>
            <a:chOff x="793294" y="980728"/>
            <a:chExt cx="224026" cy="288032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465702" y="1772816"/>
            <a:ext cx="224026" cy="288032"/>
            <a:chOff x="793294" y="980728"/>
            <a:chExt cx="224026" cy="288032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5185782" y="2852936"/>
            <a:ext cx="224026" cy="288032"/>
            <a:chOff x="793294" y="980728"/>
            <a:chExt cx="224026" cy="288032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2287176" y="1988840"/>
            <a:ext cx="224026" cy="288032"/>
            <a:chOff x="793294" y="980728"/>
            <a:chExt cx="224026" cy="288032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3010684" y="2221250"/>
            <a:ext cx="224026" cy="288032"/>
            <a:chOff x="793294" y="980728"/>
            <a:chExt cx="224026" cy="288032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3750196" y="2219722"/>
            <a:ext cx="224026" cy="288032"/>
            <a:chOff x="793294" y="980728"/>
            <a:chExt cx="224026" cy="288032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4465702" y="2053992"/>
            <a:ext cx="224026" cy="288032"/>
            <a:chOff x="793294" y="980728"/>
            <a:chExt cx="224026" cy="288032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5185782" y="2534042"/>
            <a:ext cx="224026" cy="288032"/>
            <a:chOff x="793294" y="980728"/>
            <a:chExt cx="224026" cy="288032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2310036" y="2420888"/>
            <a:ext cx="196210" cy="135632"/>
            <a:chOff x="793294" y="980728"/>
            <a:chExt cx="224026" cy="288032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3027070" y="2360310"/>
            <a:ext cx="196210" cy="135632"/>
            <a:chOff x="793294" y="980728"/>
            <a:chExt cx="224026" cy="288032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3766582" y="2164100"/>
            <a:ext cx="196210" cy="135632"/>
            <a:chOff x="793294" y="980728"/>
            <a:chExt cx="224026" cy="288032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4478660" y="1977410"/>
            <a:ext cx="196210" cy="135632"/>
            <a:chOff x="793294" y="980728"/>
            <a:chExt cx="224026" cy="288032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5190738" y="2763024"/>
            <a:ext cx="196210" cy="135632"/>
            <a:chOff x="793294" y="980728"/>
            <a:chExt cx="224026" cy="288032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6984776" y="732760"/>
            <a:ext cx="2195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*Observations</a:t>
            </a:r>
          </a:p>
          <a:p>
            <a:r>
              <a:rPr lang="en-US" i="1" dirty="0" smtClean="0"/>
              <a:t>      M</a:t>
            </a:r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      M</a:t>
            </a:r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forecast</a:t>
            </a:r>
          </a:p>
          <a:p>
            <a:r>
              <a:rPr lang="en-US" dirty="0"/>
              <a:t> </a:t>
            </a:r>
            <a:r>
              <a:rPr lang="en-US" dirty="0" smtClean="0"/>
              <a:t>      a-priori uncertainty, </a:t>
            </a:r>
            <a:r>
              <a:rPr lang="en-US" dirty="0" err="1" smtClean="0"/>
              <a:t>characterised</a:t>
            </a:r>
            <a:r>
              <a:rPr lang="en-US" dirty="0" smtClean="0"/>
              <a:t> by </a:t>
            </a:r>
            <a:r>
              <a:rPr lang="en-US" b="1" dirty="0" smtClean="0"/>
              <a:t>P</a:t>
            </a:r>
            <a:r>
              <a:rPr lang="en-US" baseline="-25000" dirty="0" smtClean="0"/>
              <a:t>f</a:t>
            </a:r>
          </a:p>
          <a:p>
            <a:r>
              <a:rPr lang="en-US" b="1" dirty="0" smtClean="0"/>
              <a:t>        </a:t>
            </a:r>
            <a:r>
              <a:rPr lang="en-US" dirty="0" smtClean="0"/>
              <a:t>observation uncertainty, </a:t>
            </a:r>
            <a:r>
              <a:rPr lang="en-US" dirty="0" err="1" smtClean="0"/>
              <a:t>characterised</a:t>
            </a:r>
            <a:r>
              <a:rPr lang="en-US" dirty="0" smtClean="0"/>
              <a:t> by </a:t>
            </a:r>
            <a:r>
              <a:rPr lang="en-US" b="1" dirty="0" smtClean="0"/>
              <a:t>R</a:t>
            </a:r>
          </a:p>
          <a:p>
            <a:r>
              <a:rPr lang="en-US" b="1" dirty="0" smtClean="0"/>
              <a:t>         </a:t>
            </a:r>
            <a:r>
              <a:rPr lang="en-US" dirty="0" smtClean="0"/>
              <a:t>analysis uncertainty.</a:t>
            </a:r>
          </a:p>
        </p:txBody>
      </p:sp>
      <p:cxnSp>
        <p:nvCxnSpPr>
          <p:cNvPr id="98" name="Curved Connector 97"/>
          <p:cNvCxnSpPr/>
          <p:nvPr/>
        </p:nvCxnSpPr>
        <p:spPr>
          <a:xfrm flipV="1">
            <a:off x="7020272" y="1164808"/>
            <a:ext cx="288032" cy="72008"/>
          </a:xfrm>
          <a:prstGeom prst="curved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/>
          <p:nvPr/>
        </p:nvCxnSpPr>
        <p:spPr>
          <a:xfrm flipV="1">
            <a:off x="7020272" y="1452840"/>
            <a:ext cx="288032" cy="72008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/>
          <p:cNvGrpSpPr/>
          <p:nvPr/>
        </p:nvGrpSpPr>
        <p:grpSpPr>
          <a:xfrm>
            <a:off x="7100282" y="2748984"/>
            <a:ext cx="224026" cy="288032"/>
            <a:chOff x="793294" y="980728"/>
            <a:chExt cx="224026" cy="288032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7107138" y="1884888"/>
            <a:ext cx="224026" cy="288032"/>
            <a:chOff x="793294" y="980728"/>
            <a:chExt cx="224026" cy="288032"/>
          </a:xfrm>
        </p:grpSpPr>
        <p:cxnSp>
          <p:nvCxnSpPr>
            <p:cNvPr id="105" name="Straight Connector 104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7083584" y="3613080"/>
            <a:ext cx="196210" cy="135632"/>
            <a:chOff x="793294" y="980728"/>
            <a:chExt cx="224026" cy="288032"/>
          </a:xfrm>
        </p:grpSpPr>
        <p:cxnSp>
          <p:nvCxnSpPr>
            <p:cNvPr id="109" name="Straight Connector 108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Curved Connector 111"/>
          <p:cNvCxnSpPr/>
          <p:nvPr/>
        </p:nvCxnSpPr>
        <p:spPr>
          <a:xfrm flipV="1">
            <a:off x="7020272" y="1700808"/>
            <a:ext cx="288032" cy="72008"/>
          </a:xfrm>
          <a:prstGeom prst="curvedConnector3">
            <a:avLst>
              <a:gd name="adj1" fmla="val 50000"/>
            </a:avLst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415600"/>
            <a:ext cx="5760640" cy="144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3" name="Group 112"/>
          <p:cNvGrpSpPr/>
          <p:nvPr/>
        </p:nvGrpSpPr>
        <p:grpSpPr>
          <a:xfrm>
            <a:off x="1385362" y="2636912"/>
            <a:ext cx="196210" cy="135632"/>
            <a:chOff x="793294" y="980728"/>
            <a:chExt cx="224026" cy="288032"/>
          </a:xfrm>
        </p:grpSpPr>
        <p:cxnSp>
          <p:nvCxnSpPr>
            <p:cNvPr id="114" name="Straight Connector 113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ontent Placeholder 12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Need to be able to evolve the uncertainty in the state from one observation time to the next.</a:t>
            </a:r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Kalman</a:t>
            </a:r>
            <a:r>
              <a:rPr lang="en-US" sz="2000" dirty="0" smtClean="0"/>
              <a:t> filter (</a:t>
            </a:r>
            <a:r>
              <a:rPr lang="en-US" sz="2000" dirty="0" err="1" smtClean="0"/>
              <a:t>Kalman</a:t>
            </a:r>
            <a:r>
              <a:rPr lang="en-US" sz="2000" dirty="0" smtClean="0"/>
              <a:t>, 1960) assumes a linear model</a:t>
            </a:r>
          </a:p>
          <a:p>
            <a:endParaRPr lang="en-GB" sz="2000" dirty="0"/>
          </a:p>
        </p:txBody>
      </p:sp>
      <p:grpSp>
        <p:nvGrpSpPr>
          <p:cNvPr id="11" name="Group 31"/>
          <p:cNvGrpSpPr/>
          <p:nvPr/>
        </p:nvGrpSpPr>
        <p:grpSpPr>
          <a:xfrm>
            <a:off x="1467654" y="4784432"/>
            <a:ext cx="224026" cy="288032"/>
            <a:chOff x="793294" y="980728"/>
            <a:chExt cx="224026" cy="288032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35"/>
          <p:cNvGrpSpPr/>
          <p:nvPr/>
        </p:nvGrpSpPr>
        <p:grpSpPr>
          <a:xfrm>
            <a:off x="2180998" y="4643844"/>
            <a:ext cx="224026" cy="288032"/>
            <a:chOff x="793294" y="980728"/>
            <a:chExt cx="224026" cy="288032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39"/>
          <p:cNvGrpSpPr/>
          <p:nvPr/>
        </p:nvGrpSpPr>
        <p:grpSpPr>
          <a:xfrm>
            <a:off x="2934102" y="4211796"/>
            <a:ext cx="224026" cy="288032"/>
            <a:chOff x="793294" y="980728"/>
            <a:chExt cx="224026" cy="288032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43"/>
          <p:cNvGrpSpPr/>
          <p:nvPr/>
        </p:nvGrpSpPr>
        <p:grpSpPr>
          <a:xfrm>
            <a:off x="3639444" y="3995772"/>
            <a:ext cx="224026" cy="288032"/>
            <a:chOff x="793294" y="980728"/>
            <a:chExt cx="224026" cy="288032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47"/>
          <p:cNvGrpSpPr/>
          <p:nvPr/>
        </p:nvGrpSpPr>
        <p:grpSpPr>
          <a:xfrm>
            <a:off x="4362832" y="5075892"/>
            <a:ext cx="224026" cy="288032"/>
            <a:chOff x="793294" y="980728"/>
            <a:chExt cx="224026" cy="288032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 err="1" smtClean="0"/>
              <a:t>Kalman</a:t>
            </a:r>
            <a:r>
              <a:rPr lang="en-US" dirty="0" smtClean="0"/>
              <a:t> filter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657400" y="3995772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657400" y="5723964"/>
            <a:ext cx="540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46588" y="46438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426508" y="47785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889648" y="42117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306828" y="5101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600986" y="39957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443729" y="5651956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23528" y="464384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30000" dirty="0" err="1" smtClean="0"/>
              <a:t>b</a:t>
            </a:r>
            <a:endParaRPr lang="en-GB" baseline="30000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4473824" y="3563724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09528" y="5651956"/>
            <a:ext cx="2122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Assimilation window</a:t>
            </a:r>
            <a:endParaRPr lang="en-GB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744266" y="5845120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4473834" y="4996636"/>
            <a:ext cx="1440180" cy="426720"/>
          </a:xfrm>
          <a:custGeom>
            <a:avLst/>
            <a:gdLst>
              <a:gd name="connsiteX0" fmla="*/ 0 w 1440180"/>
              <a:gd name="connsiteY0" fmla="*/ 60960 h 426720"/>
              <a:gd name="connsiteX1" fmla="*/ 457200 w 1440180"/>
              <a:gd name="connsiteY1" fmla="*/ 198120 h 426720"/>
              <a:gd name="connsiteX2" fmla="*/ 914400 w 1440180"/>
              <a:gd name="connsiteY2" fmla="*/ 38100 h 426720"/>
              <a:gd name="connsiteX3" fmla="*/ 1440180 w 1440180"/>
              <a:gd name="connsiteY3" fmla="*/ 426720 h 426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0180" h="426720">
                <a:moveTo>
                  <a:pt x="0" y="60960"/>
                </a:moveTo>
                <a:cubicBezTo>
                  <a:pt x="152400" y="131445"/>
                  <a:pt x="304800" y="201930"/>
                  <a:pt x="457200" y="198120"/>
                </a:cubicBezTo>
                <a:cubicBezTo>
                  <a:pt x="609600" y="194310"/>
                  <a:pt x="750570" y="0"/>
                  <a:pt x="914400" y="38100"/>
                </a:cubicBezTo>
                <a:cubicBezTo>
                  <a:pt x="1078230" y="76200"/>
                  <a:pt x="1259205" y="251460"/>
                  <a:pt x="1440180" y="426720"/>
                </a:cubicBezTo>
              </a:path>
            </a:pathLst>
          </a:cu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3924048" y="5856550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55"/>
          <p:cNvGrpSpPr/>
          <p:nvPr/>
        </p:nvGrpSpPr>
        <p:grpSpPr>
          <a:xfrm>
            <a:off x="1464226" y="4211796"/>
            <a:ext cx="224026" cy="288032"/>
            <a:chOff x="793294" y="980728"/>
            <a:chExt cx="224026" cy="288032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59"/>
          <p:cNvGrpSpPr/>
          <p:nvPr/>
        </p:nvGrpSpPr>
        <p:grpSpPr>
          <a:xfrm>
            <a:off x="2184426" y="4444206"/>
            <a:ext cx="224026" cy="288032"/>
            <a:chOff x="793294" y="980728"/>
            <a:chExt cx="224026" cy="288032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8" name="Group 64"/>
          <p:cNvGrpSpPr/>
          <p:nvPr/>
        </p:nvGrpSpPr>
        <p:grpSpPr>
          <a:xfrm>
            <a:off x="2919244" y="4442678"/>
            <a:ext cx="224026" cy="288032"/>
            <a:chOff x="793294" y="980728"/>
            <a:chExt cx="224026" cy="288032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9" name="Group 68"/>
          <p:cNvGrpSpPr/>
          <p:nvPr/>
        </p:nvGrpSpPr>
        <p:grpSpPr>
          <a:xfrm>
            <a:off x="3639444" y="4276948"/>
            <a:ext cx="224026" cy="288032"/>
            <a:chOff x="793294" y="980728"/>
            <a:chExt cx="224026" cy="288032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1" name="Group 72"/>
          <p:cNvGrpSpPr/>
          <p:nvPr/>
        </p:nvGrpSpPr>
        <p:grpSpPr>
          <a:xfrm>
            <a:off x="4359524" y="4756998"/>
            <a:ext cx="224026" cy="288032"/>
            <a:chOff x="793294" y="980728"/>
            <a:chExt cx="224026" cy="288032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2" name="Group 76"/>
          <p:cNvGrpSpPr/>
          <p:nvPr/>
        </p:nvGrpSpPr>
        <p:grpSpPr>
          <a:xfrm>
            <a:off x="1487086" y="4643844"/>
            <a:ext cx="196210" cy="135632"/>
            <a:chOff x="793294" y="980728"/>
            <a:chExt cx="224026" cy="288032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3" name="Group 80"/>
          <p:cNvGrpSpPr/>
          <p:nvPr/>
        </p:nvGrpSpPr>
        <p:grpSpPr>
          <a:xfrm>
            <a:off x="2204120" y="4583266"/>
            <a:ext cx="196210" cy="135632"/>
            <a:chOff x="793294" y="980728"/>
            <a:chExt cx="224026" cy="288032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4" name="Group 84"/>
          <p:cNvGrpSpPr/>
          <p:nvPr/>
        </p:nvGrpSpPr>
        <p:grpSpPr>
          <a:xfrm>
            <a:off x="2929394" y="4387056"/>
            <a:ext cx="196210" cy="135632"/>
            <a:chOff x="793294" y="980728"/>
            <a:chExt cx="224026" cy="288032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5" name="Group 88"/>
          <p:cNvGrpSpPr/>
          <p:nvPr/>
        </p:nvGrpSpPr>
        <p:grpSpPr>
          <a:xfrm>
            <a:off x="3655710" y="4200366"/>
            <a:ext cx="196210" cy="135632"/>
            <a:chOff x="793294" y="980728"/>
            <a:chExt cx="224026" cy="288032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6" name="Group 92"/>
          <p:cNvGrpSpPr/>
          <p:nvPr/>
        </p:nvGrpSpPr>
        <p:grpSpPr>
          <a:xfrm>
            <a:off x="4364480" y="4989026"/>
            <a:ext cx="196210" cy="135632"/>
            <a:chOff x="793294" y="980728"/>
            <a:chExt cx="224026" cy="288032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6228184" y="3149674"/>
            <a:ext cx="2952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*Observations</a:t>
            </a:r>
          </a:p>
          <a:p>
            <a:r>
              <a:rPr lang="en-US" i="1" dirty="0" smtClean="0"/>
              <a:t>      </a:t>
            </a:r>
            <a:r>
              <a:rPr lang="en-US" b="1" dirty="0" smtClean="0"/>
              <a:t>M</a:t>
            </a:r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baseline="30000" dirty="0" err="1" smtClean="0"/>
              <a:t>b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      </a:t>
            </a:r>
            <a:r>
              <a:rPr lang="en-US" b="1" dirty="0" smtClean="0"/>
              <a:t>M</a:t>
            </a:r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baseline="30000" dirty="0" err="1" smtClean="0"/>
              <a:t>a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forecast</a:t>
            </a:r>
          </a:p>
          <a:p>
            <a:r>
              <a:rPr lang="en-US" dirty="0"/>
              <a:t> </a:t>
            </a:r>
            <a:r>
              <a:rPr lang="en-US" dirty="0" smtClean="0"/>
              <a:t>      a-priori uncertainty, </a:t>
            </a:r>
            <a:r>
              <a:rPr lang="en-US" dirty="0" err="1" smtClean="0"/>
              <a:t>characterised</a:t>
            </a:r>
            <a:r>
              <a:rPr lang="en-US" dirty="0" smtClean="0"/>
              <a:t> by </a:t>
            </a:r>
            <a:r>
              <a:rPr lang="en-US" b="1" dirty="0" smtClean="0"/>
              <a:t>P</a:t>
            </a:r>
            <a:r>
              <a:rPr lang="en-US" baseline="30000" dirty="0" smtClean="0"/>
              <a:t>f</a:t>
            </a:r>
          </a:p>
          <a:p>
            <a:r>
              <a:rPr lang="en-US" b="1" dirty="0" smtClean="0"/>
              <a:t>        </a:t>
            </a:r>
            <a:r>
              <a:rPr lang="en-US" dirty="0" smtClean="0"/>
              <a:t>observation uncertainty, </a:t>
            </a:r>
            <a:r>
              <a:rPr lang="en-US" dirty="0" err="1" smtClean="0"/>
              <a:t>characterised</a:t>
            </a:r>
            <a:r>
              <a:rPr lang="en-US" dirty="0" smtClean="0"/>
              <a:t> by </a:t>
            </a:r>
            <a:r>
              <a:rPr lang="en-US" b="1" dirty="0" smtClean="0"/>
              <a:t>R</a:t>
            </a:r>
          </a:p>
          <a:p>
            <a:r>
              <a:rPr lang="en-US" b="1" dirty="0" smtClean="0"/>
              <a:t>         </a:t>
            </a:r>
            <a:r>
              <a:rPr lang="en-US" dirty="0" smtClean="0"/>
              <a:t>analysis uncertainty, </a:t>
            </a:r>
            <a:r>
              <a:rPr lang="en-US" dirty="0" err="1" smtClean="0"/>
              <a:t>characterised</a:t>
            </a:r>
            <a:r>
              <a:rPr lang="en-US" dirty="0" smtClean="0"/>
              <a:t> by </a:t>
            </a:r>
            <a:r>
              <a:rPr lang="en-US" b="1" dirty="0" smtClean="0"/>
              <a:t>P</a:t>
            </a:r>
            <a:r>
              <a:rPr lang="en-US" baseline="30000" dirty="0" smtClean="0"/>
              <a:t>a</a:t>
            </a:r>
            <a:r>
              <a:rPr lang="en-US" dirty="0" smtClean="0"/>
              <a:t>.</a:t>
            </a:r>
          </a:p>
        </p:txBody>
      </p:sp>
      <p:grpSp>
        <p:nvGrpSpPr>
          <p:cNvPr id="2057" name="Group 99"/>
          <p:cNvGrpSpPr/>
          <p:nvPr/>
        </p:nvGrpSpPr>
        <p:grpSpPr>
          <a:xfrm>
            <a:off x="6388898" y="4859868"/>
            <a:ext cx="224026" cy="288032"/>
            <a:chOff x="793294" y="980728"/>
            <a:chExt cx="224026" cy="288032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9" name="Group 107"/>
          <p:cNvGrpSpPr/>
          <p:nvPr/>
        </p:nvGrpSpPr>
        <p:grpSpPr>
          <a:xfrm>
            <a:off x="6406490" y="5470222"/>
            <a:ext cx="196210" cy="135632"/>
            <a:chOff x="793294" y="980728"/>
            <a:chExt cx="224026" cy="288032"/>
          </a:xfrm>
        </p:grpSpPr>
        <p:cxnSp>
          <p:nvCxnSpPr>
            <p:cNvPr id="109" name="Straight Connector 108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Curved Connector 111"/>
          <p:cNvCxnSpPr/>
          <p:nvPr/>
        </p:nvCxnSpPr>
        <p:spPr>
          <a:xfrm flipV="1">
            <a:off x="6300192" y="4139788"/>
            <a:ext cx="288032" cy="72008"/>
          </a:xfrm>
          <a:prstGeom prst="curvedConnector3">
            <a:avLst>
              <a:gd name="adj1" fmla="val 50000"/>
            </a:avLst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657400" y="4355812"/>
            <a:ext cx="936104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1593504" y="4571836"/>
            <a:ext cx="720080" cy="14401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endCxn id="8" idx="2"/>
          </p:cNvCxnSpPr>
          <p:nvPr/>
        </p:nvCxnSpPr>
        <p:spPr>
          <a:xfrm flipV="1">
            <a:off x="2307559" y="4581128"/>
            <a:ext cx="732130" cy="6271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033664" y="4427820"/>
            <a:ext cx="7200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3753744" y="4283804"/>
            <a:ext cx="720080" cy="7200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 103"/>
          <p:cNvGrpSpPr/>
          <p:nvPr/>
        </p:nvGrpSpPr>
        <p:grpSpPr>
          <a:xfrm>
            <a:off x="6380896" y="4283804"/>
            <a:ext cx="224026" cy="288032"/>
            <a:chOff x="793294" y="980728"/>
            <a:chExt cx="224026" cy="288032"/>
          </a:xfrm>
        </p:grpSpPr>
        <p:cxnSp>
          <p:nvCxnSpPr>
            <p:cNvPr id="135" name="Straight Connector 134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9" name="Straight Connector 138"/>
          <p:cNvCxnSpPr/>
          <p:nvPr/>
        </p:nvCxnSpPr>
        <p:spPr>
          <a:xfrm>
            <a:off x="6300192" y="3635732"/>
            <a:ext cx="28803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6300192" y="3923764"/>
            <a:ext cx="28803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Group 124"/>
          <p:cNvGrpSpPr/>
          <p:nvPr/>
        </p:nvGrpSpPr>
        <p:grpSpPr>
          <a:xfrm>
            <a:off x="574224" y="4859868"/>
            <a:ext cx="196210" cy="135632"/>
            <a:chOff x="793294" y="980728"/>
            <a:chExt cx="224026" cy="288032"/>
          </a:xfrm>
        </p:grpSpPr>
        <p:cxnSp>
          <p:nvCxnSpPr>
            <p:cNvPr id="126" name="Straight Connector 125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1556792"/>
            <a:ext cx="7992888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Prediction step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Evolve mean state to time of observation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Evolve covariance to time of observation allowing for model error,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Observation update step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Update mean state given observation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Update error covariance given observation</a:t>
            </a:r>
          </a:p>
        </p:txBody>
      </p:sp>
      <p:grpSp>
        <p:nvGrpSpPr>
          <p:cNvPr id="5" name="Group 103"/>
          <p:cNvGrpSpPr/>
          <p:nvPr/>
        </p:nvGrpSpPr>
        <p:grpSpPr>
          <a:xfrm>
            <a:off x="2627784" y="1556792"/>
            <a:ext cx="224026" cy="288032"/>
            <a:chOff x="793294" y="980728"/>
            <a:chExt cx="224026" cy="288032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07"/>
          <p:cNvGrpSpPr/>
          <p:nvPr/>
        </p:nvGrpSpPr>
        <p:grpSpPr>
          <a:xfrm>
            <a:off x="2287176" y="1780818"/>
            <a:ext cx="196210" cy="135632"/>
            <a:chOff x="793294" y="980728"/>
            <a:chExt cx="224026" cy="288032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 flipV="1">
            <a:off x="2393474" y="1727096"/>
            <a:ext cx="360040" cy="1440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07"/>
          <p:cNvGrpSpPr/>
          <p:nvPr/>
        </p:nvGrpSpPr>
        <p:grpSpPr>
          <a:xfrm>
            <a:off x="3275856" y="3929628"/>
            <a:ext cx="196210" cy="135632"/>
            <a:chOff x="793294" y="980728"/>
            <a:chExt cx="224026" cy="288032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899592" y="980728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93294" y="9807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01296" y="12687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/>
          <a:srcRect t="47847"/>
          <a:stretch>
            <a:fillRect/>
          </a:stretch>
        </p:blipFill>
        <p:spPr bwMode="auto">
          <a:xfrm>
            <a:off x="3393931" y="3068960"/>
            <a:ext cx="2333625" cy="392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 cstate="print"/>
          <a:srcRect t="66902" r="33098"/>
          <a:stretch>
            <a:fillRect/>
          </a:stretch>
        </p:blipFill>
        <p:spPr bwMode="auto">
          <a:xfrm>
            <a:off x="3491880" y="5661248"/>
            <a:ext cx="2160240" cy="35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33295" y="2708920"/>
            <a:ext cx="1275209" cy="308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 r="44458" b="52153"/>
          <a:stretch>
            <a:fillRect/>
          </a:stretch>
        </p:blipFill>
        <p:spPr bwMode="auto">
          <a:xfrm>
            <a:off x="3923928" y="2276872"/>
            <a:ext cx="129614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 cstate="print"/>
          <a:srcRect b="33877"/>
          <a:stretch>
            <a:fillRect/>
          </a:stretch>
        </p:blipFill>
        <p:spPr bwMode="auto">
          <a:xfrm>
            <a:off x="2950106" y="4509120"/>
            <a:ext cx="3228975" cy="711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Motivation for the ensemble </a:t>
            </a:r>
            <a:r>
              <a:rPr lang="en-US" dirty="0" err="1" smtClean="0"/>
              <a:t>Kalman</a:t>
            </a:r>
            <a:r>
              <a:rPr lang="en-US" dirty="0" smtClean="0"/>
              <a:t> filter (</a:t>
            </a:r>
            <a:r>
              <a:rPr lang="en-US" dirty="0" err="1" smtClean="0"/>
              <a:t>EnKF</a:t>
            </a:r>
            <a:r>
              <a:rPr lang="en-US" dirty="0" smtClean="0"/>
              <a:t>)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125" name="Content Placeholder 12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</a:t>
            </a:r>
            <a:r>
              <a:rPr lang="en-US" sz="2000" dirty="0" err="1" smtClean="0"/>
              <a:t>Kalman</a:t>
            </a:r>
            <a:r>
              <a:rPr lang="en-US" sz="2000" dirty="0" smtClean="0"/>
              <a:t> filter assumes the evolution model and observation operator is linear.</a:t>
            </a:r>
          </a:p>
          <a:p>
            <a:r>
              <a:rPr lang="en-US" sz="2000" dirty="0" smtClean="0"/>
              <a:t>The Extended </a:t>
            </a:r>
            <a:r>
              <a:rPr lang="en-US" sz="2000" dirty="0" err="1" smtClean="0"/>
              <a:t>Kalman</a:t>
            </a:r>
            <a:r>
              <a:rPr lang="en-US" sz="2000" dirty="0" smtClean="0"/>
              <a:t> filter (EKF </a:t>
            </a:r>
            <a:r>
              <a:rPr lang="en-US" sz="2000" dirty="0" err="1" smtClean="0"/>
              <a:t>e.g</a:t>
            </a:r>
            <a:r>
              <a:rPr lang="en-US" sz="2000" dirty="0" smtClean="0"/>
              <a:t> </a:t>
            </a:r>
            <a:r>
              <a:rPr lang="en-US" sz="2000" dirty="0" err="1" smtClean="0"/>
              <a:t>Grewal</a:t>
            </a:r>
            <a:r>
              <a:rPr lang="en-US" sz="2000" dirty="0" smtClean="0"/>
              <a:t> and Andrews (2008)) was developed to get around this problem by allowing for the mean state to be evolved by the non-linear model.</a:t>
            </a:r>
          </a:p>
          <a:p>
            <a:r>
              <a:rPr lang="en-US" sz="2000" dirty="0" smtClean="0"/>
              <a:t>The EKF still needs the TL and </a:t>
            </a:r>
            <a:r>
              <a:rPr lang="en-US" sz="2000" dirty="0" err="1" smtClean="0"/>
              <a:t>adjoint</a:t>
            </a:r>
            <a:r>
              <a:rPr lang="en-US" sz="2000" dirty="0" smtClean="0"/>
              <a:t> model to propagate the covariance matrix.</a:t>
            </a:r>
          </a:p>
          <a:p>
            <a:r>
              <a:rPr lang="en-US" sz="2000" dirty="0" smtClean="0"/>
              <a:t>Due to the size of this matrix for most environmental applications, the EKF is not feasible in practice.</a:t>
            </a:r>
          </a:p>
          <a:p>
            <a:r>
              <a:rPr lang="en-US" sz="2000" dirty="0" smtClean="0"/>
              <a:t>An alternative approach to explicitly evolving the full covariance matrix is to instead estimate it using a sample of evolved states (known as the </a:t>
            </a:r>
            <a:r>
              <a:rPr lang="en-US" sz="2000" b="1" dirty="0" smtClean="0"/>
              <a:t>ensemble</a:t>
            </a:r>
            <a:r>
              <a:rPr lang="en-US" sz="2000" dirty="0" smtClean="0"/>
              <a:t>).</a:t>
            </a:r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512" y="980728"/>
            <a:ext cx="757329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Extended </a:t>
            </a:r>
            <a:r>
              <a:rPr lang="en-US" sz="2400" b="1" dirty="0" err="1" smtClean="0"/>
              <a:t>Kalman</a:t>
            </a:r>
            <a:r>
              <a:rPr lang="en-US" sz="2400" b="1" dirty="0" smtClean="0"/>
              <a:t> filter approach</a:t>
            </a:r>
          </a:p>
          <a:p>
            <a:r>
              <a:rPr lang="en-US" dirty="0" smtClean="0"/>
              <a:t>Explicitly evolve the mean and </a:t>
            </a:r>
            <a:r>
              <a:rPr lang="en-US" dirty="0" err="1" smtClean="0"/>
              <a:t>covariances</a:t>
            </a:r>
            <a:r>
              <a:rPr lang="en-US" dirty="0" smtClean="0"/>
              <a:t> forward in time using </a:t>
            </a:r>
            <a:r>
              <a:rPr lang="en-US" i="1" dirty="0" smtClean="0"/>
              <a:t>M</a:t>
            </a:r>
            <a:r>
              <a:rPr lang="en-US" dirty="0" smtClean="0"/>
              <a:t>, </a:t>
            </a:r>
            <a:r>
              <a:rPr lang="en-US" b="1" dirty="0" smtClean="0"/>
              <a:t>M</a:t>
            </a:r>
            <a:r>
              <a:rPr lang="en-US" dirty="0" smtClean="0"/>
              <a:t> and </a:t>
            </a:r>
            <a:r>
              <a:rPr lang="en-US" b="1" dirty="0" smtClean="0"/>
              <a:t>M</a:t>
            </a:r>
            <a:r>
              <a:rPr lang="en-US" baseline="30000" dirty="0" smtClean="0"/>
              <a:t>T</a:t>
            </a:r>
            <a:r>
              <a:rPr lang="en-US" dirty="0" smtClean="0"/>
              <a:t>.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1077898" y="2296709"/>
            <a:ext cx="936104" cy="1296144"/>
            <a:chOff x="1077898" y="2296709"/>
            <a:chExt cx="936104" cy="1296144"/>
          </a:xfrm>
        </p:grpSpPr>
        <p:sp>
          <p:nvSpPr>
            <p:cNvPr id="4" name="Oval 3"/>
            <p:cNvSpPr/>
            <p:nvPr/>
          </p:nvSpPr>
          <p:spPr>
            <a:xfrm rot="19998729">
              <a:off x="1077898" y="2296709"/>
              <a:ext cx="936104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 rot="19998729">
              <a:off x="1293922" y="2564904"/>
              <a:ext cx="504056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 rot="19998729">
              <a:off x="1472228" y="2841506"/>
              <a:ext cx="144016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800370" y="1832667"/>
            <a:ext cx="2115874" cy="1800200"/>
            <a:chOff x="5800370" y="1832667"/>
            <a:chExt cx="2115874" cy="1800200"/>
          </a:xfrm>
        </p:grpSpPr>
        <p:sp>
          <p:nvSpPr>
            <p:cNvPr id="5" name="Oval 4"/>
            <p:cNvSpPr/>
            <p:nvPr/>
          </p:nvSpPr>
          <p:spPr>
            <a:xfrm rot="2769352">
              <a:off x="5958207" y="1674830"/>
              <a:ext cx="1800200" cy="21158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 rot="2769352">
              <a:off x="6228184" y="1858921"/>
              <a:ext cx="1224136" cy="164208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 rot="2769352">
              <a:off x="6588224" y="2288302"/>
              <a:ext cx="504056" cy="78065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96136" y="4797152"/>
            <a:ext cx="2115874" cy="1800200"/>
            <a:chOff x="5800370" y="1832667"/>
            <a:chExt cx="2115874" cy="1800200"/>
          </a:xfrm>
        </p:grpSpPr>
        <p:sp>
          <p:nvSpPr>
            <p:cNvPr id="16" name="Oval 15"/>
            <p:cNvSpPr/>
            <p:nvPr/>
          </p:nvSpPr>
          <p:spPr>
            <a:xfrm rot="2769352">
              <a:off x="5958207" y="1674830"/>
              <a:ext cx="1800200" cy="21158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 rot="2769352">
              <a:off x="6228184" y="1858921"/>
              <a:ext cx="1224136" cy="164208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 rot="2769352">
              <a:off x="6588224" y="2288302"/>
              <a:ext cx="504056" cy="78065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043608" y="5157192"/>
            <a:ext cx="936104" cy="1296144"/>
            <a:chOff x="1077898" y="2296709"/>
            <a:chExt cx="936104" cy="1296144"/>
          </a:xfrm>
        </p:grpSpPr>
        <p:sp>
          <p:nvSpPr>
            <p:cNvPr id="20" name="Oval 19"/>
            <p:cNvSpPr/>
            <p:nvPr/>
          </p:nvSpPr>
          <p:spPr>
            <a:xfrm rot="19998729">
              <a:off x="1077898" y="2296709"/>
              <a:ext cx="936104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 rot="19998729">
              <a:off x="1293922" y="2564904"/>
              <a:ext cx="504056" cy="72008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 rot="19998729">
              <a:off x="1472228" y="2841506"/>
              <a:ext cx="144016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Freeform 23"/>
          <p:cNvSpPr/>
          <p:nvPr/>
        </p:nvSpPr>
        <p:spPr>
          <a:xfrm>
            <a:off x="1513374" y="5528662"/>
            <a:ext cx="5349240" cy="1160145"/>
          </a:xfrm>
          <a:custGeom>
            <a:avLst/>
            <a:gdLst>
              <a:gd name="connsiteX0" fmla="*/ 0 w 5349240"/>
              <a:gd name="connsiteY0" fmla="*/ 272415 h 1160145"/>
              <a:gd name="connsiteX1" fmla="*/ 1131570 w 5349240"/>
              <a:gd name="connsiteY1" fmla="*/ 78105 h 1160145"/>
              <a:gd name="connsiteX2" fmla="*/ 2068830 w 5349240"/>
              <a:gd name="connsiteY2" fmla="*/ 741045 h 1160145"/>
              <a:gd name="connsiteX3" fmla="*/ 3051810 w 5349240"/>
              <a:gd name="connsiteY3" fmla="*/ 626745 h 1160145"/>
              <a:gd name="connsiteX4" fmla="*/ 4114800 w 5349240"/>
              <a:gd name="connsiteY4" fmla="*/ 1072515 h 1160145"/>
              <a:gd name="connsiteX5" fmla="*/ 5349240 w 5349240"/>
              <a:gd name="connsiteY5" fmla="*/ 100965 h 1160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49240" h="1160145">
                <a:moveTo>
                  <a:pt x="0" y="272415"/>
                </a:moveTo>
                <a:cubicBezTo>
                  <a:pt x="393382" y="136207"/>
                  <a:pt x="786765" y="0"/>
                  <a:pt x="1131570" y="78105"/>
                </a:cubicBezTo>
                <a:cubicBezTo>
                  <a:pt x="1476375" y="156210"/>
                  <a:pt x="1748790" y="649605"/>
                  <a:pt x="2068830" y="741045"/>
                </a:cubicBezTo>
                <a:cubicBezTo>
                  <a:pt x="2388870" y="832485"/>
                  <a:pt x="2710815" y="571500"/>
                  <a:pt x="3051810" y="626745"/>
                </a:cubicBezTo>
                <a:cubicBezTo>
                  <a:pt x="3392805" y="681990"/>
                  <a:pt x="3731895" y="1160145"/>
                  <a:pt x="4114800" y="1072515"/>
                </a:cubicBezTo>
                <a:cubicBezTo>
                  <a:pt x="4497705" y="984885"/>
                  <a:pt x="4923472" y="542925"/>
                  <a:pt x="5349240" y="10096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1485900" y="5324475"/>
            <a:ext cx="5372100" cy="676275"/>
          </a:xfrm>
          <a:custGeom>
            <a:avLst/>
            <a:gdLst>
              <a:gd name="connsiteX0" fmla="*/ 0 w 5372100"/>
              <a:gd name="connsiteY0" fmla="*/ 424815 h 676275"/>
              <a:gd name="connsiteX1" fmla="*/ 1131570 w 5372100"/>
              <a:gd name="connsiteY1" fmla="*/ 24765 h 676275"/>
              <a:gd name="connsiteX2" fmla="*/ 2160270 w 5372100"/>
              <a:gd name="connsiteY2" fmla="*/ 573405 h 676275"/>
              <a:gd name="connsiteX3" fmla="*/ 3497580 w 5372100"/>
              <a:gd name="connsiteY3" fmla="*/ 641985 h 676275"/>
              <a:gd name="connsiteX4" fmla="*/ 4606290 w 5372100"/>
              <a:gd name="connsiteY4" fmla="*/ 527685 h 676275"/>
              <a:gd name="connsiteX5" fmla="*/ 5372100 w 5372100"/>
              <a:gd name="connsiteY5" fmla="*/ 1905 h 676275"/>
              <a:gd name="connsiteX6" fmla="*/ 5372100 w 5372100"/>
              <a:gd name="connsiteY6" fmla="*/ 1905 h 67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2100" h="676275">
                <a:moveTo>
                  <a:pt x="0" y="424815"/>
                </a:moveTo>
                <a:cubicBezTo>
                  <a:pt x="385762" y="212407"/>
                  <a:pt x="771525" y="0"/>
                  <a:pt x="1131570" y="24765"/>
                </a:cubicBezTo>
                <a:cubicBezTo>
                  <a:pt x="1491615" y="49530"/>
                  <a:pt x="1765935" y="470535"/>
                  <a:pt x="2160270" y="573405"/>
                </a:cubicBezTo>
                <a:cubicBezTo>
                  <a:pt x="2554605" y="676275"/>
                  <a:pt x="3089910" y="649605"/>
                  <a:pt x="3497580" y="641985"/>
                </a:cubicBezTo>
                <a:cubicBezTo>
                  <a:pt x="3905250" y="634365"/>
                  <a:pt x="4293870" y="634365"/>
                  <a:pt x="4606290" y="527685"/>
                </a:cubicBezTo>
                <a:cubicBezTo>
                  <a:pt x="4918710" y="421005"/>
                  <a:pt x="5372100" y="1905"/>
                  <a:pt x="5372100" y="1905"/>
                </a:cubicBezTo>
                <a:lnTo>
                  <a:pt x="5372100" y="1905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1463040" y="5383530"/>
            <a:ext cx="5566410" cy="965835"/>
          </a:xfrm>
          <a:custGeom>
            <a:avLst/>
            <a:gdLst>
              <a:gd name="connsiteX0" fmla="*/ 0 w 5566410"/>
              <a:gd name="connsiteY0" fmla="*/ 400050 h 965835"/>
              <a:gd name="connsiteX1" fmla="*/ 697230 w 5566410"/>
              <a:gd name="connsiteY1" fmla="*/ 182880 h 965835"/>
              <a:gd name="connsiteX2" fmla="*/ 1611630 w 5566410"/>
              <a:gd name="connsiteY2" fmla="*/ 240030 h 965835"/>
              <a:gd name="connsiteX3" fmla="*/ 4126230 w 5566410"/>
              <a:gd name="connsiteY3" fmla="*/ 925830 h 965835"/>
              <a:gd name="connsiteX4" fmla="*/ 5566410 w 5566410"/>
              <a:gd name="connsiteY4" fmla="*/ 0 h 96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6410" h="965835">
                <a:moveTo>
                  <a:pt x="0" y="400050"/>
                </a:moveTo>
                <a:cubicBezTo>
                  <a:pt x="214312" y="304800"/>
                  <a:pt x="428625" y="209550"/>
                  <a:pt x="697230" y="182880"/>
                </a:cubicBezTo>
                <a:cubicBezTo>
                  <a:pt x="965835" y="156210"/>
                  <a:pt x="1040130" y="116205"/>
                  <a:pt x="1611630" y="240030"/>
                </a:cubicBezTo>
                <a:cubicBezTo>
                  <a:pt x="2183130" y="363855"/>
                  <a:pt x="3467100" y="965835"/>
                  <a:pt x="4126230" y="925830"/>
                </a:cubicBezTo>
                <a:cubicBezTo>
                  <a:pt x="4785360" y="885825"/>
                  <a:pt x="5175885" y="442912"/>
                  <a:pt x="55664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1360170" y="5589270"/>
            <a:ext cx="4880610" cy="268605"/>
          </a:xfrm>
          <a:custGeom>
            <a:avLst/>
            <a:gdLst>
              <a:gd name="connsiteX0" fmla="*/ 0 w 4880610"/>
              <a:gd name="connsiteY0" fmla="*/ 0 h 268605"/>
              <a:gd name="connsiteX1" fmla="*/ 2091690 w 4880610"/>
              <a:gd name="connsiteY1" fmla="*/ 251460 h 268605"/>
              <a:gd name="connsiteX2" fmla="*/ 3314700 w 4880610"/>
              <a:gd name="connsiteY2" fmla="*/ 102870 h 268605"/>
              <a:gd name="connsiteX3" fmla="*/ 4880610 w 4880610"/>
              <a:gd name="connsiteY3" fmla="*/ 148590 h 26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0610" h="268605">
                <a:moveTo>
                  <a:pt x="0" y="0"/>
                </a:moveTo>
                <a:cubicBezTo>
                  <a:pt x="769620" y="117157"/>
                  <a:pt x="1539240" y="234315"/>
                  <a:pt x="2091690" y="251460"/>
                </a:cubicBezTo>
                <a:cubicBezTo>
                  <a:pt x="2644140" y="268605"/>
                  <a:pt x="2849880" y="120015"/>
                  <a:pt x="3314700" y="102870"/>
                </a:cubicBezTo>
                <a:cubicBezTo>
                  <a:pt x="3779520" y="85725"/>
                  <a:pt x="4330065" y="117157"/>
                  <a:pt x="4880610" y="14859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1543050" y="5863590"/>
            <a:ext cx="5314950" cy="969645"/>
          </a:xfrm>
          <a:custGeom>
            <a:avLst/>
            <a:gdLst>
              <a:gd name="connsiteX0" fmla="*/ 0 w 5314950"/>
              <a:gd name="connsiteY0" fmla="*/ 182880 h 969645"/>
              <a:gd name="connsiteX1" fmla="*/ 1051560 w 5314950"/>
              <a:gd name="connsiteY1" fmla="*/ 342900 h 969645"/>
              <a:gd name="connsiteX2" fmla="*/ 2217420 w 5314950"/>
              <a:gd name="connsiteY2" fmla="*/ 125730 h 969645"/>
              <a:gd name="connsiteX3" fmla="*/ 3737610 w 5314950"/>
              <a:gd name="connsiteY3" fmla="*/ 948690 h 969645"/>
              <a:gd name="connsiteX4" fmla="*/ 5314950 w 5314950"/>
              <a:gd name="connsiteY4" fmla="*/ 0 h 96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14950" h="969645">
                <a:moveTo>
                  <a:pt x="0" y="182880"/>
                </a:moveTo>
                <a:cubicBezTo>
                  <a:pt x="340995" y="267652"/>
                  <a:pt x="681990" y="352425"/>
                  <a:pt x="1051560" y="342900"/>
                </a:cubicBezTo>
                <a:cubicBezTo>
                  <a:pt x="1421130" y="333375"/>
                  <a:pt x="1769745" y="24765"/>
                  <a:pt x="2217420" y="125730"/>
                </a:cubicBezTo>
                <a:cubicBezTo>
                  <a:pt x="2665095" y="226695"/>
                  <a:pt x="3221355" y="969645"/>
                  <a:pt x="3737610" y="948690"/>
                </a:cubicBezTo>
                <a:cubicBezTo>
                  <a:pt x="4253865" y="927735"/>
                  <a:pt x="4784407" y="463867"/>
                  <a:pt x="531495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1268730" y="5057775"/>
            <a:ext cx="5280660" cy="672465"/>
          </a:xfrm>
          <a:custGeom>
            <a:avLst/>
            <a:gdLst>
              <a:gd name="connsiteX0" fmla="*/ 0 w 5280660"/>
              <a:gd name="connsiteY0" fmla="*/ 325755 h 672465"/>
              <a:gd name="connsiteX1" fmla="*/ 2868930 w 5280660"/>
              <a:gd name="connsiteY1" fmla="*/ 634365 h 672465"/>
              <a:gd name="connsiteX2" fmla="*/ 4286250 w 5280660"/>
              <a:gd name="connsiteY2" fmla="*/ 97155 h 672465"/>
              <a:gd name="connsiteX3" fmla="*/ 5280660 w 5280660"/>
              <a:gd name="connsiteY3" fmla="*/ 51435 h 672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80660" h="672465">
                <a:moveTo>
                  <a:pt x="0" y="325755"/>
                </a:moveTo>
                <a:cubicBezTo>
                  <a:pt x="1077277" y="499110"/>
                  <a:pt x="2154555" y="672465"/>
                  <a:pt x="2868930" y="634365"/>
                </a:cubicBezTo>
                <a:cubicBezTo>
                  <a:pt x="3583305" y="596265"/>
                  <a:pt x="3884295" y="194310"/>
                  <a:pt x="4286250" y="97155"/>
                </a:cubicBezTo>
                <a:cubicBezTo>
                  <a:pt x="4688205" y="0"/>
                  <a:pt x="4984432" y="25717"/>
                  <a:pt x="5280660" y="5143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endCxn id="5" idx="1"/>
          </p:cNvCxnSpPr>
          <p:nvPr/>
        </p:nvCxnSpPr>
        <p:spPr>
          <a:xfrm flipV="1">
            <a:off x="1331640" y="1755539"/>
            <a:ext cx="5625319" cy="555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4" idx="4"/>
            <a:endCxn id="5" idx="5"/>
          </p:cNvCxnSpPr>
          <p:nvPr/>
        </p:nvCxnSpPr>
        <p:spPr>
          <a:xfrm>
            <a:off x="1837018" y="3523812"/>
            <a:ext cx="4922637" cy="18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79512" y="3861048"/>
            <a:ext cx="8496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Ensemble </a:t>
            </a:r>
            <a:r>
              <a:rPr lang="en-US" sz="2400" b="1" dirty="0" err="1" smtClean="0"/>
              <a:t>Kalman</a:t>
            </a:r>
            <a:r>
              <a:rPr lang="en-US" sz="2400" b="1" dirty="0" smtClean="0"/>
              <a:t> filter approach</a:t>
            </a:r>
          </a:p>
          <a:p>
            <a:r>
              <a:rPr lang="en-US" dirty="0" smtClean="0"/>
              <a:t>Sample from the initial time, evolve each state forward in time using </a:t>
            </a:r>
            <a:r>
              <a:rPr lang="en-US" i="1" dirty="0" smtClean="0"/>
              <a:t>M</a:t>
            </a:r>
            <a:r>
              <a:rPr lang="en-US" dirty="0" smtClean="0"/>
              <a:t>, then estimate the mean and covariance from the evolved sample.</a:t>
            </a:r>
            <a:endParaRPr lang="en-GB" dirty="0"/>
          </a:p>
        </p:txBody>
      </p:sp>
      <p:sp>
        <p:nvSpPr>
          <p:cNvPr id="39" name="Freeform 38"/>
          <p:cNvSpPr/>
          <p:nvPr/>
        </p:nvSpPr>
        <p:spPr>
          <a:xfrm>
            <a:off x="1543050" y="2259330"/>
            <a:ext cx="5280660" cy="882015"/>
          </a:xfrm>
          <a:custGeom>
            <a:avLst/>
            <a:gdLst>
              <a:gd name="connsiteX0" fmla="*/ 0 w 5280660"/>
              <a:gd name="connsiteY0" fmla="*/ 689610 h 882015"/>
              <a:gd name="connsiteX1" fmla="*/ 1200150 w 5280660"/>
              <a:gd name="connsiteY1" fmla="*/ 849630 h 882015"/>
              <a:gd name="connsiteX2" fmla="*/ 2343150 w 5280660"/>
              <a:gd name="connsiteY2" fmla="*/ 495300 h 882015"/>
              <a:gd name="connsiteX3" fmla="*/ 3200400 w 5280660"/>
              <a:gd name="connsiteY3" fmla="*/ 15240 h 882015"/>
              <a:gd name="connsiteX4" fmla="*/ 5280660 w 5280660"/>
              <a:gd name="connsiteY4" fmla="*/ 403860 h 882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0660" h="882015">
                <a:moveTo>
                  <a:pt x="0" y="689610"/>
                </a:moveTo>
                <a:cubicBezTo>
                  <a:pt x="404812" y="785812"/>
                  <a:pt x="809625" y="882015"/>
                  <a:pt x="1200150" y="849630"/>
                </a:cubicBezTo>
                <a:cubicBezTo>
                  <a:pt x="1590675" y="817245"/>
                  <a:pt x="2009775" y="634365"/>
                  <a:pt x="2343150" y="495300"/>
                </a:cubicBezTo>
                <a:cubicBezTo>
                  <a:pt x="2676525" y="356235"/>
                  <a:pt x="2710815" y="30480"/>
                  <a:pt x="3200400" y="15240"/>
                </a:cubicBezTo>
                <a:cubicBezTo>
                  <a:pt x="3689985" y="0"/>
                  <a:pt x="4485322" y="201930"/>
                  <a:pt x="5280660" y="40386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1187624" y="3573016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1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6372200" y="3717032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1821</Words>
  <Application>Microsoft Office PowerPoint</Application>
  <PresentationFormat>On-screen Show (4:3)</PresentationFormat>
  <Paragraphs>226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Recap of problem we wish to solve </vt:lpstr>
      <vt:lpstr>Recap of 4DVar</vt:lpstr>
      <vt:lpstr>Recap of 4DVar: why do any different? </vt:lpstr>
      <vt:lpstr>Sequential DA </vt:lpstr>
      <vt:lpstr>The Kalman filter  </vt:lpstr>
      <vt:lpstr>The Kalman filter algorithm</vt:lpstr>
      <vt:lpstr>Motivation for the ensemble Kalman filter (EnKF)  </vt:lpstr>
      <vt:lpstr>Slide 9</vt:lpstr>
      <vt:lpstr>EnKF algorithms</vt:lpstr>
      <vt:lpstr>The perturbed observation Kalman Filter</vt:lpstr>
      <vt:lpstr>The perturbed observation Kalman Filter</vt:lpstr>
      <vt:lpstr>Ensemble Square Root Filter</vt:lpstr>
      <vt:lpstr>Ensemble Square Root Filter</vt:lpstr>
      <vt:lpstr>Ensemble Square Root Filter</vt:lpstr>
      <vt:lpstr>The Ensemble Transform Kalman Filter</vt:lpstr>
      <vt:lpstr>Model error</vt:lpstr>
      <vt:lpstr>Summary of the Ensemble Kalman Filter</vt:lpstr>
      <vt:lpstr>Summary of the Ensemble Kalman Filter</vt:lpstr>
      <vt:lpstr>Further reading</vt:lpstr>
    </vt:vector>
  </TitlesOfParts>
  <Company>The University of Reading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vis98kam</dc:creator>
  <cp:lastModifiedBy>vis98kam</cp:lastModifiedBy>
  <cp:revision>194</cp:revision>
  <dcterms:created xsi:type="dcterms:W3CDTF">2016-02-23T17:03:02Z</dcterms:created>
  <dcterms:modified xsi:type="dcterms:W3CDTF">2016-03-02T14:14:07Z</dcterms:modified>
</cp:coreProperties>
</file>