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9144000" cy="5143500" type="screen16x9"/>
  <p:notesSz cx="6858000" cy="9144000"/>
  <p:embeddedFontLst>
    <p:embeddedFont>
      <p:font typeface="Caveat" panose="020B0604020202020204" charset="0"/>
      <p:regular r:id="rId95"/>
      <p:bold r:id="rId9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a2b09296e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a2b09296e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fccbf270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9fccbf270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fccbf270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9fccbf270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2b09296e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a2b09296e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fccbf270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9fccbf270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2b09296e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a2b09296e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a2edaf3d66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a2edaf3d66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9fccbf270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9fccbf270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21b660bc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a21b660bcd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2edaf3d66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2edaf3d66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2edaf3d66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2edaf3d66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fccbf270a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9fccbf270a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fccbf270a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fccbf270a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2b09296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2b09296e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9fccbf270a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9fccbf270a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2edaf3d66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a2edaf3d66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fccbf270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fccbf270a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a2edaf3d66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a2edaf3d66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2edaf3d66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a2edaf3d66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2edaf3d66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a2edaf3d66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a2edaf3d66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a2edaf3d66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9fccbf270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9fccbf270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fccbf270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fccbf270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3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fccbf270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fccbf270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9fccbf270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9fccbf270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fccbf270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9fccbf270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9fccbf270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9fccbf270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2edaf3d66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2edaf3d66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9fccbf270a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9fccbf270a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9fccbf270a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9fccbf270a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fccbf270a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fccbf270a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9fccbf270a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9fccbf270a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9fccbf270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9fccbf270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9fccbf270a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9fccbf270a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9fccbf270a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9fccbf270a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a2edaf3d66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a2edaf3d66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9fccbf270a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9fccbf270a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9fccbf270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9fccbf270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9fccbf270a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9fccbf270a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a2edaf3d6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a2edaf3d66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9fccbf270a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9fccbf270a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a2edaf3d66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a2edaf3d66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fccbf270a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9fccbf270a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2b09296e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a2b09296e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a2edaf3d66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a2edaf3d66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fccbf270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9fccbf270a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a2edaf3d66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a2edaf3d66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9fccbf270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9fccbf270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a2edaf3d66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a2edaf3d66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9fccbf270a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9fccbf270a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a2edaf3d66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a2edaf3d66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a2edaf3d66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a2edaf3d66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9fccbf270a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9fccbf270a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a21b660bc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a21b660bc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fccbf270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9fccbf270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a21b660bc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a21b660bc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a2edaf3d66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a2edaf3d66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a21b660bc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a21b660bc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a2b09296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a2b09296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a21b660bc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a21b660bc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a2edaf3d66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a2edaf3d66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a21b660bc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a21b660bc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a21b660bc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a21b660bc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a37076e8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a37076e8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a2edaf3d66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a2edaf3d66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fccbf270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fccbf270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9fccbf27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9fccbf27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a2edaf3d66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a2edaf3d66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9fccbf270a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9fccbf270a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6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a2edaf3d66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a2edaf3d66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9fccbf270a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9fccbf270a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a2edaf3d66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a2edaf3d66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a21b660bcd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a21b660bcd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a2b09296e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a2b09296e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a21b660bc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a21b660bcd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a21b660bc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a21b660bc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2b09296e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2b09296e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a2b09296e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a2b09296e3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a21b660bcd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a21b660bcd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a2b09296e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a2b09296e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a21b660bc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a21b660bc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a2b09296e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a2b09296e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a2edaf3d66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a2edaf3d66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1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9fccbf270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9fccbf270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a21b660bcd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a21b660bcd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a21b660bcd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a21b660bcd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a21b660bcd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a21b660bcd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fccbf270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9fccbf270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a2edaf3d66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a2edaf3d66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a366d7217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a366d7217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a2edaf3d66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a2edaf3d66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BOMgvnfJXqzvlliudAqENH7GAIthg_Z/vie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10" Type="http://schemas.openxmlformats.org/officeDocument/2006/relationships/image" Target="../media/image54.gif"/><Relationship Id="rId4" Type="http://schemas.openxmlformats.org/officeDocument/2006/relationships/image" Target="../media/image48.png"/><Relationship Id="rId9" Type="http://schemas.openxmlformats.org/officeDocument/2006/relationships/image" Target="../media/image53.gi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7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311700" y="121825"/>
            <a:ext cx="8520600" cy="3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I need a holiday, I’m under strain,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I'm on my holiday, with plots made,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All this data is gold,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While biscuit brackets are controversial…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4515">
            <a:off x="4628556" y="2325522"/>
            <a:ext cx="2199764" cy="77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82428">
            <a:off x="2239758" y="2266275"/>
            <a:ext cx="2332604" cy="7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93676">
            <a:off x="-75467" y="1999751"/>
            <a:ext cx="2541556" cy="5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33357">
            <a:off x="6758746" y="1761918"/>
            <a:ext cx="2268331" cy="106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4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Mark Prosser once asked could I spare some change for coffee,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Need to get my brain to function again,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said yep,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What a concept,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could use a hot drink myself,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we could all use a little change,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3899" y="1104200"/>
            <a:ext cx="1933800" cy="159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700" y="1104200"/>
            <a:ext cx="1872375" cy="16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311700" y="342425"/>
            <a:ext cx="85206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Well, the coffee keeps flowin and it don’t stop flowin,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 Tassimo machine - it fuels the met department,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It’s the only way I can get my work done,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With a 10pm finish and a 6am start,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74675"/>
            <a:ext cx="1370475" cy="13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100" y="1474675"/>
            <a:ext cx="1524200" cy="15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342425"/>
            <a:ext cx="85206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So much to do, without the sleep,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So much time spent writing the panto,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I’ll never know if I don’t stop (STOP!),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Will I ever get a faculty spot?,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2890" y="596850"/>
            <a:ext cx="2069334" cy="177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251" y="242200"/>
            <a:ext cx="1784425" cy="249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11700" y="39950"/>
            <a:ext cx="8520600" cy="45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bypass my coffee, to numb the pain,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but will my project, enact change,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All this data is gold,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 BISCUIT BRACKETS NOT AT ALL CONTROVERSIAL!,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804700" y="2160349"/>
            <a:ext cx="2806900" cy="9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">
            <a:off x="5241487" y="2123141"/>
            <a:ext cx="3231401" cy="106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311700" y="353400"/>
            <a:ext cx="8520600" cy="45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All this data is gold,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meanwhile Peter Clarke has mugs under control...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274200" y="1867749"/>
            <a:ext cx="2806900" cy="9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">
            <a:off x="5369712" y="2486466"/>
            <a:ext cx="3231401" cy="106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-68525" y="-1"/>
            <a:ext cx="2806900" cy="9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6024175" y="1531474"/>
            <a:ext cx="2806900" cy="9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2785850" y="1494249"/>
            <a:ext cx="2806900" cy="9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3344700" y="2523674"/>
            <a:ext cx="2806900" cy="9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">
            <a:off x="5854687" y="2534541"/>
            <a:ext cx="3231401" cy="106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">
            <a:off x="274212" y="2534541"/>
            <a:ext cx="3231401" cy="106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">
            <a:off x="3404837" y="1939291"/>
            <a:ext cx="3231401" cy="106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">
            <a:off x="824612" y="1362816"/>
            <a:ext cx="3231401" cy="106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">
            <a:off x="6024187" y="16"/>
            <a:ext cx="3231401" cy="106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2563500" y="354800"/>
            <a:ext cx="40170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20">
                <a:solidFill>
                  <a:schemeClr val="lt1"/>
                </a:solidFill>
              </a:rPr>
              <a:t>SCENARIO</a:t>
            </a:r>
            <a:endParaRPr sz="5020">
              <a:solidFill>
                <a:schemeClr val="lt1"/>
              </a:solidFill>
            </a:endParaRPr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0" y="1466600"/>
            <a:ext cx="9144000" cy="20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>
                <a:solidFill>
                  <a:srgbClr val="FF0000"/>
                </a:solidFill>
              </a:rPr>
              <a:t>S</a:t>
            </a:r>
            <a:r>
              <a:rPr lang="en" sz="2200">
                <a:solidFill>
                  <a:schemeClr val="lt1"/>
                </a:solidFill>
              </a:rPr>
              <a:t>uper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700">
                <a:solidFill>
                  <a:srgbClr val="FF0000"/>
                </a:solidFill>
              </a:rPr>
              <a:t>C</a:t>
            </a:r>
            <a:r>
              <a:rPr lang="en" sz="2200">
                <a:solidFill>
                  <a:schemeClr val="lt1"/>
                </a:solidFill>
              </a:rPr>
              <a:t>old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200">
                <a:solidFill>
                  <a:schemeClr val="lt1"/>
                </a:solidFill>
              </a:rPr>
              <a:t>but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700">
                <a:solidFill>
                  <a:srgbClr val="FF0000"/>
                </a:solidFill>
              </a:rPr>
              <a:t>E</a:t>
            </a:r>
            <a:r>
              <a:rPr lang="en" sz="2200">
                <a:solidFill>
                  <a:schemeClr val="lt1"/>
                </a:solidFill>
              </a:rPr>
              <a:t>xciting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700">
                <a:solidFill>
                  <a:srgbClr val="FF0000"/>
                </a:solidFill>
              </a:rPr>
              <a:t>N</a:t>
            </a:r>
            <a:r>
              <a:rPr lang="en" sz="2200">
                <a:solidFill>
                  <a:schemeClr val="lt1"/>
                </a:solidFill>
              </a:rPr>
              <a:t>ew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700">
                <a:solidFill>
                  <a:srgbClr val="FF0000"/>
                </a:solidFill>
              </a:rPr>
              <a:t>A</a:t>
            </a:r>
            <a:r>
              <a:rPr lang="en" sz="2200">
                <a:solidFill>
                  <a:schemeClr val="lt1"/>
                </a:solidFill>
              </a:rPr>
              <a:t>nd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700">
                <a:solidFill>
                  <a:srgbClr val="FF0000"/>
                </a:solidFill>
              </a:rPr>
              <a:t>R</a:t>
            </a:r>
            <a:r>
              <a:rPr lang="en" sz="2200">
                <a:solidFill>
                  <a:schemeClr val="lt1"/>
                </a:solidFill>
              </a:rPr>
              <a:t>elatively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700">
                <a:solidFill>
                  <a:srgbClr val="FF0000"/>
                </a:solidFill>
              </a:rPr>
              <a:t>I</a:t>
            </a:r>
            <a:r>
              <a:rPr lang="en" sz="2200">
                <a:solidFill>
                  <a:schemeClr val="lt1"/>
                </a:solidFill>
              </a:rPr>
              <a:t>nteresting</a:t>
            </a:r>
            <a:r>
              <a:rPr lang="en" sz="2200">
                <a:solidFill>
                  <a:schemeClr val="dk1"/>
                </a:solidFill>
              </a:rPr>
              <a:t> </a:t>
            </a:r>
            <a:r>
              <a:rPr lang="en" sz="2700">
                <a:solidFill>
                  <a:srgbClr val="FF0000"/>
                </a:solidFill>
              </a:rPr>
              <a:t>O</a:t>
            </a:r>
            <a:r>
              <a:rPr lang="en" sz="2200">
                <a:solidFill>
                  <a:schemeClr val="lt1"/>
                </a:solidFill>
              </a:rPr>
              <a:t>pportunities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 b="7373"/>
          <a:stretch/>
        </p:blipFill>
        <p:spPr>
          <a:xfrm>
            <a:off x="1719676" y="0"/>
            <a:ext cx="5704650" cy="37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354425" y="605450"/>
            <a:ext cx="8520600" cy="4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Gotta make a move to the office of LCP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Place to keep me codin’, 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keep me workin’ with some energy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5" y="698974"/>
            <a:ext cx="1994700" cy="15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599" y="681875"/>
            <a:ext cx="1701625" cy="16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>
            <a:spLocks noGrp="1"/>
          </p:cNvSpPr>
          <p:nvPr>
            <p:ph type="body" idx="1"/>
          </p:nvPr>
        </p:nvSpPr>
        <p:spPr>
          <a:xfrm>
            <a:off x="959975" y="177675"/>
            <a:ext cx="8520600" cy="41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Well, I talk about it, talk about it</a:t>
            </a:r>
            <a:endParaRPr sz="2200">
              <a:solidFill>
                <a:schemeClr val="lt1"/>
              </a:solidFill>
            </a:endParaRPr>
          </a:p>
          <a:p>
            <a:pPr marL="13716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Talk about it, talk about it</a:t>
            </a:r>
            <a:endParaRPr sz="2200">
              <a:solidFill>
                <a:schemeClr val="lt1"/>
              </a:solidFill>
            </a:endParaRPr>
          </a:p>
          <a:p>
            <a:pPr marL="2743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Talk about, talk about</a:t>
            </a:r>
            <a:endParaRPr sz="2200">
              <a:solidFill>
                <a:schemeClr val="lt1"/>
              </a:solidFill>
            </a:endParaRPr>
          </a:p>
          <a:p>
            <a:pPr marL="2286000" lvl="0" indent="45720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Talk about heating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3">
            <a:alphaModFix/>
          </a:blip>
          <a:srcRect l="723" t="28668" r="52876" b="24791"/>
          <a:stretch/>
        </p:blipFill>
        <p:spPr>
          <a:xfrm>
            <a:off x="475575" y="740875"/>
            <a:ext cx="1148700" cy="11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 rotWithShape="1">
          <a:blip r:embed="rId3">
            <a:alphaModFix/>
          </a:blip>
          <a:srcRect l="51639" t="26260" b="27892"/>
          <a:stretch/>
        </p:blipFill>
        <p:spPr>
          <a:xfrm flipH="1">
            <a:off x="1917600" y="1367875"/>
            <a:ext cx="1269975" cy="12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l="723" t="28668" r="52876" b="24791"/>
          <a:stretch/>
        </p:blipFill>
        <p:spPr>
          <a:xfrm>
            <a:off x="3591550" y="1826500"/>
            <a:ext cx="1148700" cy="115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-696850" y="582263"/>
            <a:ext cx="8520600" cy="41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114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Wanna get warm</a:t>
            </a:r>
            <a:endParaRPr sz="2200">
              <a:solidFill>
                <a:schemeClr val="lt1"/>
              </a:solidFill>
            </a:endParaRPr>
          </a:p>
          <a:p>
            <a:pPr marL="32004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Wanna get warm</a:t>
            </a:r>
            <a:endParaRPr sz="2200">
              <a:solidFill>
                <a:schemeClr val="lt1"/>
              </a:solidFill>
            </a:endParaRPr>
          </a:p>
          <a:p>
            <a:pPr marL="18288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Wanna get warm...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 rotWithShape="1">
          <a:blip r:embed="rId3">
            <a:alphaModFix/>
          </a:blip>
          <a:srcRect l="723" t="28668" r="52876" b="24791"/>
          <a:stretch/>
        </p:blipFill>
        <p:spPr>
          <a:xfrm flipH="1">
            <a:off x="7869796" y="662125"/>
            <a:ext cx="1170504" cy="11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 rotWithShape="1">
          <a:blip r:embed="rId3">
            <a:alphaModFix/>
          </a:blip>
          <a:srcRect l="51639" t="26260" b="27892"/>
          <a:stretch/>
        </p:blipFill>
        <p:spPr>
          <a:xfrm>
            <a:off x="6276822" y="1289125"/>
            <a:ext cx="1294082" cy="12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 rotWithShape="1">
          <a:blip r:embed="rId3">
            <a:alphaModFix/>
          </a:blip>
          <a:srcRect l="723" t="28668" r="52876" b="24791"/>
          <a:stretch/>
        </p:blipFill>
        <p:spPr>
          <a:xfrm flipH="1">
            <a:off x="4694675" y="1747750"/>
            <a:ext cx="1170504" cy="115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body" idx="1"/>
          </p:nvPr>
        </p:nvSpPr>
        <p:spPr>
          <a:xfrm>
            <a:off x="311700" y="437650"/>
            <a:ext cx="8520600" cy="31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A-won't you get me some heating now?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Won't you get me some heating now?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Won't you get me some heating now?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Won't you get me some heating now?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224" name="Google Shape;224;p35"/>
          <p:cNvPicPr preferRelativeResize="0"/>
          <p:nvPr/>
        </p:nvPicPr>
        <p:blipFill rotWithShape="1">
          <a:blip r:embed="rId3">
            <a:alphaModFix/>
          </a:blip>
          <a:srcRect t="15570" b="7500"/>
          <a:stretch/>
        </p:blipFill>
        <p:spPr>
          <a:xfrm rot="5400000">
            <a:off x="-521965" y="521963"/>
            <a:ext cx="3095625" cy="20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 rotWithShape="1">
          <a:blip r:embed="rId3">
            <a:alphaModFix/>
          </a:blip>
          <a:srcRect t="17825" b="7497"/>
          <a:stretch/>
        </p:blipFill>
        <p:spPr>
          <a:xfrm rot="-5400000">
            <a:off x="6600412" y="552038"/>
            <a:ext cx="3095625" cy="19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 rotWithShape="1">
          <a:blip r:embed="rId3">
            <a:alphaModFix/>
          </a:blip>
          <a:srcRect t="15570" b="7500"/>
          <a:stretch/>
        </p:blipFill>
        <p:spPr>
          <a:xfrm>
            <a:off x="10" y="3095613"/>
            <a:ext cx="3095625" cy="20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 rotWithShape="1">
          <a:blip r:embed="rId3">
            <a:alphaModFix/>
          </a:blip>
          <a:srcRect t="15570" b="7500"/>
          <a:stretch/>
        </p:blipFill>
        <p:spPr>
          <a:xfrm>
            <a:off x="6048385" y="3095613"/>
            <a:ext cx="3095625" cy="20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 t="15570" b="7500"/>
          <a:stretch/>
        </p:blipFill>
        <p:spPr>
          <a:xfrm>
            <a:off x="3054273" y="3095613"/>
            <a:ext cx="3095625" cy="20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88" y="0"/>
            <a:ext cx="3325627" cy="4020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0" name="Google Shape;240;p37" title="GBNews_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588" y="-336100"/>
            <a:ext cx="7424825" cy="55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88" y="0"/>
            <a:ext cx="3325627" cy="402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550" y="0"/>
            <a:ext cx="2746900" cy="37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88" y="0"/>
            <a:ext cx="3325627" cy="402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500" y="31250"/>
            <a:ext cx="5778998" cy="325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88" y="0"/>
            <a:ext cx="3325627" cy="402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0"/>
          <p:cNvPicPr preferRelativeResize="0"/>
          <p:nvPr/>
        </p:nvPicPr>
        <p:blipFill rotWithShape="1">
          <a:blip r:embed="rId4">
            <a:alphaModFix/>
          </a:blip>
          <a:srcRect t="18009" r="21709" b="30695"/>
          <a:stretch/>
        </p:blipFill>
        <p:spPr>
          <a:xfrm>
            <a:off x="3598500" y="442075"/>
            <a:ext cx="2063925" cy="31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88" y="0"/>
            <a:ext cx="3325627" cy="4020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Ed Hawkins once told me the world is gonna warm up,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And climate forecasts show little spread,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The graphs were kinda fun,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Coloured stripes and a spiral,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And the shape of an L for temperature and..  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58875"/>
            <a:ext cx="1996826" cy="11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400" y="883525"/>
            <a:ext cx="1473901" cy="147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Travelling scene</a:t>
            </a: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 rotWithShape="1">
          <a:blip r:embed="rId3">
            <a:alphaModFix/>
          </a:blip>
          <a:srcRect t="11365" b="426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7" name="Google Shape;2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499" y="0"/>
            <a:ext cx="6839000" cy="38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travelling</a:t>
            </a:r>
            <a:endParaRPr/>
          </a:p>
        </p:txBody>
      </p:sp>
      <p:pic>
        <p:nvPicPr>
          <p:cNvPr id="284" name="Google Shape;284;p44"/>
          <p:cNvPicPr preferRelativeResize="0"/>
          <p:nvPr/>
        </p:nvPicPr>
        <p:blipFill rotWithShape="1">
          <a:blip r:embed="rId3">
            <a:alphaModFix/>
          </a:blip>
          <a:srcRect t="85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 rotWithShape="1">
          <a:blip r:embed="rId4">
            <a:alphaModFix/>
          </a:blip>
          <a:srcRect t="11365" b="426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372" y="-35625"/>
            <a:ext cx="5437249" cy="40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0"/>
            <a:ext cx="8441901" cy="30814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372" y="-35625"/>
            <a:ext cx="5437249" cy="40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>
            <a:spLocks noGrp="1"/>
          </p:cNvSpPr>
          <p:nvPr>
            <p:ph type="body" idx="1"/>
          </p:nvPr>
        </p:nvSpPr>
        <p:spPr>
          <a:xfrm>
            <a:off x="311700" y="134850"/>
            <a:ext cx="8520600" cy="3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Where have all the ice sheets gone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where are all the bees?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Where's the Tory government to fight the rising seas?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Isn't there a Dutch Prince who has a physics book?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Flying high, FAAM pitches and rolls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turbulence has Paul shook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>
            <a:spLocks noGrp="1"/>
          </p:cNvSpPr>
          <p:nvPr>
            <p:ph type="body" idx="1"/>
          </p:nvPr>
        </p:nvSpPr>
        <p:spPr>
          <a:xfrm>
            <a:off x="311700" y="100125"/>
            <a:ext cx="8520600" cy="3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need a hero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I'm holding out for net zero and the end of the flight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They've gotta be strong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they've gotta be fast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they've gotta be fresh from whiteknights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311700" y="94750"/>
            <a:ext cx="8520600" cy="38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need a hero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I'm holding out for a hero 'til the morning light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They've gotta be sure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it's gotta be soon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they've gotta be larger than life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Larger than life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>
            <a:spLocks noGrp="1"/>
          </p:cNvSpPr>
          <p:nvPr>
            <p:ph type="body" idx="1"/>
          </p:nvPr>
        </p:nvSpPr>
        <p:spPr>
          <a:xfrm>
            <a:off x="311700" y="-427950"/>
            <a:ext cx="8520600" cy="45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Somewhere in the Hoskins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Inside one L forty two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Running SCENARIO DTP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There's someone claiming back for you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Bringing in the biscuits and heating up the tea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It's gonna take a Fairy Wendy to get me through my PhD (yeah)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342425"/>
            <a:ext cx="85206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Well, extremes start coming and they don't stop coming,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Hurricanes, heatwaves, droughts, storms and flooding,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Didn’t make sense to ignore the facts,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So I got a degree and I joined NCAS,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l="18532" r="21609"/>
          <a:stretch/>
        </p:blipFill>
        <p:spPr>
          <a:xfrm>
            <a:off x="355675" y="1535375"/>
            <a:ext cx="1624800" cy="15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l="13761" r="24801"/>
          <a:stretch/>
        </p:blipFill>
        <p:spPr>
          <a:xfrm>
            <a:off x="7265675" y="1554988"/>
            <a:ext cx="1624801" cy="148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>
            <a:spLocks noGrp="1"/>
          </p:cNvSpPr>
          <p:nvPr>
            <p:ph type="body" idx="1"/>
          </p:nvPr>
        </p:nvSpPr>
        <p:spPr>
          <a:xfrm>
            <a:off x="311700" y="115350"/>
            <a:ext cx="8520600" cy="3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I need you Wendy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I'm holding out for you Wendy 'til the end of the flight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She's gonna be strong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And she's gonna be fast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And she's fresh from the Isle of Wight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3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I need net zero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I'm holding out for net zero til the carbon is right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We've gotta get green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And it's gotta be soon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it's gotta be Fairy Wendy, Fairy Wendy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372" y="-35625"/>
            <a:ext cx="5437249" cy="40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"/>
          <p:cNvSpPr txBox="1">
            <a:spLocks noGrp="1"/>
          </p:cNvSpPr>
          <p:nvPr>
            <p:ph type="title"/>
          </p:nvPr>
        </p:nvSpPr>
        <p:spPr>
          <a:xfrm>
            <a:off x="311700" y="1980300"/>
            <a:ext cx="8520600" cy="1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—  Interval  —</a:t>
            </a:r>
            <a:endParaRPr sz="6000" b="1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travel</a:t>
            </a:r>
            <a:endParaRPr/>
          </a:p>
        </p:txBody>
      </p:sp>
      <p:pic>
        <p:nvPicPr>
          <p:cNvPr id="350" name="Google Shape;350;p56"/>
          <p:cNvPicPr preferRelativeResize="0"/>
          <p:nvPr/>
        </p:nvPicPr>
        <p:blipFill rotWithShape="1">
          <a:blip r:embed="rId3">
            <a:alphaModFix/>
          </a:blip>
          <a:srcRect t="11365" b="426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7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thought change was only true in COP reports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Meant for governments but not for me.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Carbon’s out to get me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That's the way it seems.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Global warming haunted all my dreams.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8"/>
          <p:cNvSpPr txBox="1">
            <a:spLocks noGrp="1"/>
          </p:cNvSpPr>
          <p:nvPr>
            <p:ph type="body" idx="1"/>
          </p:nvPr>
        </p:nvSpPr>
        <p:spPr>
          <a:xfrm>
            <a:off x="311700" y="145000"/>
            <a:ext cx="8520600" cy="49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Donkey made a case, now I'm a believer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Not a trace, of p-m ten 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Now I'm green, I'm a believer!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couldn't litter if I tried.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9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thought change was more or less some fake news thing,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Seems the more I read the less that's true.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see use in tryin'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There’s a lot to gain.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Just like getting rid of acid rain.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0"/>
          <p:cNvSpPr txBox="1">
            <a:spLocks noGrp="1"/>
          </p:cNvSpPr>
          <p:nvPr>
            <p:ph type="body" idx="1"/>
          </p:nvPr>
        </p:nvSpPr>
        <p:spPr>
          <a:xfrm>
            <a:off x="311700" y="145000"/>
            <a:ext cx="8520600" cy="49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Donkey made me change, now I'm a lot cleaner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was deranged, no doubt in my mind.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I'm in awe, now I’m much greener!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couldn't eat beef if I tried.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1"/>
          <p:cNvSpPr txBox="1">
            <a:spLocks noGrp="1"/>
          </p:cNvSpPr>
          <p:nvPr>
            <p:ph type="body" idx="1"/>
          </p:nvPr>
        </p:nvSpPr>
        <p:spPr>
          <a:xfrm>
            <a:off x="311700" y="320525"/>
            <a:ext cx="8520600" cy="47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Pessimism got me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Now, that's the way it seemed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SSPs </a:t>
            </a:r>
            <a:r>
              <a:rPr lang="en" sz="2200">
                <a:solidFill>
                  <a:srgbClr val="B7B7B7"/>
                </a:solidFill>
              </a:rPr>
              <a:t>(Shared Socioeconomic Pathways)</a:t>
            </a:r>
            <a:r>
              <a:rPr lang="en" sz="2200">
                <a:solidFill>
                  <a:schemeClr val="lt1"/>
                </a:solidFill>
              </a:rPr>
              <a:t>, haunted all my dreams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342425"/>
            <a:ext cx="85206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So much to do, So much to read,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So much time spent writing the panto,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never thought Jasmin was slow,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never thought Wendy would go,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51" y="242200"/>
            <a:ext cx="1784425" cy="24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 r="72480"/>
          <a:stretch/>
        </p:blipFill>
        <p:spPr>
          <a:xfrm>
            <a:off x="7071375" y="580275"/>
            <a:ext cx="1875350" cy="18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2"/>
          <p:cNvSpPr txBox="1">
            <a:spLocks noGrp="1"/>
          </p:cNvSpPr>
          <p:nvPr>
            <p:ph type="body" idx="1"/>
          </p:nvPr>
        </p:nvSpPr>
        <p:spPr>
          <a:xfrm>
            <a:off x="311700" y="49875"/>
            <a:ext cx="8520600" cy="50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Then Donkey made his case, now I'm an achiever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Was in a daze, no doubt in my mind.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I'm in awe, now I’m a dreamer!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Couldn't be bitter if I tried.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travelv</a:t>
            </a:r>
            <a:endParaRPr/>
          </a:p>
        </p:txBody>
      </p:sp>
      <p:pic>
        <p:nvPicPr>
          <p:cNvPr id="387" name="Google Shape;387;p63"/>
          <p:cNvPicPr preferRelativeResize="0"/>
          <p:nvPr/>
        </p:nvPicPr>
        <p:blipFill rotWithShape="1">
          <a:blip r:embed="rId3">
            <a:alphaModFix/>
          </a:blip>
          <a:srcRect t="11365" b="426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393" name="Google Shape;393;p64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5"/>
          <p:cNvSpPr txBox="1">
            <a:spLocks noGrp="1"/>
          </p:cNvSpPr>
          <p:nvPr>
            <p:ph type="title"/>
          </p:nvPr>
        </p:nvSpPr>
        <p:spPr>
          <a:xfrm>
            <a:off x="2563500" y="269325"/>
            <a:ext cx="40170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20">
                <a:solidFill>
                  <a:schemeClr val="lt1"/>
                </a:solidFill>
              </a:rPr>
              <a:t>SUSTAIN</a:t>
            </a:r>
            <a:endParaRPr sz="5020">
              <a:solidFill>
                <a:schemeClr val="lt1"/>
              </a:solidFill>
            </a:endParaRPr>
          </a:p>
        </p:txBody>
      </p:sp>
      <p:sp>
        <p:nvSpPr>
          <p:cNvPr id="399" name="Google Shape;399;p65"/>
          <p:cNvSpPr txBox="1">
            <a:spLocks noGrp="1"/>
          </p:cNvSpPr>
          <p:nvPr>
            <p:ph type="body" idx="1"/>
          </p:nvPr>
        </p:nvSpPr>
        <p:spPr>
          <a:xfrm>
            <a:off x="0" y="1381125"/>
            <a:ext cx="9144000" cy="20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S</a:t>
            </a:r>
            <a:r>
              <a:rPr lang="en" sz="2100">
                <a:solidFill>
                  <a:schemeClr val="lt1"/>
                </a:solidFill>
              </a:rPr>
              <a:t>uspiciously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600">
                <a:solidFill>
                  <a:srgbClr val="FF0000"/>
                </a:solidFill>
              </a:rPr>
              <a:t>U</a:t>
            </a:r>
            <a:r>
              <a:rPr lang="en" sz="2100">
                <a:solidFill>
                  <a:schemeClr val="lt1"/>
                </a:solidFill>
              </a:rPr>
              <a:t>nachievable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600">
                <a:solidFill>
                  <a:srgbClr val="FF0000"/>
                </a:solidFill>
              </a:rPr>
              <a:t>S</a:t>
            </a:r>
            <a:r>
              <a:rPr lang="en" sz="2100">
                <a:solidFill>
                  <a:schemeClr val="lt1"/>
                </a:solidFill>
              </a:rPr>
              <a:t>ustainable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600">
                <a:solidFill>
                  <a:srgbClr val="FF0000"/>
                </a:solidFill>
              </a:rPr>
              <a:t>T</a:t>
            </a:r>
            <a:r>
              <a:rPr lang="en" sz="2100">
                <a:solidFill>
                  <a:schemeClr val="lt1"/>
                </a:solidFill>
              </a:rPr>
              <a:t>ransition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600">
                <a:solidFill>
                  <a:srgbClr val="FF0000"/>
                </a:solidFill>
              </a:rPr>
              <a:t>A</a:t>
            </a:r>
            <a:r>
              <a:rPr lang="en" sz="2100">
                <a:solidFill>
                  <a:schemeClr val="lt1"/>
                </a:solidFill>
              </a:rPr>
              <a:t>ssessment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600">
                <a:solidFill>
                  <a:srgbClr val="FF0000"/>
                </a:solidFill>
              </a:rPr>
              <a:t>IN</a:t>
            </a:r>
            <a:r>
              <a:rPr lang="en" sz="2100">
                <a:solidFill>
                  <a:schemeClr val="lt1"/>
                </a:solidFill>
              </a:rPr>
              <a:t>itiatives</a:t>
            </a:r>
            <a:r>
              <a:rPr lang="en" sz="2100">
                <a:solidFill>
                  <a:schemeClr val="dk1"/>
                </a:solidFill>
              </a:rPr>
              <a:t> 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405" name="Google Shape;405;p66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7"/>
          <p:cNvSpPr txBox="1">
            <a:spLocks noGrp="1"/>
          </p:cNvSpPr>
          <p:nvPr>
            <p:ph type="body" idx="1"/>
          </p:nvPr>
        </p:nvSpPr>
        <p:spPr>
          <a:xfrm>
            <a:off x="311700" y="92600"/>
            <a:ext cx="8520600" cy="46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T</a:t>
            </a:r>
            <a:r>
              <a:rPr lang="en" sz="2500">
                <a:solidFill>
                  <a:schemeClr val="lt1"/>
                </a:solidFill>
              </a:rPr>
              <a:t>urning off the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R</a:t>
            </a:r>
            <a:r>
              <a:rPr lang="en" sz="2500">
                <a:solidFill>
                  <a:schemeClr val="lt1"/>
                </a:solidFill>
              </a:rPr>
              <a:t>acc to sav</a:t>
            </a:r>
            <a:r>
              <a:rPr lang="en" sz="2500">
                <a:solidFill>
                  <a:srgbClr val="FF0000"/>
                </a:solidFill>
              </a:rPr>
              <a:t>E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E</a:t>
            </a:r>
            <a:r>
              <a:rPr lang="en" sz="2500">
                <a:solidFill>
                  <a:schemeClr val="lt1"/>
                </a:solidFill>
              </a:rPr>
              <a:t>lectricity</a:t>
            </a:r>
            <a:r>
              <a:rPr lang="en" sz="2500">
                <a:solidFill>
                  <a:schemeClr val="dk1"/>
                </a:solidFill>
              </a:rPr>
              <a:t> </a:t>
            </a:r>
            <a:endParaRPr sz="2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F</a:t>
            </a:r>
            <a:r>
              <a:rPr lang="en" sz="2500">
                <a:solidFill>
                  <a:schemeClr val="lt1"/>
                </a:solidFill>
              </a:rPr>
              <a:t>riendly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R</a:t>
            </a:r>
            <a:r>
              <a:rPr lang="en" sz="2500">
                <a:solidFill>
                  <a:schemeClr val="lt1"/>
                </a:solidFill>
              </a:rPr>
              <a:t>eorganisati</a:t>
            </a:r>
            <a:r>
              <a:rPr lang="en" sz="2500">
                <a:solidFill>
                  <a:srgbClr val="FF0000"/>
                </a:solidFill>
              </a:rPr>
              <a:t>O</a:t>
            </a:r>
            <a:r>
              <a:rPr lang="en" sz="2500">
                <a:solidFill>
                  <a:schemeClr val="lt1"/>
                </a:solidFill>
              </a:rPr>
              <a:t>n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chemeClr val="lt1"/>
                </a:solidFill>
              </a:rPr>
              <a:t>of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G</a:t>
            </a:r>
            <a:r>
              <a:rPr lang="en" sz="2500">
                <a:solidFill>
                  <a:schemeClr val="lt1"/>
                </a:solidFill>
              </a:rPr>
              <a:t>rants</a:t>
            </a:r>
            <a:endParaRPr sz="2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P</a:t>
            </a:r>
            <a:r>
              <a:rPr lang="en" sz="2500">
                <a:solidFill>
                  <a:schemeClr val="lt1"/>
                </a:solidFill>
              </a:rPr>
              <a:t>roviding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L</a:t>
            </a:r>
            <a:r>
              <a:rPr lang="en" sz="2500">
                <a:solidFill>
                  <a:schemeClr val="lt1"/>
                </a:solidFill>
              </a:rPr>
              <a:t>ess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A</a:t>
            </a:r>
            <a:r>
              <a:rPr lang="en" sz="2500">
                <a:solidFill>
                  <a:schemeClr val="lt1"/>
                </a:solidFill>
              </a:rPr>
              <a:t>ccess to co</a:t>
            </a:r>
            <a:r>
              <a:rPr lang="en" sz="2500">
                <a:solidFill>
                  <a:srgbClr val="FF0000"/>
                </a:solidFill>
              </a:rPr>
              <a:t>N</a:t>
            </a:r>
            <a:r>
              <a:rPr lang="en" sz="2500">
                <a:solidFill>
                  <a:schemeClr val="lt1"/>
                </a:solidFill>
              </a:rPr>
              <a:t>fer</a:t>
            </a:r>
            <a:r>
              <a:rPr lang="en" sz="2500">
                <a:solidFill>
                  <a:srgbClr val="FF0000"/>
                </a:solidFill>
              </a:rPr>
              <a:t>E</a:t>
            </a:r>
            <a:r>
              <a:rPr lang="en" sz="2500">
                <a:solidFill>
                  <a:schemeClr val="lt1"/>
                </a:solidFill>
              </a:rPr>
              <a:t>nces in europe by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T</a:t>
            </a:r>
            <a:r>
              <a:rPr lang="en" sz="2500">
                <a:solidFill>
                  <a:schemeClr val="lt1"/>
                </a:solidFill>
              </a:rPr>
              <a:t>rain</a:t>
            </a:r>
            <a:endParaRPr sz="2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r</a:t>
            </a:r>
            <a:r>
              <a:rPr lang="en" sz="2500">
                <a:solidFill>
                  <a:srgbClr val="FF0000"/>
                </a:solidFill>
              </a:rPr>
              <a:t>EC</a:t>
            </a:r>
            <a:r>
              <a:rPr lang="en" sz="2500">
                <a:solidFill>
                  <a:schemeClr val="lt1"/>
                </a:solidFill>
              </a:rPr>
              <a:t>ycling bins to </a:t>
            </a:r>
            <a:r>
              <a:rPr lang="en" sz="2500">
                <a:solidFill>
                  <a:srgbClr val="FF0000"/>
                </a:solidFill>
              </a:rPr>
              <a:t>O</a:t>
            </a:r>
            <a:r>
              <a:rPr lang="en" sz="2500">
                <a:solidFill>
                  <a:schemeClr val="lt1"/>
                </a:solidFill>
              </a:rPr>
              <a:t>ne</a:t>
            </a:r>
            <a:r>
              <a:rPr lang="en" sz="25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rgbClr val="FF0000"/>
                </a:solidFill>
              </a:rPr>
              <a:t>BIN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416" name="Google Shape;416;p68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He was Thorwald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She was FionEd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Can I make it any more academic?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He loved research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She loved the Earth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What more can I say?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He wanted her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She'd never tell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Secretly she wanted to excel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But all of her peers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Stuck to their norms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They had a problem with his novel forms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4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 was a radar boy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said, "See you later, boy"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 wasn't mainstream enough for her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had a brilliant mind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Her focus was hard to find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needed to come back to research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206600"/>
            <a:ext cx="8520600" cy="3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I need a PC, I'm underpaid,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I've got my laptop, and plots made,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All this data is gold,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While biscuit brackets are controversial…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52822">
            <a:off x="77181" y="2003772"/>
            <a:ext cx="2199765" cy="77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71781">
            <a:off x="6714658" y="2020350"/>
            <a:ext cx="2332607" cy="7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4004">
            <a:off x="4292108" y="2470300"/>
            <a:ext cx="2541555" cy="5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20746">
            <a:off x="2112745" y="2143681"/>
            <a:ext cx="2268332" cy="106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Five years from now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sits at home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Working on papers, she's all alone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turns on her screen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Guess what she sees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LCP on climate change TV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calls her colleagues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They already know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they've all got tickets for his talk show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tags along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stands in the crowd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Looks up at the man that she turned down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 was a climate boy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said, "See you later, boy"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 wasn't mainstream enough for her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Now he's a superstar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Presenting on webinars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Does your great mind see what he's worth?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"/>
          <p:cNvSpPr txBox="1">
            <a:spLocks noGrp="1"/>
          </p:cNvSpPr>
          <p:nvPr>
            <p:ph type="body" idx="1"/>
          </p:nvPr>
        </p:nvSpPr>
        <p:spPr>
          <a:xfrm>
            <a:off x="341275" y="0"/>
            <a:ext cx="8520600" cy="50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 was a radar boy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She said, "See you later, boy"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 wasn't mainstream enough for her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Now he's a superstar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Presenting on webinars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Does your great mind see what he's worth?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"/>
          <p:cNvSpPr txBox="1">
            <a:spLocks noGrp="1"/>
          </p:cNvSpPr>
          <p:nvPr>
            <p:ph type="body" idx="1"/>
          </p:nvPr>
        </p:nvSpPr>
        <p:spPr>
          <a:xfrm>
            <a:off x="311700" y="149600"/>
            <a:ext cx="8520600" cy="49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Sorry, girl, but you missed out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Well, tough luck, that boy’s mine now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We are more than just colleagues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 collaboration ends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"/>
          <p:cNvSpPr txBox="1">
            <a:spLocks noGrp="1"/>
          </p:cNvSpPr>
          <p:nvPr>
            <p:ph type="body" idx="1"/>
          </p:nvPr>
        </p:nvSpPr>
        <p:spPr>
          <a:xfrm>
            <a:off x="311700" y="256475"/>
            <a:ext cx="8520600" cy="48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Too bad that you couldn't see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See the impact that boy could be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There is more than meets the eye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see the knowledge that’s inside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He's just a guy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I'm just a girl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Can I make it any more logical?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We are in sync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Haven't you heard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How we explore each other's words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"/>
          <p:cNvSpPr txBox="1">
            <a:spLocks noGrp="1"/>
          </p:cNvSpPr>
          <p:nvPr>
            <p:ph type="body" idx="1"/>
          </p:nvPr>
        </p:nvSpPr>
        <p:spPr>
          <a:xfrm>
            <a:off x="311700" y="-28500"/>
            <a:ext cx="8520600" cy="51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I'm with the climate boy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said, "See you later, boy"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I'll be in the lab after the show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I'll be at a conference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Discussing the evidence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About a world we used to know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"/>
          <p:cNvSpPr txBox="1">
            <a:spLocks noGrp="1"/>
          </p:cNvSpPr>
          <p:nvPr>
            <p:ph type="body" idx="1"/>
          </p:nvPr>
        </p:nvSpPr>
        <p:spPr>
          <a:xfrm>
            <a:off x="311700" y="-28500"/>
            <a:ext cx="8520600" cy="51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I'm with the climate boy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 said, "See you later, boy"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I'll be in the lab after the show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I'll be at a conference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Discussing the evidence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About a world we used to know</a:t>
            </a:r>
            <a:endParaRPr sz="2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482" name="Google Shape;482;p81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63850"/>
            <a:ext cx="85206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It’s a warm place, and it's gonna get warmer,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Want AC right now wait til you get older,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But the GB news man begs to differ,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Judging from a scroll through his posts on twitter,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8600" y="702087"/>
            <a:ext cx="1573750" cy="103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9"/>
          <p:cNvGrpSpPr/>
          <p:nvPr/>
        </p:nvGrpSpPr>
        <p:grpSpPr>
          <a:xfrm>
            <a:off x="-103225" y="124825"/>
            <a:ext cx="2190300" cy="2190300"/>
            <a:chOff x="-267075" y="203200"/>
            <a:chExt cx="2190300" cy="2190300"/>
          </a:xfrm>
        </p:grpSpPr>
        <p:pic>
          <p:nvPicPr>
            <p:cNvPr id="100" name="Google Shape;100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1825" y="780475"/>
              <a:ext cx="1350724" cy="93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9"/>
            <p:cNvSpPr/>
            <p:nvPr/>
          </p:nvSpPr>
          <p:spPr>
            <a:xfrm>
              <a:off x="-267075" y="203200"/>
              <a:ext cx="2190300" cy="2190300"/>
            </a:xfrm>
            <a:prstGeom prst="mathMultiply">
              <a:avLst>
                <a:gd name="adj1" fmla="val 4782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2"/>
          <p:cNvSpPr txBox="1">
            <a:spLocks noGrp="1"/>
          </p:cNvSpPr>
          <p:nvPr>
            <p:ph type="title"/>
          </p:nvPr>
        </p:nvSpPr>
        <p:spPr>
          <a:xfrm>
            <a:off x="73950" y="33625"/>
            <a:ext cx="899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chemeClr val="lt1"/>
                </a:solidFill>
              </a:rPr>
              <a:t>The BH Stripes (Charquaad-Perez and Hawkins, 2023)</a:t>
            </a:r>
            <a:endParaRPr sz="2820">
              <a:solidFill>
                <a:schemeClr val="lt1"/>
              </a:solidFill>
            </a:endParaRPr>
          </a:p>
        </p:txBody>
      </p:sp>
      <p:pic>
        <p:nvPicPr>
          <p:cNvPr id="488" name="Google Shape;48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916" y="606321"/>
            <a:ext cx="6434175" cy="24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494" name="Google Shape;494;p83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01" name="Google Shape;50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775" y="0"/>
            <a:ext cx="6040451" cy="39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88" y="0"/>
            <a:ext cx="3325627" cy="4020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887" y="0"/>
            <a:ext cx="5468224" cy="31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188" y="0"/>
            <a:ext cx="3325627" cy="4020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8"/>
          <p:cNvSpPr txBox="1">
            <a:spLocks noGrp="1"/>
          </p:cNvSpPr>
          <p:nvPr>
            <p:ph type="body" idx="1"/>
          </p:nvPr>
        </p:nvSpPr>
        <p:spPr>
          <a:xfrm>
            <a:off x="311700" y="396825"/>
            <a:ext cx="8520600" cy="46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We’re into ecosystems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Recycling and plant-based pork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 feel a premonition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We’ll use a bamboo spork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  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9"/>
          <p:cNvSpPr txBox="1">
            <a:spLocks noGrp="1"/>
          </p:cNvSpPr>
          <p:nvPr>
            <p:ph type="body" idx="1"/>
          </p:nvPr>
        </p:nvSpPr>
        <p:spPr>
          <a:xfrm>
            <a:off x="311700" y="396825"/>
            <a:ext cx="8520600" cy="46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We’re into green solutions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Solar panels shining bright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We’ve got a new ambition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Net zero is in sight  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0"/>
          <p:cNvSpPr txBox="1">
            <a:spLocks noGrp="1"/>
          </p:cNvSpPr>
          <p:nvPr>
            <p:ph type="body" idx="1"/>
          </p:nvPr>
        </p:nvSpPr>
        <p:spPr>
          <a:xfrm>
            <a:off x="311700" y="178100"/>
            <a:ext cx="8520600" cy="48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We’ll make you plant some new trees, then go measuring the rain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We’ll make you live the climate life, wash away the carbon stain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Like a fresh breeze through the vane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Come on!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1"/>
          <p:cNvSpPr txBox="1">
            <a:spLocks noGrp="1"/>
          </p:cNvSpPr>
          <p:nvPr>
            <p:ph type="body" idx="1"/>
          </p:nvPr>
        </p:nvSpPr>
        <p:spPr>
          <a:xfrm>
            <a:off x="311700" y="327700"/>
            <a:ext cx="8520600" cy="48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Carbon, methane out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We’re livin' la vida eco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We’ll write and publish while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Livin' la vida eco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4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 ice we skate no longer exists,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Your homes underwater so you might as well swim,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Europe’s on fire,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at war,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That’s the way I have it guess I’ll never get bored,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0475" y="1025850"/>
            <a:ext cx="1879777" cy="12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50" y="1053811"/>
            <a:ext cx="1595775" cy="11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2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Our papers are well read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And our actions super-eco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We will help Earth out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Livin' la vida eco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Livin' la vida eco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Livin la vida eco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3"/>
          <p:cNvSpPr txBox="1">
            <a:spLocks noGrp="1"/>
          </p:cNvSpPr>
          <p:nvPr>
            <p:ph type="body" idx="1"/>
          </p:nvPr>
        </p:nvSpPr>
        <p:spPr>
          <a:xfrm>
            <a:off x="311700" y="242225"/>
            <a:ext cx="8520600" cy="49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Woke up in the Met Department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It was dark and the lights were out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They turned them off just to save some carbon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It was cold, heating’s off as well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4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We’ll never use a plastic straw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Only sip from eco cups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And once you've joined our cause, you'll know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The world can level up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Yeah, we’ll make you go all in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Come on!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5"/>
          <p:cNvSpPr txBox="1">
            <a:spLocks noGrp="1"/>
          </p:cNvSpPr>
          <p:nvPr>
            <p:ph type="body" idx="1"/>
          </p:nvPr>
        </p:nvSpPr>
        <p:spPr>
          <a:xfrm>
            <a:off x="311700" y="434550"/>
            <a:ext cx="8520600" cy="47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Private jets are out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We’re livin' la vida eco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We'll thrive and live longer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Livin' la vida eco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6"/>
          <p:cNvSpPr txBox="1">
            <a:spLocks noGrp="1"/>
          </p:cNvSpPr>
          <p:nvPr>
            <p:ph type="body" idx="1"/>
          </p:nvPr>
        </p:nvSpPr>
        <p:spPr>
          <a:xfrm>
            <a:off x="311700" y="0"/>
            <a:ext cx="85206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PM </a:t>
            </a:r>
            <a:r>
              <a:rPr lang="en" sz="2200"/>
              <a:t>(Particulate Matter)</a:t>
            </a:r>
            <a:r>
              <a:rPr lang="en" sz="2200">
                <a:solidFill>
                  <a:schemeClr val="dk1"/>
                </a:solidFill>
              </a:rPr>
              <a:t> two point five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Is significantly lower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We will help you out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Livin' la vida eco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Livin' la vida eco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Livin la vida eco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Swamp </a:t>
            </a:r>
            <a:endParaRPr/>
          </a:p>
        </p:txBody>
      </p:sp>
      <p:pic>
        <p:nvPicPr>
          <p:cNvPr id="567" name="Google Shape;567;p97"/>
          <p:cNvPicPr preferRelativeResize="0"/>
          <p:nvPr/>
        </p:nvPicPr>
        <p:blipFill rotWithShape="1">
          <a:blip r:embed="rId3">
            <a:alphaModFix/>
          </a:blip>
          <a:srcRect l="24000" r="737"/>
          <a:stretch/>
        </p:blipFill>
        <p:spPr>
          <a:xfrm>
            <a:off x="1157650" y="0"/>
            <a:ext cx="6828699" cy="38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8"/>
          <p:cNvSpPr txBox="1">
            <a:spLocks noGrp="1"/>
          </p:cNvSpPr>
          <p:nvPr>
            <p:ph type="ctrTitle"/>
          </p:nvPr>
        </p:nvSpPr>
        <p:spPr>
          <a:xfrm>
            <a:off x="1940850" y="1383750"/>
            <a:ext cx="5262300" cy="23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6AA84F"/>
                </a:solidFill>
                <a:latin typeface="Caveat"/>
                <a:ea typeface="Caveat"/>
                <a:cs typeface="Caveat"/>
                <a:sym typeface="Caveat"/>
              </a:rPr>
              <a:t>FIN</a:t>
            </a:r>
            <a:endParaRPr sz="15000">
              <a:solidFill>
                <a:srgbClr val="6AA84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9"/>
          <p:cNvSpPr txBox="1">
            <a:spLocks noGrp="1"/>
          </p:cNvSpPr>
          <p:nvPr>
            <p:ph type="body" idx="4294967295"/>
          </p:nvPr>
        </p:nvSpPr>
        <p:spPr>
          <a:xfrm>
            <a:off x="176375" y="748000"/>
            <a:ext cx="8520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For </a:t>
            </a:r>
            <a:r>
              <a:rPr lang="en" sz="2200" i="1">
                <a:solidFill>
                  <a:schemeClr val="lt1"/>
                </a:solidFill>
              </a:rPr>
              <a:t>power</a:t>
            </a:r>
            <a:r>
              <a:rPr lang="en" sz="2200">
                <a:solidFill>
                  <a:schemeClr val="lt1"/>
                </a:solidFill>
              </a:rPr>
              <a:t>ing the department, </a:t>
            </a:r>
            <a:r>
              <a:rPr lang="en" sz="2200" i="1">
                <a:solidFill>
                  <a:schemeClr val="lt1"/>
                </a:solidFill>
              </a:rPr>
              <a:t>lead</a:t>
            </a:r>
            <a:r>
              <a:rPr lang="en" sz="2200">
                <a:solidFill>
                  <a:schemeClr val="lt1"/>
                </a:solidFill>
              </a:rPr>
              <a:t>ing us through difficulties, and allowing us to believe that nothing is out of reach…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  <p:sp>
        <p:nvSpPr>
          <p:cNvPr id="578" name="Google Shape;578;p99"/>
          <p:cNvSpPr txBox="1">
            <a:spLocks noGrp="1"/>
          </p:cNvSpPr>
          <p:nvPr>
            <p:ph type="body" idx="4294967295"/>
          </p:nvPr>
        </p:nvSpPr>
        <p:spPr>
          <a:xfrm>
            <a:off x="801000" y="2227088"/>
            <a:ext cx="42447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Beth’s extension lead</a:t>
            </a: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579" name="Google Shape;57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230" y="1732888"/>
            <a:ext cx="2962375" cy="16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99"/>
          <p:cNvSpPr txBox="1">
            <a:spLocks noGrp="1"/>
          </p:cNvSpPr>
          <p:nvPr>
            <p:ph type="body" idx="4294967295"/>
          </p:nvPr>
        </p:nvSpPr>
        <p:spPr>
          <a:xfrm>
            <a:off x="2576675" y="64125"/>
            <a:ext cx="3720000" cy="8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BIG THANKS TO</a:t>
            </a:r>
            <a:endParaRPr sz="2200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859" y="491575"/>
            <a:ext cx="5192141" cy="489142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00"/>
          <p:cNvSpPr txBox="1">
            <a:spLocks noGrp="1"/>
          </p:cNvSpPr>
          <p:nvPr>
            <p:ph type="subTitle" idx="1"/>
          </p:nvPr>
        </p:nvSpPr>
        <p:spPr>
          <a:xfrm>
            <a:off x="133150" y="533175"/>
            <a:ext cx="5100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Shaquille “Shaq” Rashaun O’Neal x Papa John’s: Shaq-a-Roni pizza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87" name="Google Shape;587;p100"/>
          <p:cNvSpPr txBox="1">
            <a:spLocks noGrp="1"/>
          </p:cNvSpPr>
          <p:nvPr>
            <p:ph type="body" idx="4294967295"/>
          </p:nvPr>
        </p:nvSpPr>
        <p:spPr>
          <a:xfrm>
            <a:off x="931025" y="49875"/>
            <a:ext cx="3720000" cy="8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BIG THANKS TO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588" name="Google Shape;588;p100"/>
          <p:cNvSpPr txBox="1">
            <a:spLocks noGrp="1"/>
          </p:cNvSpPr>
          <p:nvPr>
            <p:ph type="body" idx="4294967295"/>
          </p:nvPr>
        </p:nvSpPr>
        <p:spPr>
          <a:xfrm>
            <a:off x="6358200" y="237950"/>
            <a:ext cx="2785800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lang="en" sz="1575" b="1">
                <a:solidFill>
                  <a:schemeClr val="lt1"/>
                </a:solidFill>
              </a:rPr>
              <a:t>For fuelling the prop making and singing sessions</a:t>
            </a:r>
            <a:endParaRPr sz="1575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01"/>
          <p:cNvSpPr txBox="1">
            <a:spLocks noGrp="1"/>
          </p:cNvSpPr>
          <p:nvPr>
            <p:ph type="body" idx="4294967295"/>
          </p:nvPr>
        </p:nvSpPr>
        <p:spPr>
          <a:xfrm>
            <a:off x="226250" y="748025"/>
            <a:ext cx="8520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All of the staff for unknowingly providing us with content for the last year!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solidFill>
                <a:schemeClr val="lt1"/>
              </a:solidFill>
            </a:endParaRPr>
          </a:p>
        </p:txBody>
      </p:sp>
      <p:sp>
        <p:nvSpPr>
          <p:cNvPr id="594" name="Google Shape;594;p101"/>
          <p:cNvSpPr txBox="1">
            <a:spLocks noGrp="1"/>
          </p:cNvSpPr>
          <p:nvPr>
            <p:ph type="body" idx="4294967295"/>
          </p:nvPr>
        </p:nvSpPr>
        <p:spPr>
          <a:xfrm>
            <a:off x="2626550" y="0"/>
            <a:ext cx="3720000" cy="8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BIG THANKS TO</a:t>
            </a: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595" name="Google Shape;59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6872">
            <a:off x="52675" y="1534600"/>
            <a:ext cx="3408833" cy="12936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6" name="Google Shape;596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7349" y="2062143"/>
            <a:ext cx="4710275" cy="155528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7" name="Google Shape;597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9559">
            <a:off x="187955" y="3332872"/>
            <a:ext cx="4838115" cy="154200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8" name="Google Shape;598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74922">
            <a:off x="4743637" y="3404399"/>
            <a:ext cx="4454578" cy="13989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9" name="Google Shape;599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73472">
            <a:off x="4862003" y="1682043"/>
            <a:ext cx="4295369" cy="141831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247575" y="22550"/>
            <a:ext cx="8520600" cy="3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I need a holiday, I’m under strain,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Hey now, I'm a scientist, I'm on my holiday, with plots made,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All this data is gold,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While biscuit brackets are controversial…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52822">
            <a:off x="77181" y="2003772"/>
            <a:ext cx="2199765" cy="77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71781">
            <a:off x="6714658" y="2020350"/>
            <a:ext cx="2332607" cy="76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4004">
            <a:off x="4292108" y="2470300"/>
            <a:ext cx="2541555" cy="5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20746">
            <a:off x="2112745" y="2143681"/>
            <a:ext cx="2268332" cy="106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079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20755">
            <a:off x="230061" y="2889271"/>
            <a:ext cx="2308403" cy="2204534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02"/>
          <p:cNvSpPr txBox="1">
            <a:spLocks noGrp="1"/>
          </p:cNvSpPr>
          <p:nvPr>
            <p:ph type="ctrTitle"/>
          </p:nvPr>
        </p:nvSpPr>
        <p:spPr>
          <a:xfrm>
            <a:off x="270100" y="377000"/>
            <a:ext cx="8520600" cy="14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7380">
                <a:solidFill>
                  <a:schemeClr val="lt1"/>
                </a:solidFill>
              </a:rPr>
              <a:t>Wendy</a:t>
            </a:r>
            <a:endParaRPr sz="7380">
              <a:solidFill>
                <a:schemeClr val="lt1"/>
              </a:solidFill>
            </a:endParaRPr>
          </a:p>
        </p:txBody>
      </p:sp>
      <p:sp>
        <p:nvSpPr>
          <p:cNvPr id="606" name="Google Shape;606;p102"/>
          <p:cNvSpPr txBox="1"/>
          <p:nvPr/>
        </p:nvSpPr>
        <p:spPr>
          <a:xfrm>
            <a:off x="296380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BIG THANKS TO</a:t>
            </a:r>
            <a:endParaRPr/>
          </a:p>
        </p:txBody>
      </p:sp>
      <p:pic>
        <p:nvPicPr>
          <p:cNvPr id="607" name="Google Shape;607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33998">
            <a:off x="6516505" y="142006"/>
            <a:ext cx="1496990" cy="141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74351">
            <a:off x="7440594" y="1194556"/>
            <a:ext cx="1519637" cy="143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7875" y="2957375"/>
            <a:ext cx="2186125" cy="21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0800" y="1701749"/>
            <a:ext cx="3112725" cy="32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72000" y="1775700"/>
            <a:ext cx="1592100" cy="15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86125" y="2900925"/>
            <a:ext cx="287655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0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63123">
            <a:off x="139654" y="343546"/>
            <a:ext cx="2247890" cy="2162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0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0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0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6" name="Google Shape;626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7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92</Slides>
  <Notes>92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—  Interval  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BH Stripes (Charquaad-Perez and Hawkins, 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</vt:lpstr>
      <vt:lpstr>PowerPoint Presentation</vt:lpstr>
      <vt:lpstr>PowerPoint Presentation</vt:lpstr>
      <vt:lpstr>PowerPoint Presentation</vt:lpstr>
      <vt:lpstr>Wendy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2024-11-19T09:34:39Z</dcterms:modified>
</cp:coreProperties>
</file>