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5" r:id="rId3"/>
    <p:sldId id="260" r:id="rId4"/>
    <p:sldId id="269" r:id="rId5"/>
    <p:sldId id="261" r:id="rId6"/>
    <p:sldId id="266" r:id="rId7"/>
    <p:sldId id="262" r:id="rId8"/>
    <p:sldId id="267" r:id="rId9"/>
    <p:sldId id="263" r:id="rId10"/>
    <p:sldId id="268" r:id="rId11"/>
    <p:sldId id="264" r:id="rId1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40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F472B-D3DF-4405-94CB-782F9798B77B}" type="datetimeFigureOut">
              <a:rPr lang="en-GB" smtClean="0"/>
              <a:pPr/>
              <a:t>16/12/2010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349F5-1D78-4A30-8095-0A225740C3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349F5-1D78-4A30-8095-0A225740C38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349F5-1D78-4A30-8095-0A225740C38C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349F5-1D78-4A30-8095-0A225740C38C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349F5-1D78-4A30-8095-0A225740C38C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349F5-1D78-4A30-8095-0A225740C38C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349F5-1D78-4A30-8095-0A225740C38C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8E6A-A689-4FA9-B6BD-61A104AAF1A2}" type="datetimeFigureOut">
              <a:rPr lang="en-GB" smtClean="0"/>
              <a:pPr/>
              <a:t>16/12/2010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CDF9-F696-4A6E-B329-492E5A0832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omic Sans MS" pitchFamily="66" charset="0"/>
              </a:defRPr>
            </a:lvl1pPr>
            <a:lvl2pPr>
              <a:defRPr>
                <a:latin typeface="Comic Sans MS" pitchFamily="66" charset="0"/>
              </a:defRPr>
            </a:lvl2pPr>
            <a:lvl3pPr>
              <a:defRPr>
                <a:latin typeface="Comic Sans MS" pitchFamily="66" charset="0"/>
              </a:defRPr>
            </a:lvl3pPr>
            <a:lvl4pPr>
              <a:defRPr>
                <a:latin typeface="Comic Sans MS" pitchFamily="66" charset="0"/>
              </a:defRPr>
            </a:lvl4pPr>
            <a:lvl5pPr>
              <a:defRPr>
                <a:latin typeface="Comic Sans MS" pitchFamily="66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fld id="{51518E6A-A689-4FA9-B6BD-61A104AAF1A2}" type="datetimeFigureOut">
              <a:rPr lang="en-GB" smtClean="0"/>
              <a:pPr/>
              <a:t>16/12/2010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fld id="{4109CDF9-F696-4A6E-B329-492E5A0832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8E6A-A689-4FA9-B6BD-61A104AAF1A2}" type="datetimeFigureOut">
              <a:rPr lang="en-GB" smtClean="0"/>
              <a:pPr/>
              <a:t>16/12/2010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CDF9-F696-4A6E-B329-492E5A0832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8E6A-A689-4FA9-B6BD-61A104AAF1A2}" type="datetimeFigureOut">
              <a:rPr lang="en-GB" smtClean="0"/>
              <a:pPr/>
              <a:t>16/12/2010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CDF9-F696-4A6E-B329-492E5A0832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8E6A-A689-4FA9-B6BD-61A104AAF1A2}" type="datetimeFigureOut">
              <a:rPr lang="en-GB" smtClean="0"/>
              <a:pPr/>
              <a:t>16/12/2010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CDF9-F696-4A6E-B329-492E5A0832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8E6A-A689-4FA9-B6BD-61A104AAF1A2}" type="datetimeFigureOut">
              <a:rPr lang="en-GB" smtClean="0"/>
              <a:pPr/>
              <a:t>16/12/2010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CDF9-F696-4A6E-B329-492E5A0832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8E6A-A689-4FA9-B6BD-61A104AAF1A2}" type="datetimeFigureOut">
              <a:rPr lang="en-GB" smtClean="0"/>
              <a:pPr/>
              <a:t>16/12/2010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CDF9-F696-4A6E-B329-492E5A0832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8E6A-A689-4FA9-B6BD-61A104AAF1A2}" type="datetimeFigureOut">
              <a:rPr lang="en-GB" smtClean="0"/>
              <a:pPr/>
              <a:t>16/12/2010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CDF9-F696-4A6E-B329-492E5A0832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>
                <a:latin typeface="Comic Sans MS" pitchFamily="66" charset="0"/>
              </a:defRPr>
            </a:lvl1pPr>
            <a:lvl2pPr>
              <a:defRPr sz="2800">
                <a:latin typeface="Broadway" pitchFamily="82" charset="0"/>
              </a:defRPr>
            </a:lvl2pPr>
            <a:lvl3pPr>
              <a:defRPr sz="2400">
                <a:latin typeface="Broadway" pitchFamily="82" charset="0"/>
              </a:defRPr>
            </a:lvl3pPr>
            <a:lvl4pPr>
              <a:defRPr sz="2000">
                <a:latin typeface="Broadway" pitchFamily="82" charset="0"/>
              </a:defRPr>
            </a:lvl4pPr>
            <a:lvl5pPr>
              <a:defRPr sz="2000">
                <a:latin typeface="Broadway" pitchFamily="8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omic Sans MS" pitchFamily="66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fld id="{51518E6A-A689-4FA9-B6BD-61A104AAF1A2}" type="datetimeFigureOut">
              <a:rPr lang="en-GB" smtClean="0"/>
              <a:pPr/>
              <a:t>16/12/2010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fld id="{4109CDF9-F696-4A6E-B329-492E5A0832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>
                <a:latin typeface="Comic Sans MS" pitchFamily="66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omic Sans MS" pitchFamily="66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omic Sans MS" pitchFamily="66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fld id="{51518E6A-A689-4FA9-B6BD-61A104AAF1A2}" type="datetimeFigureOut">
              <a:rPr lang="en-GB" smtClean="0"/>
              <a:pPr/>
              <a:t>16/12/2010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fld id="{4109CDF9-F696-4A6E-B329-492E5A0832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18E6A-A689-4FA9-B6BD-61A104AAF1A2}" type="datetimeFigureOut">
              <a:rPr lang="en-GB" smtClean="0"/>
              <a:pPr/>
              <a:t>16/12/2010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9CDF9-F696-4A6E-B329-492E5A08328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41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7531" y="242646"/>
            <a:ext cx="8472941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Comic Sans MS" pitchFamily="66" charset="0"/>
              </a:rPr>
              <a:t>The student </a:t>
            </a:r>
            <a:r>
              <a:rPr lang="en-GB" sz="2800" b="1" dirty="0" smtClean="0">
                <a:latin typeface="Comic Sans MS" pitchFamily="66" charset="0"/>
              </a:rPr>
              <a:t>cometh</a:t>
            </a:r>
          </a:p>
          <a:p>
            <a:pPr algn="ctr"/>
            <a:r>
              <a:rPr lang="en-GB" sz="2000" dirty="0" smtClean="0">
                <a:latin typeface="Comic Sans MS" pitchFamily="66" charset="0"/>
              </a:rPr>
              <a:t>(with apologies to Flanders and Swan)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err="1" smtClean="0">
                <a:latin typeface="Comic Sans MS" pitchFamily="66" charset="0"/>
              </a:rPr>
              <a:t>‘Twas</a:t>
            </a:r>
            <a:r>
              <a:rPr lang="en-GB" sz="2400" dirty="0" smtClean="0">
                <a:latin typeface="Comic Sans MS" pitchFamily="66" charset="0"/>
              </a:rPr>
              <a:t> on a  Monday morning, my </a:t>
            </a:r>
            <a:r>
              <a:rPr lang="en-GB" sz="2400" dirty="0" err="1" smtClean="0">
                <a:latin typeface="Comic Sans MS" pitchFamily="66" charset="0"/>
              </a:rPr>
              <a:t>postgrad</a:t>
            </a:r>
            <a:r>
              <a:rPr lang="en-GB" sz="2400" dirty="0" smtClean="0">
                <a:latin typeface="Comic Sans MS" pitchFamily="66" charset="0"/>
              </a:rPr>
              <a:t> student called.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He’d tried to plot a tephigram - not getting it at all.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He said, ”</a:t>
            </a:r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Like, just explain it, man or I’s not </a:t>
            </a:r>
            <a:r>
              <a:rPr lang="en-GB" sz="2400" dirty="0" err="1" smtClean="0">
                <a:solidFill>
                  <a:srgbClr val="FF0000"/>
                </a:solidFill>
                <a:latin typeface="Comic Sans MS" pitchFamily="66" charset="0"/>
              </a:rPr>
              <a:t>comin</a:t>
            </a:r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’ back</a:t>
            </a:r>
            <a:r>
              <a:rPr lang="en-GB" sz="2400" dirty="0" smtClean="0">
                <a:latin typeface="Comic Sans MS" pitchFamily="66" charset="0"/>
              </a:rPr>
              <a:t>”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So I said, ”</a:t>
            </a:r>
            <a:r>
              <a:rPr lang="en-GB" sz="2400" dirty="0" smtClean="0">
                <a:solidFill>
                  <a:srgbClr val="0070C0"/>
                </a:solidFill>
                <a:latin typeface="Comic Sans MS" pitchFamily="66" charset="0"/>
              </a:rPr>
              <a:t>We’ll launch a </a:t>
            </a:r>
            <a:r>
              <a:rPr lang="en-GB" sz="2400" dirty="0" err="1" smtClean="0">
                <a:solidFill>
                  <a:srgbClr val="0070C0"/>
                </a:solidFill>
                <a:latin typeface="Comic Sans MS" pitchFamily="66" charset="0"/>
              </a:rPr>
              <a:t>radiosonde</a:t>
            </a:r>
            <a:r>
              <a:rPr lang="en-GB" sz="2400" dirty="0" smtClean="0">
                <a:solidFill>
                  <a:srgbClr val="0070C0"/>
                </a:solidFill>
                <a:latin typeface="Comic Sans MS" pitchFamily="66" charset="0"/>
              </a:rPr>
              <a:t> and then you’ll get the knack!</a:t>
            </a:r>
            <a:r>
              <a:rPr lang="en-GB" sz="2400" dirty="0" smtClean="0">
                <a:latin typeface="Comic Sans MS" pitchFamily="66" charset="0"/>
              </a:rPr>
              <a:t>”</a:t>
            </a:r>
          </a:p>
          <a:p>
            <a:r>
              <a:rPr lang="en-GB" sz="2400" dirty="0" smtClean="0">
                <a:latin typeface="Comic Sans MS" pitchFamily="66" charset="0"/>
              </a:rPr>
              <a:t> 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1400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645024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000" b="1" i="1" dirty="0" smtClean="0">
                <a:latin typeface="Comic Sans MS" pitchFamily="66" charset="0"/>
              </a:rPr>
              <a:t>Oh, it all makes work for the lecturer to do</a:t>
            </a:r>
            <a:r>
              <a:rPr lang="en-GB" sz="3000" i="1" dirty="0" smtClean="0">
                <a:latin typeface="Comic Sans MS" pitchFamily="66" charset="0"/>
              </a:rPr>
              <a:t>.</a:t>
            </a:r>
            <a:endParaRPr lang="en-GB" sz="30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3.7037E-7 C -0.00209 0.00092 -0.00417 0.00324 -0.00626 0.00278 C -0.00869 0.00231 -0.01025 -0.00139 -0.01251 -0.00278 C -0.02275 -0.00949 -0.03421 -0.01644 -0.04376 -0.025 C -0.04792 -0.04144 -0.04237 -0.02708 -0.05834 -0.03889 C -0.06702 -0.04537 -0.06164 -0.04861 -0.07084 -0.05278 C -0.079 -0.05648 -0.09584 -0.06111 -0.09584 -0.06111 C -0.1014 -0.06852 -0.10695 -0.07593 -0.11251 -0.08333 C -0.11459 -0.08611 -0.11876 -0.09167 -0.11876 -0.09167 C -0.12327 -0.10995 -0.11702 -0.0919 -0.12709 -0.10278 C -0.129 -0.10486 -0.13021 -0.1081 -0.13126 -0.11111 C -0.1323 -0.11366 -0.13178 -0.11736 -0.13334 -0.11945 C -0.1356 -0.12245 -0.1389 -0.12315 -0.14167 -0.125 C -0.14306 -0.12778 -0.1441 -0.13079 -0.14584 -0.13333 C -0.14983 -0.13912 -0.15834 -0.15 -0.15834 -0.15 C -0.16303 -0.16875 -0.15643 -0.1463 -0.16876 -0.16945 C -0.1757 -0.18241 -0.16459 -0.175 -0.17709 -0.18056 C -0.17778 -0.18611 -0.17709 -0.19236 -0.17917 -0.19722 C -0.18091 -0.20116 -0.18508 -0.20232 -0.18751 -0.20556 C -0.18924 -0.20787 -0.19028 -0.21111 -0.19167 -0.21389 C -0.19237 -0.21852 -0.19271 -0.22338 -0.19376 -0.22778 C -0.1948 -0.23171 -0.19792 -0.23472 -0.19792 -0.23889 C -0.19862 -0.27778 -0.19706 -0.31667 -0.19584 -0.35556 C -0.19515 -0.37662 -0.19254 -0.40579 -0.18542 -0.425 C -0.17987 -0.44005 -0.16407 -0.46412 -0.15417 -0.475 C -0.14723 -0.48264 -0.12917 -0.48889 -0.12917 -0.48889 C -0.11737 -0.50463 -0.09445 -0.5162 -0.07709 -0.51667 C -0.02292 -0.51829 0.03124 -0.51852 0.08541 -0.51945 C 0.11735 -0.52269 0.1493 -0.52639 0.18124 -0.53056 C 0.20347 -0.54051 0.22951 -0.53495 0.25208 -0.53333 C 0.25485 -0.53426 0.25763 -0.53611 0.26041 -0.53611 C 0.27985 -0.53611 0.27951 -0.50648 0.29166 -0.49445 C 0.29808 -0.48796 0.30694 -0.48704 0.31458 -0.48333 C 0.33315 -0.46366 0.3236 -0.47732 0.33749 -0.43333 C 0.33888 -0.4287 0.34166 -0.41945 0.34166 -0.41945 C 0.34322 -0.4037 0.34548 -0.39259 0.34791 -0.37778 C 0.34826 -0.3757 0.35017 -0.35926 0.35208 -0.35556 C 0.35503 -0.34954 0.35954 -0.34491 0.36249 -0.33889 C 0.36319 -0.33056 0.36458 -0.32222 0.36458 -0.31389 C 0.36458 -0.29815 0.36197 -0.28241 0.36249 -0.26667 C 0.36284 -0.2544 0.36701 -0.24259 0.36874 -0.23056 C 0.36163 -0.20208 0.36926 -0.16505 0.35624 -0.13889 C 0.35381 -0.10949 0.35277 -0.1081 0.33958 -0.08611 C 0.34114 -0.06343 0.3434 -0.03681 0.33333 -0.01667 C 0.33107 -0.00139 0.32708 0.01088 0.32291 0.025 C 0.31718 0.04398 0.31388 0.06273 0.30624 0.08055 C 0.30468 0.08426 0.30312 0.08773 0.30208 0.09167 C 0.30104 0.09514 0.30208 0.10023 0.29999 0.10278 C 0.29531 0.10833 0.28888 0.11018 0.28333 0.11389 C 0.27985 0.12755 0.26944 0.14768 0.26041 0.15555 C 0.25763 0.16643 0.25173 0.17315 0.24791 0.18333 C 0.24687 0.18588 0.24722 0.18935 0.24583 0.19167 C 0.24218 0.19792 0.23749 0.20278 0.23333 0.20833 C 0.21857 0.22801 0.23489 0.21875 0.22083 0.225 C 0.21458 0.23333 0.20694 0.24028 0.20208 0.25 C 0.20069 0.25278 0.19999 0.25648 0.19791 0.25833 C 0.19357 0.26227 0.18819 0.26389 0.18333 0.26667 C 0.17951 0.27176 0.1769 0.27847 0.17291 0.28333 C 0.1677 0.28958 0.16145 0.29375 0.15624 0.3 C 0.14791 0.30995 0.15676 0.30787 0.14583 0.31667 C 0.14131 0.32037 0.1361 0.32222 0.13124 0.325 C 0.12499 0.33518 0.11979 0.34653 0.11249 0.35555 C 0.10763 0.36157 0.07829 0.3743 0.07708 0.375 C 0.06909 0.3794 0.06249 0.38866 0.05416 0.39167 C 0.04253 0.39583 0.01874 0.4 0.01874 0.4 C 0.00555 0.41412 -0.00035 0.41227 -0.01667 0.41667 C -0.05365 0.42662 -0.09167 0.42847 -0.12917 0.43611 C -0.1441 0.4493 -0.21511 0.45185 -0.23126 0.45278 C -0.27101 0.45 -0.31459 0.45208 -0.35417 0.43889 C -0.36216 0.40694 -0.35157 0.43472 -0.37501 0.41389 C -0.37692 0.41227 -0.37622 0.40833 -0.37709 0.40555 C -0.38403 0.38241 -0.38021 0.39028 -0.39167 0.375 C -0.4007 0.33611 -0.39098 0.34282 -0.40626 0.33611 C -0.40782 0.32338 -0.40886 0.31204 -0.41251 0.3 C -0.41546 0.29051 -0.42292 0.27222 -0.42292 0.27222 C -0.42778 0.21991 -0.42657 0.16921 -0.42501 0.11667 C -0.43924 0.04051 -0.42796 0.10856 -0.43126 -0.06945 C -0.43195 -0.10509 -0.43421 -0.13982 -0.43751 -0.175 C -0.43733 -0.17778 -0.4349 -0.23495 -0.43334 -0.24445 C -0.43265 -0.24838 -0.43021 -0.25162 -0.42917 -0.25556 C -0.42761 -0.26111 -0.42327 -0.2838 -0.41876 -0.29167 C -0.41199 -0.3037 -0.40365 -0.31181 -0.39584 -0.32222 C -0.38108 -0.3419 -0.40539 -0.31667 -0.38751 -0.34445 C -0.38542 -0.34769 -0.36633 -0.36065 -0.36251 -0.36389 C -0.35122 -0.37338 -0.34289 -0.3882 -0.33126 -0.39722 C -0.3198 -0.40625 -0.30834 -0.41389 -0.29584 -0.41945 C -0.26008 -0.45509 -0.20938 -0.45116 -0.16667 -0.45833 C -0.1389 -0.45556 -0.11112 -0.45324 -0.08334 -0.45 C -0.06581 -0.44792 -0.07136 -0.44005 -0.04584 -0.43889 C 0.02152 -0.43565 0.08888 -0.43704 0.15624 -0.43611 C 0.16145 -0.42917 0.16944 -0.42523 0.17291 -0.41667 C 0.17534 -0.41088 0.17326 -0.40347 0.17499 -0.39722 C 0.17621 -0.39283 0.17916 -0.38982 0.18124 -0.38611 C 0.1835 -0.36783 0.18784 -0.34861 0.18333 -0.33056 C 0.1776 -0.27778 0.18281 -0.22245 0.16874 -0.17222 C 0.16631 -0.15208 0.16423 -0.13009 0.15833 -0.11111 C 0.15659 -0.10533 0.15381 -0.10023 0.15208 -0.09445 C 0.13472 -0.03658 0.12794 0.03842 0.07708 0.06111 C 0.07308 0.07731 0.07656 0.06921 0.05833 0.08333 C 0.03906 0.09838 0.01649 0.10301 -0.00209 0.11944 C -0.01199 0.09977 0.00086 0.12338 -0.01459 0.10278 C -0.02188 0.09305 -0.01633 0.09676 -0.02084 0.08611 C -0.02657 0.07292 -0.02657 0.07731 -0.03334 0.06667 C -0.03942 0.05671 -0.04497 0.04722 -0.05001 0.03611 C -0.0507 0.03241 -0.04983 0.02755 -0.05209 0.025 C -0.079 -0.00579 -0.05521 0.03819 -0.06876 0.01111 C -0.07101 -0.00116 -0.07344 -0.01227 -0.07501 -0.025 C -0.07449 -0.03171 -0.07258 -0.06713 -0.06667 -0.075 C -0.06407 -0.07847 -0.05591 -0.08171 -0.05209 -0.08333 C -0.03334 -0.07708 -0.04081 -0.08009 -0.02917 -0.075 C -0.01876 -0.05417 -0.03091 -0.08056 -0.02292 -0.05556 C -0.01494 -0.03056 -0.01667 -0.05 -0.01667 -0.01389 " pathEditMode="relative" ptsTypes="fffffffffffffffffffffffffffffffffffffffffffffffffffffffffffffffffffffffffffffffffffffffffffffffffffffffffffffffA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1000"/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32856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On Saturday and Sunday, I’m a warden at the Hall...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So, ‘twas on a Monday morning that my </a:t>
            </a:r>
            <a:r>
              <a:rPr lang="en-GB" sz="2400" dirty="0" err="1" smtClean="0">
                <a:latin typeface="Comic Sans MS" pitchFamily="66" charset="0"/>
              </a:rPr>
              <a:t>postgrad</a:t>
            </a:r>
            <a:r>
              <a:rPr lang="en-GB" sz="2400" dirty="0" smtClean="0">
                <a:latin typeface="Comic Sans MS" pitchFamily="66" charset="0"/>
              </a:rPr>
              <a:t> student called </a:t>
            </a:r>
            <a:endParaRPr lang="en-GB" sz="2400" dirty="0">
              <a:latin typeface="Comic Sans MS" pitchFamily="66" charset="0"/>
            </a:endParaRPr>
          </a:p>
        </p:txBody>
      </p:sp>
      <p:grpSp>
        <p:nvGrpSpPr>
          <p:cNvPr id="166" name="Group 16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165" name="Group 164"/>
            <p:cNvGrpSpPr/>
            <p:nvPr/>
          </p:nvGrpSpPr>
          <p:grpSpPr>
            <a:xfrm>
              <a:off x="0" y="0"/>
              <a:ext cx="9144000" cy="6858000"/>
              <a:chOff x="1071563" y="428625"/>
              <a:chExt cx="7072312" cy="5786438"/>
            </a:xfrm>
          </p:grpSpPr>
          <p:grpSp>
            <p:nvGrpSpPr>
              <p:cNvPr id="3" name="Group 2"/>
              <p:cNvGrpSpPr>
                <a:grpSpLocks/>
              </p:cNvGrpSpPr>
              <p:nvPr/>
            </p:nvGrpSpPr>
            <p:grpSpPr bwMode="auto">
              <a:xfrm>
                <a:off x="1071563" y="428625"/>
                <a:ext cx="7072312" cy="5786438"/>
                <a:chOff x="960" y="672"/>
                <a:chExt cx="3744" cy="3504"/>
              </a:xfrm>
            </p:grpSpPr>
            <p:sp>
              <p:nvSpPr>
                <p:cNvPr id="4" name="Rectangle 3"/>
                <p:cNvSpPr>
                  <a:spLocks noChangeArrowheads="1"/>
                </p:cNvSpPr>
                <p:nvPr/>
              </p:nvSpPr>
              <p:spPr bwMode="auto">
                <a:xfrm>
                  <a:off x="960" y="672"/>
                  <a:ext cx="3744" cy="350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5" name="Group 4"/>
                <p:cNvGrpSpPr>
                  <a:grpSpLocks/>
                </p:cNvGrpSpPr>
                <p:nvPr/>
              </p:nvGrpSpPr>
              <p:grpSpPr bwMode="auto">
                <a:xfrm>
                  <a:off x="952" y="693"/>
                  <a:ext cx="3692" cy="3448"/>
                  <a:chOff x="717" y="36"/>
                  <a:chExt cx="4448" cy="4185"/>
                </a:xfrm>
              </p:grpSpPr>
              <p:sp>
                <p:nvSpPr>
                  <p:cNvPr id="6" name="Rectangle 5"/>
                  <p:cNvSpPr>
                    <a:spLocks noChangeArrowheads="1"/>
                  </p:cNvSpPr>
                  <p:nvPr/>
                </p:nvSpPr>
                <p:spPr bwMode="auto">
                  <a:xfrm rot="-2700000">
                    <a:off x="1112" y="36"/>
                    <a:ext cx="104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-80</a:t>
                    </a:r>
                    <a:endParaRPr lang="en-GB"/>
                  </a:p>
                </p:txBody>
              </p:sp>
              <p:sp>
                <p:nvSpPr>
                  <p:cNvPr id="7" name="Line 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1" y="140"/>
                    <a:ext cx="257" cy="258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8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1" y="129"/>
                    <a:ext cx="584" cy="588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" name="Rectangle 8"/>
                  <p:cNvSpPr>
                    <a:spLocks noChangeArrowheads="1"/>
                  </p:cNvSpPr>
                  <p:nvPr/>
                </p:nvSpPr>
                <p:spPr bwMode="auto">
                  <a:xfrm rot="-2700000">
                    <a:off x="1740" y="45"/>
                    <a:ext cx="103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-70</a:t>
                    </a:r>
                    <a:endParaRPr lang="en-GB"/>
                  </a:p>
                </p:txBody>
              </p:sp>
              <p:sp>
                <p:nvSpPr>
                  <p:cNvPr id="10" name="Line 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57" y="132"/>
                    <a:ext cx="893" cy="902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1" y="133"/>
                    <a:ext cx="1224" cy="1227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" name="Rectangle 11"/>
                  <p:cNvSpPr>
                    <a:spLocks noChangeArrowheads="1"/>
                  </p:cNvSpPr>
                  <p:nvPr/>
                </p:nvSpPr>
                <p:spPr bwMode="auto">
                  <a:xfrm rot="-2700000">
                    <a:off x="2387" y="42"/>
                    <a:ext cx="104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-60</a:t>
                    </a:r>
                    <a:endParaRPr lang="en-GB"/>
                  </a:p>
                </p:txBody>
              </p:sp>
              <p:sp>
                <p:nvSpPr>
                  <p:cNvPr id="13" name="Line 1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6" y="144"/>
                    <a:ext cx="1513" cy="1523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4" name="Line 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49" y="137"/>
                    <a:ext cx="1858" cy="1869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5" name="Rectangle 14"/>
                  <p:cNvSpPr>
                    <a:spLocks noChangeArrowheads="1"/>
                  </p:cNvSpPr>
                  <p:nvPr/>
                </p:nvSpPr>
                <p:spPr bwMode="auto">
                  <a:xfrm rot="-2700000">
                    <a:off x="3028" y="37"/>
                    <a:ext cx="103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-50</a:t>
                    </a:r>
                    <a:endParaRPr lang="en-GB"/>
                  </a:p>
                </p:txBody>
              </p:sp>
              <p:sp>
                <p:nvSpPr>
                  <p:cNvPr id="16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53" y="132"/>
                    <a:ext cx="2175" cy="2192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" name="Line 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57" y="133"/>
                    <a:ext cx="2497" cy="2505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8" name="Rectangle 17"/>
                  <p:cNvSpPr>
                    <a:spLocks noChangeArrowheads="1"/>
                  </p:cNvSpPr>
                  <p:nvPr/>
                </p:nvSpPr>
                <p:spPr bwMode="auto">
                  <a:xfrm rot="-2700000">
                    <a:off x="3657" y="37"/>
                    <a:ext cx="103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-40</a:t>
                    </a:r>
                    <a:endParaRPr lang="en-GB"/>
                  </a:p>
                </p:txBody>
              </p:sp>
              <p:sp>
                <p:nvSpPr>
                  <p:cNvPr id="19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53" y="130"/>
                    <a:ext cx="2817" cy="2834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0" name="Line 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56" y="135"/>
                    <a:ext cx="3129" cy="3143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1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1" y="135"/>
                    <a:ext cx="3436" cy="3460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2" name="Line 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57" y="129"/>
                    <a:ext cx="3759" cy="3788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3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73" y="135"/>
                    <a:ext cx="3963" cy="3984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4" name="Line 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95" y="260"/>
                    <a:ext cx="3827" cy="3859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5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10" y="599"/>
                    <a:ext cx="3503" cy="3520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6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924" y="897"/>
                    <a:ext cx="3198" cy="3222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7" name="Line 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48" y="1248"/>
                    <a:ext cx="2862" cy="2871"/>
                  </a:xfrm>
                  <a:prstGeom prst="line">
                    <a:avLst/>
                  </a:prstGeom>
                  <a:noFill/>
                  <a:ln w="20638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8" name="Line 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563" y="1544"/>
                    <a:ext cx="2559" cy="2575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9" name="Lin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77" y="1873"/>
                    <a:ext cx="2230" cy="2246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0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01" y="2181"/>
                    <a:ext cx="1921" cy="1938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1" name="Line 3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4" y="2462"/>
                    <a:ext cx="1651" cy="1657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2" name="Line 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30" y="2818"/>
                    <a:ext cx="1292" cy="1301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3" name="Line 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53" y="3126"/>
                    <a:ext cx="965" cy="993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4" name="Line 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69" y="3457"/>
                    <a:ext cx="653" cy="662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5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4782" y="4119"/>
                    <a:ext cx="9" cy="1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6" name="Line 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74" y="3778"/>
                    <a:ext cx="348" cy="345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7" name="Line 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106" y="4094"/>
                    <a:ext cx="16" cy="25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8" name="Line 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89" y="135"/>
                    <a:ext cx="923" cy="1278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9" name="Rectangle 38"/>
                  <p:cNvSpPr>
                    <a:spLocks noChangeArrowheads="1"/>
                  </p:cNvSpPr>
                  <p:nvPr/>
                </p:nvSpPr>
                <p:spPr bwMode="auto">
                  <a:xfrm rot="-3300000">
                    <a:off x="3248" y="305"/>
                    <a:ext cx="199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mintra</a:t>
                    </a:r>
                    <a:endParaRPr lang="en-GB"/>
                  </a:p>
                </p:txBody>
              </p:sp>
              <p:sp>
                <p:nvSpPr>
                  <p:cNvPr id="40" name="Rectangle 39"/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879" y="4127"/>
                    <a:ext cx="103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-20</a:t>
                    </a:r>
                    <a:endParaRPr lang="en-GB"/>
                  </a:p>
                </p:txBody>
              </p:sp>
              <p:sp>
                <p:nvSpPr>
                  <p:cNvPr id="41" name="Freeform 40"/>
                  <p:cNvSpPr>
                    <a:spLocks noChangeArrowheads="1"/>
                  </p:cNvSpPr>
                  <p:nvPr/>
                </p:nvSpPr>
                <p:spPr bwMode="auto">
                  <a:xfrm>
                    <a:off x="859" y="3583"/>
                    <a:ext cx="531" cy="536"/>
                  </a:xfrm>
                  <a:custGeom>
                    <a:avLst/>
                    <a:gdLst>
                      <a:gd name="T0" fmla="*/ 0 w 387"/>
                      <a:gd name="T1" fmla="*/ 0 h 390"/>
                      <a:gd name="T2" fmla="*/ 1372 w 387"/>
                      <a:gd name="T3" fmla="*/ 1392 h 390"/>
                      <a:gd name="T4" fmla="*/ 0 60000 65536"/>
                      <a:gd name="T5" fmla="*/ 0 60000 65536"/>
                      <a:gd name="T6" fmla="*/ 0 w 387"/>
                      <a:gd name="T7" fmla="*/ 0 h 390"/>
                      <a:gd name="T8" fmla="*/ 387 w 387"/>
                      <a:gd name="T9" fmla="*/ 390 h 39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387" h="390">
                        <a:moveTo>
                          <a:pt x="0" y="0"/>
                        </a:moveTo>
                        <a:lnTo>
                          <a:pt x="387" y="390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2" name="Rectangle 41"/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1516" y="4124"/>
                    <a:ext cx="103" cy="8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-10</a:t>
                    </a:r>
                    <a:endParaRPr lang="en-GB"/>
                  </a:p>
                </p:txBody>
              </p:sp>
              <p:sp>
                <p:nvSpPr>
                  <p:cNvPr id="43" name="Freeform 42"/>
                  <p:cNvSpPr>
                    <a:spLocks noChangeArrowheads="1"/>
                  </p:cNvSpPr>
                  <p:nvPr/>
                </p:nvSpPr>
                <p:spPr bwMode="auto">
                  <a:xfrm>
                    <a:off x="861" y="2891"/>
                    <a:ext cx="1213" cy="1228"/>
                  </a:xfrm>
                  <a:custGeom>
                    <a:avLst/>
                    <a:gdLst>
                      <a:gd name="T0" fmla="*/ 0 w 883"/>
                      <a:gd name="T1" fmla="*/ 0 h 894"/>
                      <a:gd name="T2" fmla="*/ 3144 w 883"/>
                      <a:gd name="T3" fmla="*/ 3183 h 894"/>
                      <a:gd name="T4" fmla="*/ 0 60000 65536"/>
                      <a:gd name="T5" fmla="*/ 0 60000 65536"/>
                      <a:gd name="T6" fmla="*/ 0 w 883"/>
                      <a:gd name="T7" fmla="*/ 0 h 894"/>
                      <a:gd name="T8" fmla="*/ 883 w 883"/>
                      <a:gd name="T9" fmla="*/ 894 h 894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883" h="894">
                        <a:moveTo>
                          <a:pt x="0" y="0"/>
                        </a:moveTo>
                        <a:lnTo>
                          <a:pt x="883" y="894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4" name="Rectangle 43"/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2176" y="4115"/>
                    <a:ext cx="39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0</a:t>
                    </a:r>
                    <a:endParaRPr lang="en-GB"/>
                  </a:p>
                </p:txBody>
              </p:sp>
              <p:sp>
                <p:nvSpPr>
                  <p:cNvPr id="45" name="Freeform 44"/>
                  <p:cNvSpPr>
                    <a:spLocks noChangeArrowheads="1"/>
                  </p:cNvSpPr>
                  <p:nvPr/>
                </p:nvSpPr>
                <p:spPr bwMode="auto">
                  <a:xfrm>
                    <a:off x="857" y="2203"/>
                    <a:ext cx="1902" cy="1916"/>
                  </a:xfrm>
                  <a:custGeom>
                    <a:avLst/>
                    <a:gdLst>
                      <a:gd name="T0" fmla="*/ 0 w 1385"/>
                      <a:gd name="T1" fmla="*/ 0 h 1395"/>
                      <a:gd name="T2" fmla="*/ 4926 w 1385"/>
                      <a:gd name="T3" fmla="*/ 4965 h 1395"/>
                      <a:gd name="T4" fmla="*/ 0 60000 65536"/>
                      <a:gd name="T5" fmla="*/ 0 60000 65536"/>
                      <a:gd name="T6" fmla="*/ 0 w 1385"/>
                      <a:gd name="T7" fmla="*/ 0 h 1395"/>
                      <a:gd name="T8" fmla="*/ 1385 w 1385"/>
                      <a:gd name="T9" fmla="*/ 1395 h 1395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385" h="1395">
                        <a:moveTo>
                          <a:pt x="0" y="0"/>
                        </a:moveTo>
                        <a:lnTo>
                          <a:pt x="1385" y="1395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6" name="Rectangle 45"/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2803" y="4119"/>
                    <a:ext cx="79" cy="8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10</a:t>
                    </a:r>
                    <a:endParaRPr lang="en-GB"/>
                  </a:p>
                </p:txBody>
              </p:sp>
              <p:sp>
                <p:nvSpPr>
                  <p:cNvPr id="47" name="Freeform 46"/>
                  <p:cNvSpPr>
                    <a:spLocks noChangeArrowheads="1"/>
                  </p:cNvSpPr>
                  <p:nvPr/>
                </p:nvSpPr>
                <p:spPr bwMode="auto">
                  <a:xfrm>
                    <a:off x="857" y="1601"/>
                    <a:ext cx="2524" cy="2518"/>
                  </a:xfrm>
                  <a:custGeom>
                    <a:avLst/>
                    <a:gdLst>
                      <a:gd name="T0" fmla="*/ 0 w 1838"/>
                      <a:gd name="T1" fmla="*/ 0 h 1833"/>
                      <a:gd name="T2" fmla="*/ 6537 w 1838"/>
                      <a:gd name="T3" fmla="*/ 6528 h 1833"/>
                      <a:gd name="T4" fmla="*/ 0 60000 65536"/>
                      <a:gd name="T5" fmla="*/ 0 60000 65536"/>
                      <a:gd name="T6" fmla="*/ 0 w 1838"/>
                      <a:gd name="T7" fmla="*/ 0 h 1833"/>
                      <a:gd name="T8" fmla="*/ 1838 w 1838"/>
                      <a:gd name="T9" fmla="*/ 1833 h 1833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838" h="1833">
                        <a:moveTo>
                          <a:pt x="0" y="0"/>
                        </a:moveTo>
                        <a:lnTo>
                          <a:pt x="1838" y="1833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8" name="Rectangle 47"/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3433" y="4124"/>
                    <a:ext cx="79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20</a:t>
                    </a:r>
                    <a:endParaRPr lang="en-GB"/>
                  </a:p>
                </p:txBody>
              </p:sp>
              <p:sp>
                <p:nvSpPr>
                  <p:cNvPr id="49" name="Freeform 48"/>
                  <p:cNvSpPr>
                    <a:spLocks noChangeArrowheads="1"/>
                  </p:cNvSpPr>
                  <p:nvPr/>
                </p:nvSpPr>
                <p:spPr bwMode="auto">
                  <a:xfrm>
                    <a:off x="853" y="946"/>
                    <a:ext cx="3142" cy="3173"/>
                  </a:xfrm>
                  <a:custGeom>
                    <a:avLst/>
                    <a:gdLst>
                      <a:gd name="T0" fmla="*/ 0 w 2288"/>
                      <a:gd name="T1" fmla="*/ 0 h 2310"/>
                      <a:gd name="T2" fmla="*/ 8138 w 2288"/>
                      <a:gd name="T3" fmla="*/ 8222 h 2310"/>
                      <a:gd name="T4" fmla="*/ 0 60000 65536"/>
                      <a:gd name="T5" fmla="*/ 0 60000 65536"/>
                      <a:gd name="T6" fmla="*/ 0 w 2288"/>
                      <a:gd name="T7" fmla="*/ 0 h 2310"/>
                      <a:gd name="T8" fmla="*/ 2288 w 2288"/>
                      <a:gd name="T9" fmla="*/ 2310 h 231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2288" h="2310">
                        <a:moveTo>
                          <a:pt x="0" y="0"/>
                        </a:moveTo>
                        <a:lnTo>
                          <a:pt x="2288" y="2310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0" name="Rectangle 49"/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4066" y="4125"/>
                    <a:ext cx="79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30</a:t>
                    </a:r>
                    <a:endParaRPr lang="en-GB"/>
                  </a:p>
                </p:txBody>
              </p:sp>
              <p:sp>
                <p:nvSpPr>
                  <p:cNvPr id="51" name="Freeform 50"/>
                  <p:cNvSpPr>
                    <a:spLocks noChangeArrowheads="1"/>
                  </p:cNvSpPr>
                  <p:nvPr/>
                </p:nvSpPr>
                <p:spPr bwMode="auto">
                  <a:xfrm>
                    <a:off x="857" y="357"/>
                    <a:ext cx="3737" cy="3762"/>
                  </a:xfrm>
                  <a:custGeom>
                    <a:avLst/>
                    <a:gdLst>
                      <a:gd name="T0" fmla="*/ 0 w 2721"/>
                      <a:gd name="T1" fmla="*/ 0 h 2739"/>
                      <a:gd name="T2" fmla="*/ 9680 w 2721"/>
                      <a:gd name="T3" fmla="*/ 9748 h 2739"/>
                      <a:gd name="T4" fmla="*/ 0 60000 65536"/>
                      <a:gd name="T5" fmla="*/ 0 60000 65536"/>
                      <a:gd name="T6" fmla="*/ 0 w 2721"/>
                      <a:gd name="T7" fmla="*/ 0 h 2739"/>
                      <a:gd name="T8" fmla="*/ 2721 w 2721"/>
                      <a:gd name="T9" fmla="*/ 2739 h 2739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2721" h="2739">
                        <a:moveTo>
                          <a:pt x="0" y="0"/>
                        </a:moveTo>
                        <a:lnTo>
                          <a:pt x="2721" y="2739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2" name="Rectangle 51"/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4688" y="4125"/>
                    <a:ext cx="79" cy="8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40</a:t>
                    </a:r>
                    <a:endParaRPr lang="en-GB"/>
                  </a:p>
                </p:txBody>
              </p:sp>
              <p:sp>
                <p:nvSpPr>
                  <p:cNvPr id="53" name="Freeform 52"/>
                  <p:cNvSpPr>
                    <a:spLocks noChangeArrowheads="1"/>
                  </p:cNvSpPr>
                  <p:nvPr/>
                </p:nvSpPr>
                <p:spPr bwMode="auto">
                  <a:xfrm>
                    <a:off x="1216" y="130"/>
                    <a:ext cx="3906" cy="3934"/>
                  </a:xfrm>
                  <a:custGeom>
                    <a:avLst/>
                    <a:gdLst>
                      <a:gd name="T0" fmla="*/ 0 w 2845"/>
                      <a:gd name="T1" fmla="*/ 0 h 2864"/>
                      <a:gd name="T2" fmla="*/ 10109 w 2845"/>
                      <a:gd name="T3" fmla="*/ 10196 h 2864"/>
                      <a:gd name="T4" fmla="*/ 0 60000 65536"/>
                      <a:gd name="T5" fmla="*/ 0 60000 65536"/>
                      <a:gd name="T6" fmla="*/ 0 w 2845"/>
                      <a:gd name="T7" fmla="*/ 0 h 2864"/>
                      <a:gd name="T8" fmla="*/ 2845 w 2845"/>
                      <a:gd name="T9" fmla="*/ 2864 h 2864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2845" h="2864">
                        <a:moveTo>
                          <a:pt x="0" y="0"/>
                        </a:moveTo>
                        <a:lnTo>
                          <a:pt x="2845" y="2864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4" name="Freeform 53"/>
                  <p:cNvSpPr>
                    <a:spLocks noChangeArrowheads="1"/>
                  </p:cNvSpPr>
                  <p:nvPr/>
                </p:nvSpPr>
                <p:spPr bwMode="auto">
                  <a:xfrm>
                    <a:off x="1780" y="130"/>
                    <a:ext cx="3342" cy="3373"/>
                  </a:xfrm>
                  <a:custGeom>
                    <a:avLst/>
                    <a:gdLst>
                      <a:gd name="T0" fmla="*/ 0 w 2434"/>
                      <a:gd name="T1" fmla="*/ 0 h 2456"/>
                      <a:gd name="T2" fmla="*/ 8652 w 2434"/>
                      <a:gd name="T3" fmla="*/ 8736 h 2456"/>
                      <a:gd name="T4" fmla="*/ 0 60000 65536"/>
                      <a:gd name="T5" fmla="*/ 0 60000 65536"/>
                      <a:gd name="T6" fmla="*/ 0 w 2434"/>
                      <a:gd name="T7" fmla="*/ 0 h 2456"/>
                      <a:gd name="T8" fmla="*/ 2434 w 2434"/>
                      <a:gd name="T9" fmla="*/ 2456 h 245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2434" h="2456">
                        <a:moveTo>
                          <a:pt x="0" y="0"/>
                        </a:moveTo>
                        <a:lnTo>
                          <a:pt x="2434" y="2456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5" name="Freeform 54"/>
                  <p:cNvSpPr>
                    <a:spLocks noChangeArrowheads="1"/>
                  </p:cNvSpPr>
                  <p:nvPr/>
                </p:nvSpPr>
                <p:spPr bwMode="auto">
                  <a:xfrm>
                    <a:off x="2328" y="135"/>
                    <a:ext cx="2794" cy="2818"/>
                  </a:xfrm>
                  <a:custGeom>
                    <a:avLst/>
                    <a:gdLst>
                      <a:gd name="T0" fmla="*/ 0 w 2035"/>
                      <a:gd name="T1" fmla="*/ 0 h 2052"/>
                      <a:gd name="T2" fmla="*/ 7231 w 2035"/>
                      <a:gd name="T3" fmla="*/ 7299 h 2052"/>
                      <a:gd name="T4" fmla="*/ 0 60000 65536"/>
                      <a:gd name="T5" fmla="*/ 0 60000 65536"/>
                      <a:gd name="T6" fmla="*/ 0 w 2035"/>
                      <a:gd name="T7" fmla="*/ 0 h 2052"/>
                      <a:gd name="T8" fmla="*/ 2035 w 2035"/>
                      <a:gd name="T9" fmla="*/ 2052 h 2052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2035" h="2052">
                        <a:moveTo>
                          <a:pt x="0" y="0"/>
                        </a:moveTo>
                        <a:lnTo>
                          <a:pt x="2035" y="2052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6" name="Freeform 55"/>
                  <p:cNvSpPr>
                    <a:spLocks noChangeArrowheads="1"/>
                  </p:cNvSpPr>
                  <p:nvPr/>
                </p:nvSpPr>
                <p:spPr bwMode="auto">
                  <a:xfrm>
                    <a:off x="2843" y="135"/>
                    <a:ext cx="2279" cy="2290"/>
                  </a:xfrm>
                  <a:custGeom>
                    <a:avLst/>
                    <a:gdLst>
                      <a:gd name="T0" fmla="*/ 0 w 1660"/>
                      <a:gd name="T1" fmla="*/ 0 h 1668"/>
                      <a:gd name="T2" fmla="*/ 5898 w 1660"/>
                      <a:gd name="T3" fmla="*/ 5925 h 1668"/>
                      <a:gd name="T4" fmla="*/ 0 60000 65536"/>
                      <a:gd name="T5" fmla="*/ 0 60000 65536"/>
                      <a:gd name="T6" fmla="*/ 0 w 1660"/>
                      <a:gd name="T7" fmla="*/ 0 h 1668"/>
                      <a:gd name="T8" fmla="*/ 1660 w 1660"/>
                      <a:gd name="T9" fmla="*/ 1668 h 1668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660" h="1668">
                        <a:moveTo>
                          <a:pt x="0" y="0"/>
                        </a:moveTo>
                        <a:lnTo>
                          <a:pt x="1660" y="1668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7" name="Freeform 56"/>
                  <p:cNvSpPr>
                    <a:spLocks noChangeArrowheads="1"/>
                  </p:cNvSpPr>
                  <p:nvPr/>
                </p:nvSpPr>
                <p:spPr bwMode="auto">
                  <a:xfrm>
                    <a:off x="3354" y="135"/>
                    <a:ext cx="1768" cy="1778"/>
                  </a:xfrm>
                  <a:custGeom>
                    <a:avLst/>
                    <a:gdLst>
                      <a:gd name="T0" fmla="*/ 0 w 1288"/>
                      <a:gd name="T1" fmla="*/ 0 h 1295"/>
                      <a:gd name="T2" fmla="*/ 4572 w 1288"/>
                      <a:gd name="T3" fmla="*/ 4601 h 1295"/>
                      <a:gd name="T4" fmla="*/ 0 60000 65536"/>
                      <a:gd name="T5" fmla="*/ 0 60000 65536"/>
                      <a:gd name="T6" fmla="*/ 0 w 1288"/>
                      <a:gd name="T7" fmla="*/ 0 h 1295"/>
                      <a:gd name="T8" fmla="*/ 1288 w 1288"/>
                      <a:gd name="T9" fmla="*/ 1295 h 1295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288" h="1295">
                        <a:moveTo>
                          <a:pt x="0" y="0"/>
                        </a:moveTo>
                        <a:lnTo>
                          <a:pt x="1288" y="1295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8" name="Freeform 57"/>
                  <p:cNvSpPr>
                    <a:spLocks noChangeArrowheads="1"/>
                  </p:cNvSpPr>
                  <p:nvPr/>
                </p:nvSpPr>
                <p:spPr bwMode="auto">
                  <a:xfrm>
                    <a:off x="3856" y="130"/>
                    <a:ext cx="1266" cy="1280"/>
                  </a:xfrm>
                  <a:custGeom>
                    <a:avLst/>
                    <a:gdLst>
                      <a:gd name="T0" fmla="*/ 0 w 922"/>
                      <a:gd name="T1" fmla="*/ 0 h 932"/>
                      <a:gd name="T2" fmla="*/ 3276 w 922"/>
                      <a:gd name="T3" fmla="*/ 3315 h 932"/>
                      <a:gd name="T4" fmla="*/ 0 60000 65536"/>
                      <a:gd name="T5" fmla="*/ 0 60000 65536"/>
                      <a:gd name="T6" fmla="*/ 0 w 922"/>
                      <a:gd name="T7" fmla="*/ 0 h 932"/>
                      <a:gd name="T8" fmla="*/ 922 w 922"/>
                      <a:gd name="T9" fmla="*/ 932 h 932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922" h="932">
                        <a:moveTo>
                          <a:pt x="0" y="0"/>
                        </a:moveTo>
                        <a:lnTo>
                          <a:pt x="922" y="932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9" name="Freeform 58"/>
                  <p:cNvSpPr>
                    <a:spLocks noChangeArrowheads="1"/>
                  </p:cNvSpPr>
                  <p:nvPr/>
                </p:nvSpPr>
                <p:spPr bwMode="auto">
                  <a:xfrm>
                    <a:off x="4342" y="130"/>
                    <a:ext cx="780" cy="790"/>
                  </a:xfrm>
                  <a:custGeom>
                    <a:avLst/>
                    <a:gdLst>
                      <a:gd name="T0" fmla="*/ 0 w 568"/>
                      <a:gd name="T1" fmla="*/ 0 h 575"/>
                      <a:gd name="T2" fmla="*/ 2020 w 568"/>
                      <a:gd name="T3" fmla="*/ 2049 h 575"/>
                      <a:gd name="T4" fmla="*/ 0 60000 65536"/>
                      <a:gd name="T5" fmla="*/ 0 60000 65536"/>
                      <a:gd name="T6" fmla="*/ 0 w 568"/>
                      <a:gd name="T7" fmla="*/ 0 h 575"/>
                      <a:gd name="T8" fmla="*/ 568 w 568"/>
                      <a:gd name="T9" fmla="*/ 575 h 575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568" h="575">
                        <a:moveTo>
                          <a:pt x="0" y="0"/>
                        </a:moveTo>
                        <a:lnTo>
                          <a:pt x="568" y="575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0" name="Freeform 59"/>
                  <p:cNvSpPr>
                    <a:spLocks noChangeArrowheads="1"/>
                  </p:cNvSpPr>
                  <p:nvPr/>
                </p:nvSpPr>
                <p:spPr bwMode="auto">
                  <a:xfrm>
                    <a:off x="4804" y="130"/>
                    <a:ext cx="318" cy="319"/>
                  </a:xfrm>
                  <a:custGeom>
                    <a:avLst/>
                    <a:gdLst>
                      <a:gd name="T0" fmla="*/ 0 w 232"/>
                      <a:gd name="T1" fmla="*/ 0 h 232"/>
                      <a:gd name="T2" fmla="*/ 820 w 232"/>
                      <a:gd name="T3" fmla="*/ 831 h 232"/>
                      <a:gd name="T4" fmla="*/ 0 60000 65536"/>
                      <a:gd name="T5" fmla="*/ 0 60000 65536"/>
                      <a:gd name="T6" fmla="*/ 0 w 232"/>
                      <a:gd name="T7" fmla="*/ 0 h 232"/>
                      <a:gd name="T8" fmla="*/ 232 w 232"/>
                      <a:gd name="T9" fmla="*/ 232 h 232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232" h="232">
                        <a:moveTo>
                          <a:pt x="0" y="0"/>
                        </a:moveTo>
                        <a:lnTo>
                          <a:pt x="232" y="232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1" name="Freeform 60"/>
                  <p:cNvSpPr>
                    <a:spLocks/>
                  </p:cNvSpPr>
                  <p:nvPr/>
                </p:nvSpPr>
                <p:spPr bwMode="auto">
                  <a:xfrm>
                    <a:off x="848" y="135"/>
                    <a:ext cx="1117" cy="193"/>
                  </a:xfrm>
                  <a:custGeom>
                    <a:avLst/>
                    <a:gdLst>
                      <a:gd name="T0" fmla="*/ 0 w 814"/>
                      <a:gd name="T1" fmla="*/ 494 h 141"/>
                      <a:gd name="T2" fmla="*/ 1036 w 814"/>
                      <a:gd name="T3" fmla="*/ 304 h 141"/>
                      <a:gd name="T4" fmla="*/ 2887 w 814"/>
                      <a:gd name="T5" fmla="*/ 0 h 141"/>
                      <a:gd name="T6" fmla="*/ 0 60000 65536"/>
                      <a:gd name="T7" fmla="*/ 0 60000 65536"/>
                      <a:gd name="T8" fmla="*/ 0 60000 65536"/>
                      <a:gd name="T9" fmla="*/ 0 w 814"/>
                      <a:gd name="T10" fmla="*/ 0 h 141"/>
                      <a:gd name="T11" fmla="*/ 814 w 814"/>
                      <a:gd name="T12" fmla="*/ 141 h 141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14" h="141">
                        <a:moveTo>
                          <a:pt x="0" y="141"/>
                        </a:moveTo>
                        <a:lnTo>
                          <a:pt x="292" y="86"/>
                        </a:lnTo>
                        <a:lnTo>
                          <a:pt x="814" y="0"/>
                        </a:ln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" name="Rectangle 61"/>
                  <p:cNvSpPr>
                    <a:spLocks noChangeArrowheads="1"/>
                  </p:cNvSpPr>
                  <p:nvPr/>
                </p:nvSpPr>
                <p:spPr bwMode="auto">
                  <a:xfrm rot="-180000">
                    <a:off x="4959" y="289"/>
                    <a:ext cx="120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250</a:t>
                    </a:r>
                    <a:endParaRPr lang="en-GB"/>
                  </a:p>
                </p:txBody>
              </p:sp>
              <p:sp>
                <p:nvSpPr>
                  <p:cNvPr id="63" name="Freeform 62"/>
                  <p:cNvSpPr>
                    <a:spLocks/>
                  </p:cNvSpPr>
                  <p:nvPr/>
                </p:nvSpPr>
                <p:spPr bwMode="auto">
                  <a:xfrm>
                    <a:off x="853" y="361"/>
                    <a:ext cx="4088" cy="441"/>
                  </a:xfrm>
                  <a:custGeom>
                    <a:avLst/>
                    <a:gdLst>
                      <a:gd name="T0" fmla="*/ 0 w 2977"/>
                      <a:gd name="T1" fmla="*/ 1144 h 321"/>
                      <a:gd name="T2" fmla="*/ 1532 w 2977"/>
                      <a:gd name="T3" fmla="*/ 879 h 321"/>
                      <a:gd name="T4" fmla="*/ 3430 w 2977"/>
                      <a:gd name="T5" fmla="*/ 611 h 321"/>
                      <a:gd name="T6" fmla="*/ 5285 w 2977"/>
                      <a:gd name="T7" fmla="*/ 389 h 321"/>
                      <a:gd name="T8" fmla="*/ 7099 w 2977"/>
                      <a:gd name="T9" fmla="*/ 202 h 321"/>
                      <a:gd name="T10" fmla="*/ 8893 w 2977"/>
                      <a:gd name="T11" fmla="*/ 82 h 321"/>
                      <a:gd name="T12" fmla="*/ 10586 w 2977"/>
                      <a:gd name="T13" fmla="*/ 0 h 321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977"/>
                      <a:gd name="T22" fmla="*/ 0 h 321"/>
                      <a:gd name="T23" fmla="*/ 2977 w 2977"/>
                      <a:gd name="T24" fmla="*/ 321 h 321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977" h="321">
                        <a:moveTo>
                          <a:pt x="0" y="321"/>
                        </a:moveTo>
                        <a:lnTo>
                          <a:pt x="431" y="247"/>
                        </a:lnTo>
                        <a:lnTo>
                          <a:pt x="965" y="172"/>
                        </a:lnTo>
                        <a:lnTo>
                          <a:pt x="1486" y="109"/>
                        </a:lnTo>
                        <a:lnTo>
                          <a:pt x="1997" y="57"/>
                        </a:lnTo>
                        <a:lnTo>
                          <a:pt x="2501" y="23"/>
                        </a:lnTo>
                        <a:lnTo>
                          <a:pt x="2977" y="0"/>
                        </a:ln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4" name="Rectangle 63"/>
                  <p:cNvSpPr>
                    <a:spLocks noChangeArrowheads="1"/>
                  </p:cNvSpPr>
                  <p:nvPr/>
                </p:nvSpPr>
                <p:spPr bwMode="auto">
                  <a:xfrm rot="-120000">
                    <a:off x="4962" y="738"/>
                    <a:ext cx="120" cy="8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300</a:t>
                    </a:r>
                    <a:endParaRPr lang="en-GB"/>
                  </a:p>
                </p:txBody>
              </p:sp>
              <p:sp>
                <p:nvSpPr>
                  <p:cNvPr id="65" name="Freeform 64"/>
                  <p:cNvSpPr>
                    <a:spLocks/>
                  </p:cNvSpPr>
                  <p:nvPr/>
                </p:nvSpPr>
                <p:spPr bwMode="auto">
                  <a:xfrm>
                    <a:off x="857" y="810"/>
                    <a:ext cx="4084" cy="375"/>
                  </a:xfrm>
                  <a:custGeom>
                    <a:avLst/>
                    <a:gdLst>
                      <a:gd name="T0" fmla="*/ 0 w 2974"/>
                      <a:gd name="T1" fmla="*/ 971 h 273"/>
                      <a:gd name="T2" fmla="*/ 320 w 2974"/>
                      <a:gd name="T3" fmla="*/ 918 h 273"/>
                      <a:gd name="T4" fmla="*/ 2216 w 2974"/>
                      <a:gd name="T5" fmla="*/ 657 h 273"/>
                      <a:gd name="T6" fmla="*/ 4094 w 2974"/>
                      <a:gd name="T7" fmla="*/ 429 h 273"/>
                      <a:gd name="T8" fmla="*/ 5906 w 2974"/>
                      <a:gd name="T9" fmla="*/ 266 h 273"/>
                      <a:gd name="T10" fmla="*/ 7681 w 2974"/>
                      <a:gd name="T11" fmla="*/ 122 h 273"/>
                      <a:gd name="T12" fmla="*/ 9414 w 2974"/>
                      <a:gd name="T13" fmla="*/ 40 h 273"/>
                      <a:gd name="T14" fmla="*/ 10575 w 2974"/>
                      <a:gd name="T15" fmla="*/ 0 h 273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974"/>
                      <a:gd name="T25" fmla="*/ 0 h 273"/>
                      <a:gd name="T26" fmla="*/ 2974 w 2974"/>
                      <a:gd name="T27" fmla="*/ 273 h 273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974" h="273">
                        <a:moveTo>
                          <a:pt x="0" y="273"/>
                        </a:moveTo>
                        <a:lnTo>
                          <a:pt x="90" y="258"/>
                        </a:lnTo>
                        <a:lnTo>
                          <a:pt x="623" y="184"/>
                        </a:lnTo>
                        <a:lnTo>
                          <a:pt x="1151" y="120"/>
                        </a:lnTo>
                        <a:lnTo>
                          <a:pt x="1661" y="75"/>
                        </a:lnTo>
                        <a:lnTo>
                          <a:pt x="2160" y="34"/>
                        </a:lnTo>
                        <a:lnTo>
                          <a:pt x="2647" y="11"/>
                        </a:lnTo>
                        <a:lnTo>
                          <a:pt x="2974" y="0"/>
                        </a:ln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6" name="Rectangle 65"/>
                  <p:cNvSpPr>
                    <a:spLocks noChangeArrowheads="1"/>
                  </p:cNvSpPr>
                  <p:nvPr/>
                </p:nvSpPr>
                <p:spPr bwMode="auto">
                  <a:xfrm rot="-60000">
                    <a:off x="4963" y="1115"/>
                    <a:ext cx="120" cy="8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350</a:t>
                    </a:r>
                    <a:endParaRPr lang="en-GB"/>
                  </a:p>
                </p:txBody>
              </p:sp>
              <p:sp>
                <p:nvSpPr>
                  <p:cNvPr id="67" name="Freeform 66"/>
                  <p:cNvSpPr>
                    <a:spLocks/>
                  </p:cNvSpPr>
                  <p:nvPr/>
                </p:nvSpPr>
                <p:spPr bwMode="auto">
                  <a:xfrm>
                    <a:off x="857" y="1189"/>
                    <a:ext cx="4084" cy="330"/>
                  </a:xfrm>
                  <a:custGeom>
                    <a:avLst/>
                    <a:gdLst>
                      <a:gd name="T0" fmla="*/ 0 w 2974"/>
                      <a:gd name="T1" fmla="*/ 858 h 240"/>
                      <a:gd name="T2" fmla="*/ 1217 w 2974"/>
                      <a:gd name="T3" fmla="*/ 697 h 240"/>
                      <a:gd name="T4" fmla="*/ 3072 w 2974"/>
                      <a:gd name="T5" fmla="*/ 473 h 240"/>
                      <a:gd name="T6" fmla="*/ 4886 w 2974"/>
                      <a:gd name="T7" fmla="*/ 307 h 240"/>
                      <a:gd name="T8" fmla="*/ 6660 w 2974"/>
                      <a:gd name="T9" fmla="*/ 165 h 240"/>
                      <a:gd name="T10" fmla="*/ 8396 w 2974"/>
                      <a:gd name="T11" fmla="*/ 84 h 240"/>
                      <a:gd name="T12" fmla="*/ 10108 w 2974"/>
                      <a:gd name="T13" fmla="*/ 21 h 240"/>
                      <a:gd name="T14" fmla="*/ 10575 w 2974"/>
                      <a:gd name="T15" fmla="*/ 0 h 24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974"/>
                      <a:gd name="T25" fmla="*/ 0 h 240"/>
                      <a:gd name="T26" fmla="*/ 2974 w 2974"/>
                      <a:gd name="T27" fmla="*/ 240 h 24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974" h="240">
                        <a:moveTo>
                          <a:pt x="0" y="240"/>
                        </a:moveTo>
                        <a:lnTo>
                          <a:pt x="342" y="195"/>
                        </a:lnTo>
                        <a:lnTo>
                          <a:pt x="864" y="132"/>
                        </a:lnTo>
                        <a:lnTo>
                          <a:pt x="1374" y="86"/>
                        </a:lnTo>
                        <a:lnTo>
                          <a:pt x="1873" y="46"/>
                        </a:lnTo>
                        <a:lnTo>
                          <a:pt x="2361" y="23"/>
                        </a:lnTo>
                        <a:lnTo>
                          <a:pt x="2842" y="6"/>
                        </a:lnTo>
                        <a:lnTo>
                          <a:pt x="2974" y="0"/>
                        </a:ln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8" name="Rectangle 67"/>
                  <p:cNvSpPr>
                    <a:spLocks noChangeArrowheads="1"/>
                  </p:cNvSpPr>
                  <p:nvPr/>
                </p:nvSpPr>
                <p:spPr bwMode="auto">
                  <a:xfrm rot="-60000">
                    <a:off x="4963" y="1453"/>
                    <a:ext cx="120" cy="8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400</a:t>
                    </a:r>
                    <a:endParaRPr lang="en-GB"/>
                  </a:p>
                </p:txBody>
              </p:sp>
              <p:sp>
                <p:nvSpPr>
                  <p:cNvPr id="69" name="Freeform 68"/>
                  <p:cNvSpPr>
                    <a:spLocks/>
                  </p:cNvSpPr>
                  <p:nvPr/>
                </p:nvSpPr>
                <p:spPr bwMode="auto">
                  <a:xfrm>
                    <a:off x="857" y="1527"/>
                    <a:ext cx="4084" cy="289"/>
                  </a:xfrm>
                  <a:custGeom>
                    <a:avLst/>
                    <a:gdLst>
                      <a:gd name="T0" fmla="*/ 0 w 2974"/>
                      <a:gd name="T1" fmla="*/ 754 h 210"/>
                      <a:gd name="T2" fmla="*/ 342 w 2974"/>
                      <a:gd name="T3" fmla="*/ 699 h 210"/>
                      <a:gd name="T4" fmla="*/ 2199 w 2974"/>
                      <a:gd name="T5" fmla="*/ 473 h 210"/>
                      <a:gd name="T6" fmla="*/ 4011 w 2974"/>
                      <a:gd name="T7" fmla="*/ 307 h 210"/>
                      <a:gd name="T8" fmla="*/ 5785 w 2974"/>
                      <a:gd name="T9" fmla="*/ 165 h 210"/>
                      <a:gd name="T10" fmla="*/ 7518 w 2974"/>
                      <a:gd name="T11" fmla="*/ 84 h 210"/>
                      <a:gd name="T12" fmla="*/ 9232 w 2974"/>
                      <a:gd name="T13" fmla="*/ 21 h 210"/>
                      <a:gd name="T14" fmla="*/ 10575 w 2974"/>
                      <a:gd name="T15" fmla="*/ 0 h 21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974"/>
                      <a:gd name="T25" fmla="*/ 0 h 210"/>
                      <a:gd name="T26" fmla="*/ 2974 w 2974"/>
                      <a:gd name="T27" fmla="*/ 210 h 21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974" h="210">
                        <a:moveTo>
                          <a:pt x="0" y="210"/>
                        </a:moveTo>
                        <a:lnTo>
                          <a:pt x="96" y="195"/>
                        </a:lnTo>
                        <a:lnTo>
                          <a:pt x="618" y="132"/>
                        </a:lnTo>
                        <a:lnTo>
                          <a:pt x="1128" y="86"/>
                        </a:lnTo>
                        <a:lnTo>
                          <a:pt x="1627" y="46"/>
                        </a:lnTo>
                        <a:lnTo>
                          <a:pt x="2114" y="23"/>
                        </a:lnTo>
                        <a:lnTo>
                          <a:pt x="2596" y="6"/>
                        </a:lnTo>
                        <a:lnTo>
                          <a:pt x="2974" y="0"/>
                        </a:ln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70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4965" y="1755"/>
                    <a:ext cx="120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450</a:t>
                    </a:r>
                    <a:endParaRPr lang="en-GB"/>
                  </a:p>
                </p:txBody>
              </p:sp>
              <p:sp>
                <p:nvSpPr>
                  <p:cNvPr id="71" name="Freeform 70"/>
                  <p:cNvSpPr>
                    <a:spLocks/>
                  </p:cNvSpPr>
                  <p:nvPr/>
                </p:nvSpPr>
                <p:spPr bwMode="auto">
                  <a:xfrm>
                    <a:off x="857" y="1827"/>
                    <a:ext cx="4084" cy="256"/>
                  </a:xfrm>
                  <a:custGeom>
                    <a:avLst/>
                    <a:gdLst>
                      <a:gd name="T0" fmla="*/ 0 w 2974"/>
                      <a:gd name="T1" fmla="*/ 656 h 187"/>
                      <a:gd name="T2" fmla="*/ 1421 w 2974"/>
                      <a:gd name="T3" fmla="*/ 486 h 187"/>
                      <a:gd name="T4" fmla="*/ 3238 w 2974"/>
                      <a:gd name="T5" fmla="*/ 304 h 187"/>
                      <a:gd name="T6" fmla="*/ 5011 w 2974"/>
                      <a:gd name="T7" fmla="*/ 182 h 187"/>
                      <a:gd name="T8" fmla="*/ 6744 w 2974"/>
                      <a:gd name="T9" fmla="*/ 78 h 187"/>
                      <a:gd name="T10" fmla="*/ 8458 w 2974"/>
                      <a:gd name="T11" fmla="*/ 21 h 187"/>
                      <a:gd name="T12" fmla="*/ 10129 w 2974"/>
                      <a:gd name="T13" fmla="*/ 0 h 187"/>
                      <a:gd name="T14" fmla="*/ 10575 w 2974"/>
                      <a:gd name="T15" fmla="*/ 0 h 187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974"/>
                      <a:gd name="T25" fmla="*/ 0 h 187"/>
                      <a:gd name="T26" fmla="*/ 2974 w 2974"/>
                      <a:gd name="T27" fmla="*/ 187 h 187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974" h="187">
                        <a:moveTo>
                          <a:pt x="0" y="187"/>
                        </a:moveTo>
                        <a:lnTo>
                          <a:pt x="400" y="138"/>
                        </a:lnTo>
                        <a:lnTo>
                          <a:pt x="910" y="86"/>
                        </a:lnTo>
                        <a:lnTo>
                          <a:pt x="1409" y="52"/>
                        </a:lnTo>
                        <a:lnTo>
                          <a:pt x="1896" y="23"/>
                        </a:lnTo>
                        <a:lnTo>
                          <a:pt x="2378" y="6"/>
                        </a:lnTo>
                        <a:lnTo>
                          <a:pt x="2848" y="0"/>
                        </a:lnTo>
                        <a:lnTo>
                          <a:pt x="2974" y="0"/>
                        </a:ln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72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4965" y="2023"/>
                    <a:ext cx="120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500</a:t>
                    </a:r>
                    <a:endParaRPr lang="en-GB"/>
                  </a:p>
                </p:txBody>
              </p:sp>
              <p:sp>
                <p:nvSpPr>
                  <p:cNvPr id="73" name="Freeform 72"/>
                  <p:cNvSpPr>
                    <a:spLocks/>
                  </p:cNvSpPr>
                  <p:nvPr/>
                </p:nvSpPr>
                <p:spPr bwMode="auto">
                  <a:xfrm>
                    <a:off x="861" y="2094"/>
                    <a:ext cx="4080" cy="224"/>
                  </a:xfrm>
                  <a:custGeom>
                    <a:avLst/>
                    <a:gdLst>
                      <a:gd name="T0" fmla="*/ 0 w 2971"/>
                      <a:gd name="T1" fmla="*/ 581 h 163"/>
                      <a:gd name="T2" fmla="*/ 717 w 2971"/>
                      <a:gd name="T3" fmla="*/ 493 h 163"/>
                      <a:gd name="T4" fmla="*/ 2532 w 2971"/>
                      <a:gd name="T5" fmla="*/ 306 h 163"/>
                      <a:gd name="T6" fmla="*/ 4308 w 2971"/>
                      <a:gd name="T7" fmla="*/ 186 h 163"/>
                      <a:gd name="T8" fmla="*/ 6038 w 2971"/>
                      <a:gd name="T9" fmla="*/ 82 h 163"/>
                      <a:gd name="T10" fmla="*/ 7755 w 2971"/>
                      <a:gd name="T11" fmla="*/ 21 h 163"/>
                      <a:gd name="T12" fmla="*/ 9423 w 2971"/>
                      <a:gd name="T13" fmla="*/ 0 h 163"/>
                      <a:gd name="T14" fmla="*/ 10566 w 2971"/>
                      <a:gd name="T15" fmla="*/ 0 h 163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971"/>
                      <a:gd name="T25" fmla="*/ 0 h 163"/>
                      <a:gd name="T26" fmla="*/ 2971 w 2971"/>
                      <a:gd name="T27" fmla="*/ 163 h 163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971" h="163">
                        <a:moveTo>
                          <a:pt x="0" y="163"/>
                        </a:moveTo>
                        <a:lnTo>
                          <a:pt x="202" y="138"/>
                        </a:lnTo>
                        <a:lnTo>
                          <a:pt x="712" y="86"/>
                        </a:lnTo>
                        <a:lnTo>
                          <a:pt x="1211" y="52"/>
                        </a:lnTo>
                        <a:lnTo>
                          <a:pt x="1698" y="23"/>
                        </a:lnTo>
                        <a:lnTo>
                          <a:pt x="2180" y="6"/>
                        </a:lnTo>
                        <a:lnTo>
                          <a:pt x="2650" y="0"/>
                        </a:lnTo>
                        <a:lnTo>
                          <a:pt x="2971" y="0"/>
                        </a:ln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74" name="Rectangle 73"/>
                  <p:cNvSpPr>
                    <a:spLocks noChangeArrowheads="1"/>
                  </p:cNvSpPr>
                  <p:nvPr/>
                </p:nvSpPr>
                <p:spPr bwMode="auto">
                  <a:xfrm rot="60000">
                    <a:off x="4965" y="2268"/>
                    <a:ext cx="120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550</a:t>
                    </a:r>
                    <a:endParaRPr lang="en-GB"/>
                  </a:p>
                </p:txBody>
              </p:sp>
              <p:sp>
                <p:nvSpPr>
                  <p:cNvPr id="75" name="Freeform 74"/>
                  <p:cNvSpPr>
                    <a:spLocks/>
                  </p:cNvSpPr>
                  <p:nvPr/>
                </p:nvSpPr>
                <p:spPr bwMode="auto">
                  <a:xfrm>
                    <a:off x="857" y="2337"/>
                    <a:ext cx="4084" cy="195"/>
                  </a:xfrm>
                  <a:custGeom>
                    <a:avLst/>
                    <a:gdLst>
                      <a:gd name="T0" fmla="*/ 0 w 2974"/>
                      <a:gd name="T1" fmla="*/ 505 h 142"/>
                      <a:gd name="T2" fmla="*/ 1931 w 2974"/>
                      <a:gd name="T3" fmla="*/ 305 h 142"/>
                      <a:gd name="T4" fmla="*/ 3705 w 2974"/>
                      <a:gd name="T5" fmla="*/ 183 h 142"/>
                      <a:gd name="T6" fmla="*/ 5438 w 2974"/>
                      <a:gd name="T7" fmla="*/ 82 h 142"/>
                      <a:gd name="T8" fmla="*/ 7130 w 2974"/>
                      <a:gd name="T9" fmla="*/ 21 h 142"/>
                      <a:gd name="T10" fmla="*/ 8802 w 2974"/>
                      <a:gd name="T11" fmla="*/ 0 h 142"/>
                      <a:gd name="T12" fmla="*/ 10454 w 2974"/>
                      <a:gd name="T13" fmla="*/ 0 h 142"/>
                      <a:gd name="T14" fmla="*/ 10575 w 2974"/>
                      <a:gd name="T15" fmla="*/ 0 h 142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974"/>
                      <a:gd name="T25" fmla="*/ 0 h 142"/>
                      <a:gd name="T26" fmla="*/ 2974 w 2974"/>
                      <a:gd name="T27" fmla="*/ 142 h 142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974" h="142">
                        <a:moveTo>
                          <a:pt x="0" y="142"/>
                        </a:moveTo>
                        <a:lnTo>
                          <a:pt x="543" y="86"/>
                        </a:lnTo>
                        <a:lnTo>
                          <a:pt x="1042" y="52"/>
                        </a:lnTo>
                        <a:lnTo>
                          <a:pt x="1529" y="23"/>
                        </a:lnTo>
                        <a:lnTo>
                          <a:pt x="2005" y="6"/>
                        </a:lnTo>
                        <a:lnTo>
                          <a:pt x="2475" y="0"/>
                        </a:lnTo>
                        <a:lnTo>
                          <a:pt x="2940" y="0"/>
                        </a:lnTo>
                        <a:lnTo>
                          <a:pt x="2974" y="0"/>
                        </a:ln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76" name="Rectangle 75"/>
                  <p:cNvSpPr>
                    <a:spLocks noChangeArrowheads="1"/>
                  </p:cNvSpPr>
                  <p:nvPr/>
                </p:nvSpPr>
                <p:spPr bwMode="auto">
                  <a:xfrm rot="60000">
                    <a:off x="4965" y="2497"/>
                    <a:ext cx="120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600</a:t>
                    </a:r>
                    <a:endParaRPr lang="en-GB"/>
                  </a:p>
                </p:txBody>
              </p:sp>
              <p:sp>
                <p:nvSpPr>
                  <p:cNvPr id="77" name="Freeform 76"/>
                  <p:cNvSpPr>
                    <a:spLocks/>
                  </p:cNvSpPr>
                  <p:nvPr/>
                </p:nvSpPr>
                <p:spPr bwMode="auto">
                  <a:xfrm>
                    <a:off x="857" y="2559"/>
                    <a:ext cx="4084" cy="175"/>
                  </a:xfrm>
                  <a:custGeom>
                    <a:avLst/>
                    <a:gdLst>
                      <a:gd name="T0" fmla="*/ 0 w 2974"/>
                      <a:gd name="T1" fmla="*/ 447 h 128"/>
                      <a:gd name="T2" fmla="*/ 1340 w 2974"/>
                      <a:gd name="T3" fmla="*/ 301 h 128"/>
                      <a:gd name="T4" fmla="*/ 3134 w 2974"/>
                      <a:gd name="T5" fmla="*/ 182 h 128"/>
                      <a:gd name="T6" fmla="*/ 4869 w 2974"/>
                      <a:gd name="T7" fmla="*/ 78 h 128"/>
                      <a:gd name="T8" fmla="*/ 6563 w 2974"/>
                      <a:gd name="T9" fmla="*/ 40 h 128"/>
                      <a:gd name="T10" fmla="*/ 8234 w 2974"/>
                      <a:gd name="T11" fmla="*/ 0 h 128"/>
                      <a:gd name="T12" fmla="*/ 9861 w 2974"/>
                      <a:gd name="T13" fmla="*/ 21 h 128"/>
                      <a:gd name="T14" fmla="*/ 10575 w 2974"/>
                      <a:gd name="T15" fmla="*/ 21 h 12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974"/>
                      <a:gd name="T25" fmla="*/ 0 h 128"/>
                      <a:gd name="T26" fmla="*/ 2974 w 2974"/>
                      <a:gd name="T27" fmla="*/ 128 h 128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974" h="128">
                        <a:moveTo>
                          <a:pt x="0" y="128"/>
                        </a:moveTo>
                        <a:lnTo>
                          <a:pt x="377" y="86"/>
                        </a:lnTo>
                        <a:lnTo>
                          <a:pt x="881" y="52"/>
                        </a:lnTo>
                        <a:lnTo>
                          <a:pt x="1369" y="23"/>
                        </a:lnTo>
                        <a:lnTo>
                          <a:pt x="1845" y="11"/>
                        </a:lnTo>
                        <a:lnTo>
                          <a:pt x="2315" y="0"/>
                        </a:lnTo>
                        <a:lnTo>
                          <a:pt x="2773" y="6"/>
                        </a:lnTo>
                        <a:lnTo>
                          <a:pt x="2974" y="6"/>
                        </a:ln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78" name="Rectangle 77"/>
                  <p:cNvSpPr>
                    <a:spLocks noChangeArrowheads="1"/>
                  </p:cNvSpPr>
                  <p:nvPr/>
                </p:nvSpPr>
                <p:spPr bwMode="auto">
                  <a:xfrm rot="60000">
                    <a:off x="4965" y="2711"/>
                    <a:ext cx="120" cy="8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650</a:t>
                    </a:r>
                    <a:endParaRPr lang="en-GB"/>
                  </a:p>
                </p:txBody>
              </p:sp>
              <p:sp>
                <p:nvSpPr>
                  <p:cNvPr id="79" name="Freeform 78"/>
                  <p:cNvSpPr>
                    <a:spLocks/>
                  </p:cNvSpPr>
                  <p:nvPr/>
                </p:nvSpPr>
                <p:spPr bwMode="auto">
                  <a:xfrm>
                    <a:off x="857" y="2763"/>
                    <a:ext cx="4084" cy="153"/>
                  </a:xfrm>
                  <a:custGeom>
                    <a:avLst/>
                    <a:gdLst>
                      <a:gd name="T0" fmla="*/ 0 w 2974"/>
                      <a:gd name="T1" fmla="*/ 401 h 111"/>
                      <a:gd name="T2" fmla="*/ 828 w 2974"/>
                      <a:gd name="T3" fmla="*/ 313 h 111"/>
                      <a:gd name="T4" fmla="*/ 2602 w 2974"/>
                      <a:gd name="T5" fmla="*/ 187 h 111"/>
                      <a:gd name="T6" fmla="*/ 4337 w 2974"/>
                      <a:gd name="T7" fmla="*/ 84 h 111"/>
                      <a:gd name="T8" fmla="*/ 6029 w 2974"/>
                      <a:gd name="T9" fmla="*/ 44 h 111"/>
                      <a:gd name="T10" fmla="*/ 7701 w 2974"/>
                      <a:gd name="T11" fmla="*/ 0 h 111"/>
                      <a:gd name="T12" fmla="*/ 9353 w 2974"/>
                      <a:gd name="T13" fmla="*/ 21 h 111"/>
                      <a:gd name="T14" fmla="*/ 10575 w 2974"/>
                      <a:gd name="T15" fmla="*/ 44 h 11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974"/>
                      <a:gd name="T25" fmla="*/ 0 h 111"/>
                      <a:gd name="T26" fmla="*/ 2974 w 2974"/>
                      <a:gd name="T27" fmla="*/ 111 h 111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974" h="111">
                        <a:moveTo>
                          <a:pt x="0" y="111"/>
                        </a:moveTo>
                        <a:lnTo>
                          <a:pt x="233" y="87"/>
                        </a:lnTo>
                        <a:lnTo>
                          <a:pt x="732" y="52"/>
                        </a:lnTo>
                        <a:lnTo>
                          <a:pt x="1220" y="23"/>
                        </a:lnTo>
                        <a:lnTo>
                          <a:pt x="1695" y="12"/>
                        </a:lnTo>
                        <a:lnTo>
                          <a:pt x="2166" y="0"/>
                        </a:lnTo>
                        <a:lnTo>
                          <a:pt x="2630" y="6"/>
                        </a:lnTo>
                        <a:lnTo>
                          <a:pt x="2974" y="12"/>
                        </a:ln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80" name="Rectangle 79"/>
                  <p:cNvSpPr>
                    <a:spLocks noChangeArrowheads="1"/>
                  </p:cNvSpPr>
                  <p:nvPr/>
                </p:nvSpPr>
                <p:spPr bwMode="auto">
                  <a:xfrm rot="120000">
                    <a:off x="4965" y="2899"/>
                    <a:ext cx="120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700</a:t>
                    </a:r>
                    <a:endParaRPr lang="en-GB"/>
                  </a:p>
                </p:txBody>
              </p:sp>
              <p:sp>
                <p:nvSpPr>
                  <p:cNvPr id="81" name="Freeform 80"/>
                  <p:cNvSpPr>
                    <a:spLocks/>
                  </p:cNvSpPr>
                  <p:nvPr/>
                </p:nvSpPr>
                <p:spPr bwMode="auto">
                  <a:xfrm>
                    <a:off x="857" y="2953"/>
                    <a:ext cx="4084" cy="132"/>
                  </a:xfrm>
                  <a:custGeom>
                    <a:avLst/>
                    <a:gdLst>
                      <a:gd name="T0" fmla="*/ 0 w 2974"/>
                      <a:gd name="T1" fmla="*/ 344 h 96"/>
                      <a:gd name="T2" fmla="*/ 342 w 2974"/>
                      <a:gd name="T3" fmla="*/ 307 h 96"/>
                      <a:gd name="T4" fmla="*/ 2116 w 2974"/>
                      <a:gd name="T5" fmla="*/ 186 h 96"/>
                      <a:gd name="T6" fmla="*/ 3849 w 2974"/>
                      <a:gd name="T7" fmla="*/ 84 h 96"/>
                      <a:gd name="T8" fmla="*/ 5563 w 2974"/>
                      <a:gd name="T9" fmla="*/ 40 h 96"/>
                      <a:gd name="T10" fmla="*/ 7211 w 2974"/>
                      <a:gd name="T11" fmla="*/ 0 h 96"/>
                      <a:gd name="T12" fmla="*/ 8861 w 2974"/>
                      <a:gd name="T13" fmla="*/ 21 h 96"/>
                      <a:gd name="T14" fmla="*/ 10472 w 2974"/>
                      <a:gd name="T15" fmla="*/ 40 h 96"/>
                      <a:gd name="T16" fmla="*/ 10575 w 2974"/>
                      <a:gd name="T17" fmla="*/ 40 h 9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974"/>
                      <a:gd name="T28" fmla="*/ 0 h 96"/>
                      <a:gd name="T29" fmla="*/ 2974 w 2974"/>
                      <a:gd name="T30" fmla="*/ 96 h 9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974" h="96">
                        <a:moveTo>
                          <a:pt x="0" y="96"/>
                        </a:moveTo>
                        <a:lnTo>
                          <a:pt x="96" y="86"/>
                        </a:lnTo>
                        <a:lnTo>
                          <a:pt x="595" y="52"/>
                        </a:lnTo>
                        <a:lnTo>
                          <a:pt x="1082" y="23"/>
                        </a:lnTo>
                        <a:lnTo>
                          <a:pt x="1564" y="11"/>
                        </a:lnTo>
                        <a:lnTo>
                          <a:pt x="2028" y="0"/>
                        </a:lnTo>
                        <a:lnTo>
                          <a:pt x="2492" y="6"/>
                        </a:lnTo>
                        <a:lnTo>
                          <a:pt x="2945" y="11"/>
                        </a:lnTo>
                        <a:lnTo>
                          <a:pt x="2974" y="11"/>
                        </a:ln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82" name="Rectangle 81"/>
                  <p:cNvSpPr>
                    <a:spLocks noChangeArrowheads="1"/>
                  </p:cNvSpPr>
                  <p:nvPr/>
                </p:nvSpPr>
                <p:spPr bwMode="auto">
                  <a:xfrm rot="120000">
                    <a:off x="4965" y="3079"/>
                    <a:ext cx="120" cy="8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750</a:t>
                    </a:r>
                    <a:endParaRPr lang="en-GB"/>
                  </a:p>
                </p:txBody>
              </p:sp>
              <p:sp>
                <p:nvSpPr>
                  <p:cNvPr id="83" name="Freeform 82"/>
                  <p:cNvSpPr>
                    <a:spLocks/>
                  </p:cNvSpPr>
                  <p:nvPr/>
                </p:nvSpPr>
                <p:spPr bwMode="auto">
                  <a:xfrm>
                    <a:off x="857" y="3134"/>
                    <a:ext cx="4084" cy="115"/>
                  </a:xfrm>
                  <a:custGeom>
                    <a:avLst/>
                    <a:gdLst>
                      <a:gd name="T0" fmla="*/ 0 w 2974"/>
                      <a:gd name="T1" fmla="*/ 294 h 84"/>
                      <a:gd name="T2" fmla="*/ 1666 w 2974"/>
                      <a:gd name="T3" fmla="*/ 162 h 84"/>
                      <a:gd name="T4" fmla="*/ 3400 w 2974"/>
                      <a:gd name="T5" fmla="*/ 79 h 84"/>
                      <a:gd name="T6" fmla="*/ 5092 w 2974"/>
                      <a:gd name="T7" fmla="*/ 21 h 84"/>
                      <a:gd name="T8" fmla="*/ 6765 w 2974"/>
                      <a:gd name="T9" fmla="*/ 0 h 84"/>
                      <a:gd name="T10" fmla="*/ 8414 w 2974"/>
                      <a:gd name="T11" fmla="*/ 0 h 84"/>
                      <a:gd name="T12" fmla="*/ 10025 w 2974"/>
                      <a:gd name="T13" fmla="*/ 40 h 84"/>
                      <a:gd name="T14" fmla="*/ 10575 w 2974"/>
                      <a:gd name="T15" fmla="*/ 58 h 8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974"/>
                      <a:gd name="T25" fmla="*/ 0 h 84"/>
                      <a:gd name="T26" fmla="*/ 2974 w 2974"/>
                      <a:gd name="T27" fmla="*/ 84 h 8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974" h="84">
                        <a:moveTo>
                          <a:pt x="0" y="84"/>
                        </a:moveTo>
                        <a:lnTo>
                          <a:pt x="468" y="46"/>
                        </a:lnTo>
                        <a:lnTo>
                          <a:pt x="956" y="23"/>
                        </a:lnTo>
                        <a:lnTo>
                          <a:pt x="1432" y="6"/>
                        </a:lnTo>
                        <a:lnTo>
                          <a:pt x="1902" y="0"/>
                        </a:lnTo>
                        <a:lnTo>
                          <a:pt x="2366" y="0"/>
                        </a:lnTo>
                        <a:lnTo>
                          <a:pt x="2819" y="11"/>
                        </a:lnTo>
                        <a:lnTo>
                          <a:pt x="2974" y="17"/>
                        </a:ln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84" name="Rectangle 83"/>
                  <p:cNvSpPr>
                    <a:spLocks noChangeArrowheads="1"/>
                  </p:cNvSpPr>
                  <p:nvPr/>
                </p:nvSpPr>
                <p:spPr bwMode="auto">
                  <a:xfrm rot="120000">
                    <a:off x="4965" y="3252"/>
                    <a:ext cx="120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800</a:t>
                    </a:r>
                    <a:endParaRPr lang="en-GB"/>
                  </a:p>
                </p:txBody>
              </p:sp>
              <p:sp>
                <p:nvSpPr>
                  <p:cNvPr id="85" name="Freeform 84"/>
                  <p:cNvSpPr>
                    <a:spLocks/>
                  </p:cNvSpPr>
                  <p:nvPr/>
                </p:nvSpPr>
                <p:spPr bwMode="auto">
                  <a:xfrm>
                    <a:off x="857" y="3299"/>
                    <a:ext cx="4084" cy="103"/>
                  </a:xfrm>
                  <a:custGeom>
                    <a:avLst/>
                    <a:gdLst>
                      <a:gd name="T0" fmla="*/ 0 w 2974"/>
                      <a:gd name="T1" fmla="*/ 266 h 75"/>
                      <a:gd name="T2" fmla="*/ 1237 w 2974"/>
                      <a:gd name="T3" fmla="*/ 163 h 75"/>
                      <a:gd name="T4" fmla="*/ 2970 w 2974"/>
                      <a:gd name="T5" fmla="*/ 82 h 75"/>
                      <a:gd name="T6" fmla="*/ 4662 w 2974"/>
                      <a:gd name="T7" fmla="*/ 21 h 75"/>
                      <a:gd name="T8" fmla="*/ 6335 w 2974"/>
                      <a:gd name="T9" fmla="*/ 0 h 75"/>
                      <a:gd name="T10" fmla="*/ 7987 w 2974"/>
                      <a:gd name="T11" fmla="*/ 0 h 75"/>
                      <a:gd name="T12" fmla="*/ 9596 w 2974"/>
                      <a:gd name="T13" fmla="*/ 21 h 75"/>
                      <a:gd name="T14" fmla="*/ 10575 w 2974"/>
                      <a:gd name="T15" fmla="*/ 60 h 75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974"/>
                      <a:gd name="T25" fmla="*/ 0 h 75"/>
                      <a:gd name="T26" fmla="*/ 2974 w 2974"/>
                      <a:gd name="T27" fmla="*/ 75 h 75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974" h="75">
                        <a:moveTo>
                          <a:pt x="0" y="75"/>
                        </a:moveTo>
                        <a:lnTo>
                          <a:pt x="348" y="46"/>
                        </a:lnTo>
                        <a:lnTo>
                          <a:pt x="835" y="23"/>
                        </a:lnTo>
                        <a:lnTo>
                          <a:pt x="1311" y="6"/>
                        </a:lnTo>
                        <a:lnTo>
                          <a:pt x="1781" y="0"/>
                        </a:lnTo>
                        <a:lnTo>
                          <a:pt x="2246" y="0"/>
                        </a:lnTo>
                        <a:lnTo>
                          <a:pt x="2699" y="6"/>
                        </a:lnTo>
                        <a:lnTo>
                          <a:pt x="2974" y="17"/>
                        </a:ln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86" name="Rectangle 85"/>
                  <p:cNvSpPr>
                    <a:spLocks noChangeArrowheads="1"/>
                  </p:cNvSpPr>
                  <p:nvPr/>
                </p:nvSpPr>
                <p:spPr bwMode="auto">
                  <a:xfrm rot="120000">
                    <a:off x="4965" y="3418"/>
                    <a:ext cx="120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850</a:t>
                    </a:r>
                    <a:endParaRPr lang="en-GB"/>
                  </a:p>
                </p:txBody>
              </p:sp>
              <p:sp>
                <p:nvSpPr>
                  <p:cNvPr id="87" name="Freeform 86"/>
                  <p:cNvSpPr>
                    <a:spLocks/>
                  </p:cNvSpPr>
                  <p:nvPr/>
                </p:nvSpPr>
                <p:spPr bwMode="auto">
                  <a:xfrm>
                    <a:off x="857" y="3449"/>
                    <a:ext cx="4084" cy="93"/>
                  </a:xfrm>
                  <a:custGeom>
                    <a:avLst/>
                    <a:gdLst>
                      <a:gd name="T0" fmla="*/ 0 w 2974"/>
                      <a:gd name="T1" fmla="*/ 238 h 68"/>
                      <a:gd name="T2" fmla="*/ 828 w 2974"/>
                      <a:gd name="T3" fmla="*/ 182 h 68"/>
                      <a:gd name="T4" fmla="*/ 2565 w 2974"/>
                      <a:gd name="T5" fmla="*/ 78 h 68"/>
                      <a:gd name="T6" fmla="*/ 4275 w 2974"/>
                      <a:gd name="T7" fmla="*/ 41 h 68"/>
                      <a:gd name="T8" fmla="*/ 5947 w 2974"/>
                      <a:gd name="T9" fmla="*/ 0 h 68"/>
                      <a:gd name="T10" fmla="*/ 7578 w 2974"/>
                      <a:gd name="T11" fmla="*/ 21 h 68"/>
                      <a:gd name="T12" fmla="*/ 9187 w 2974"/>
                      <a:gd name="T13" fmla="*/ 41 h 68"/>
                      <a:gd name="T14" fmla="*/ 10575 w 2974"/>
                      <a:gd name="T15" fmla="*/ 103 h 6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974"/>
                      <a:gd name="T25" fmla="*/ 0 h 68"/>
                      <a:gd name="T26" fmla="*/ 2974 w 2974"/>
                      <a:gd name="T27" fmla="*/ 68 h 68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974" h="68">
                        <a:moveTo>
                          <a:pt x="0" y="68"/>
                        </a:moveTo>
                        <a:lnTo>
                          <a:pt x="233" y="52"/>
                        </a:lnTo>
                        <a:lnTo>
                          <a:pt x="721" y="23"/>
                        </a:lnTo>
                        <a:lnTo>
                          <a:pt x="1202" y="12"/>
                        </a:lnTo>
                        <a:lnTo>
                          <a:pt x="1673" y="0"/>
                        </a:lnTo>
                        <a:lnTo>
                          <a:pt x="2131" y="6"/>
                        </a:lnTo>
                        <a:lnTo>
                          <a:pt x="2584" y="12"/>
                        </a:lnTo>
                        <a:lnTo>
                          <a:pt x="2974" y="29"/>
                        </a:ln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88" name="Rectangle 87"/>
                  <p:cNvSpPr>
                    <a:spLocks noChangeArrowheads="1"/>
                  </p:cNvSpPr>
                  <p:nvPr/>
                </p:nvSpPr>
                <p:spPr bwMode="auto">
                  <a:xfrm rot="180000">
                    <a:off x="4967" y="3570"/>
                    <a:ext cx="120" cy="8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900</a:t>
                    </a:r>
                    <a:endParaRPr lang="en-GB"/>
                  </a:p>
                </p:txBody>
              </p:sp>
              <p:sp>
                <p:nvSpPr>
                  <p:cNvPr id="89" name="Freeform 88"/>
                  <p:cNvSpPr>
                    <a:spLocks/>
                  </p:cNvSpPr>
                  <p:nvPr/>
                </p:nvSpPr>
                <p:spPr bwMode="auto">
                  <a:xfrm>
                    <a:off x="857" y="3598"/>
                    <a:ext cx="4084" cy="76"/>
                  </a:xfrm>
                  <a:custGeom>
                    <a:avLst/>
                    <a:gdLst>
                      <a:gd name="T0" fmla="*/ 0 w 2974"/>
                      <a:gd name="T1" fmla="*/ 200 h 55"/>
                      <a:gd name="T2" fmla="*/ 464 w 2974"/>
                      <a:gd name="T3" fmla="*/ 169 h 55"/>
                      <a:gd name="T4" fmla="*/ 2199 w 2974"/>
                      <a:gd name="T5" fmla="*/ 84 h 55"/>
                      <a:gd name="T6" fmla="*/ 3907 w 2974"/>
                      <a:gd name="T7" fmla="*/ 21 h 55"/>
                      <a:gd name="T8" fmla="*/ 5563 w 2974"/>
                      <a:gd name="T9" fmla="*/ 0 h 55"/>
                      <a:gd name="T10" fmla="*/ 7211 w 2974"/>
                      <a:gd name="T11" fmla="*/ 0 h 55"/>
                      <a:gd name="T12" fmla="*/ 8823 w 2974"/>
                      <a:gd name="T13" fmla="*/ 40 h 55"/>
                      <a:gd name="T14" fmla="*/ 10413 w 2974"/>
                      <a:gd name="T15" fmla="*/ 105 h 55"/>
                      <a:gd name="T16" fmla="*/ 10575 w 2974"/>
                      <a:gd name="T17" fmla="*/ 105 h 55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974"/>
                      <a:gd name="T28" fmla="*/ 0 h 55"/>
                      <a:gd name="T29" fmla="*/ 2974 w 2974"/>
                      <a:gd name="T30" fmla="*/ 55 h 55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974" h="55">
                        <a:moveTo>
                          <a:pt x="0" y="55"/>
                        </a:moveTo>
                        <a:lnTo>
                          <a:pt x="130" y="46"/>
                        </a:lnTo>
                        <a:lnTo>
                          <a:pt x="618" y="23"/>
                        </a:lnTo>
                        <a:lnTo>
                          <a:pt x="1099" y="6"/>
                        </a:lnTo>
                        <a:lnTo>
                          <a:pt x="1564" y="0"/>
                        </a:lnTo>
                        <a:lnTo>
                          <a:pt x="2028" y="0"/>
                        </a:lnTo>
                        <a:lnTo>
                          <a:pt x="2481" y="11"/>
                        </a:lnTo>
                        <a:lnTo>
                          <a:pt x="2928" y="29"/>
                        </a:lnTo>
                        <a:lnTo>
                          <a:pt x="2974" y="29"/>
                        </a:ln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0" name="Rectangle 89"/>
                  <p:cNvSpPr>
                    <a:spLocks noChangeArrowheads="1"/>
                  </p:cNvSpPr>
                  <p:nvPr/>
                </p:nvSpPr>
                <p:spPr bwMode="auto">
                  <a:xfrm rot="180000">
                    <a:off x="4967" y="3712"/>
                    <a:ext cx="120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950</a:t>
                    </a:r>
                    <a:endParaRPr lang="en-GB"/>
                  </a:p>
                </p:txBody>
              </p:sp>
              <p:sp>
                <p:nvSpPr>
                  <p:cNvPr id="91" name="Freeform 90"/>
                  <p:cNvSpPr>
                    <a:spLocks/>
                  </p:cNvSpPr>
                  <p:nvPr/>
                </p:nvSpPr>
                <p:spPr bwMode="auto">
                  <a:xfrm>
                    <a:off x="866" y="3733"/>
                    <a:ext cx="4075" cy="73"/>
                  </a:xfrm>
                  <a:custGeom>
                    <a:avLst/>
                    <a:gdLst>
                      <a:gd name="T0" fmla="*/ 0 w 2968"/>
                      <a:gd name="T1" fmla="*/ 191 h 53"/>
                      <a:gd name="T2" fmla="*/ 1826 w 2968"/>
                      <a:gd name="T3" fmla="*/ 84 h 53"/>
                      <a:gd name="T4" fmla="*/ 3518 w 2968"/>
                      <a:gd name="T5" fmla="*/ 40 h 53"/>
                      <a:gd name="T6" fmla="*/ 5190 w 2968"/>
                      <a:gd name="T7" fmla="*/ 0 h 53"/>
                      <a:gd name="T8" fmla="*/ 6820 w 2968"/>
                      <a:gd name="T9" fmla="*/ 21 h 53"/>
                      <a:gd name="T10" fmla="*/ 8447 w 2968"/>
                      <a:gd name="T11" fmla="*/ 40 h 53"/>
                      <a:gd name="T12" fmla="*/ 10016 w 2968"/>
                      <a:gd name="T13" fmla="*/ 105 h 53"/>
                      <a:gd name="T14" fmla="*/ 10547 w 2968"/>
                      <a:gd name="T15" fmla="*/ 124 h 53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968"/>
                      <a:gd name="T25" fmla="*/ 0 h 53"/>
                      <a:gd name="T26" fmla="*/ 2968 w 2968"/>
                      <a:gd name="T27" fmla="*/ 53 h 53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968" h="53">
                        <a:moveTo>
                          <a:pt x="0" y="53"/>
                        </a:moveTo>
                        <a:lnTo>
                          <a:pt x="514" y="23"/>
                        </a:lnTo>
                        <a:lnTo>
                          <a:pt x="990" y="11"/>
                        </a:lnTo>
                        <a:lnTo>
                          <a:pt x="1460" y="0"/>
                        </a:lnTo>
                        <a:lnTo>
                          <a:pt x="1919" y="6"/>
                        </a:lnTo>
                        <a:lnTo>
                          <a:pt x="2377" y="11"/>
                        </a:lnTo>
                        <a:lnTo>
                          <a:pt x="2819" y="29"/>
                        </a:lnTo>
                        <a:lnTo>
                          <a:pt x="2968" y="34"/>
                        </a:ln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" name="Rectangle 91"/>
                  <p:cNvSpPr>
                    <a:spLocks noChangeArrowheads="1"/>
                  </p:cNvSpPr>
                  <p:nvPr/>
                </p:nvSpPr>
                <p:spPr bwMode="auto">
                  <a:xfrm rot="180000">
                    <a:off x="4921" y="3853"/>
                    <a:ext cx="159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1000</a:t>
                    </a:r>
                    <a:endParaRPr lang="en-GB"/>
                  </a:p>
                </p:txBody>
              </p:sp>
              <p:sp>
                <p:nvSpPr>
                  <p:cNvPr id="93" name="Freeform 92"/>
                  <p:cNvSpPr>
                    <a:spLocks/>
                  </p:cNvSpPr>
                  <p:nvPr/>
                </p:nvSpPr>
                <p:spPr bwMode="auto">
                  <a:xfrm>
                    <a:off x="857" y="3866"/>
                    <a:ext cx="4036" cy="67"/>
                  </a:xfrm>
                  <a:custGeom>
                    <a:avLst/>
                    <a:gdLst>
                      <a:gd name="T0" fmla="*/ 0 w 2939"/>
                      <a:gd name="T1" fmla="*/ 172 h 49"/>
                      <a:gd name="T2" fmla="*/ 1501 w 2939"/>
                      <a:gd name="T3" fmla="*/ 78 h 49"/>
                      <a:gd name="T4" fmla="*/ 3213 w 2939"/>
                      <a:gd name="T5" fmla="*/ 21 h 49"/>
                      <a:gd name="T6" fmla="*/ 4886 w 2939"/>
                      <a:gd name="T7" fmla="*/ 0 h 49"/>
                      <a:gd name="T8" fmla="*/ 6517 w 2939"/>
                      <a:gd name="T9" fmla="*/ 0 h 49"/>
                      <a:gd name="T10" fmla="*/ 8126 w 2939"/>
                      <a:gd name="T11" fmla="*/ 40 h 49"/>
                      <a:gd name="T12" fmla="*/ 9720 w 2939"/>
                      <a:gd name="T13" fmla="*/ 103 h 49"/>
                      <a:gd name="T14" fmla="*/ 10452 w 2939"/>
                      <a:gd name="T15" fmla="*/ 141 h 4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939"/>
                      <a:gd name="T25" fmla="*/ 0 h 49"/>
                      <a:gd name="T26" fmla="*/ 2939 w 2939"/>
                      <a:gd name="T27" fmla="*/ 49 h 4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939" h="49">
                        <a:moveTo>
                          <a:pt x="0" y="49"/>
                        </a:moveTo>
                        <a:lnTo>
                          <a:pt x="422" y="23"/>
                        </a:lnTo>
                        <a:lnTo>
                          <a:pt x="904" y="6"/>
                        </a:lnTo>
                        <a:lnTo>
                          <a:pt x="1374" y="0"/>
                        </a:lnTo>
                        <a:lnTo>
                          <a:pt x="1833" y="0"/>
                        </a:lnTo>
                        <a:lnTo>
                          <a:pt x="2285" y="11"/>
                        </a:lnTo>
                        <a:lnTo>
                          <a:pt x="2733" y="29"/>
                        </a:lnTo>
                        <a:lnTo>
                          <a:pt x="2939" y="40"/>
                        </a:ln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4" name="Rectangle 93"/>
                  <p:cNvSpPr>
                    <a:spLocks noChangeArrowheads="1"/>
                  </p:cNvSpPr>
                  <p:nvPr/>
                </p:nvSpPr>
                <p:spPr bwMode="auto">
                  <a:xfrm rot="180000">
                    <a:off x="4880" y="3981"/>
                    <a:ext cx="159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1050</a:t>
                    </a:r>
                    <a:endParaRPr lang="en-GB"/>
                  </a:p>
                </p:txBody>
              </p:sp>
              <p:sp>
                <p:nvSpPr>
                  <p:cNvPr id="95" name="Freeform 94"/>
                  <p:cNvSpPr>
                    <a:spLocks/>
                  </p:cNvSpPr>
                  <p:nvPr/>
                </p:nvSpPr>
                <p:spPr bwMode="auto">
                  <a:xfrm>
                    <a:off x="861" y="3992"/>
                    <a:ext cx="4001" cy="57"/>
                  </a:xfrm>
                  <a:custGeom>
                    <a:avLst/>
                    <a:gdLst>
                      <a:gd name="T0" fmla="*/ 0 w 2913"/>
                      <a:gd name="T1" fmla="*/ 153 h 41"/>
                      <a:gd name="T2" fmla="*/ 1163 w 2913"/>
                      <a:gd name="T3" fmla="*/ 85 h 41"/>
                      <a:gd name="T4" fmla="*/ 2879 w 2913"/>
                      <a:gd name="T5" fmla="*/ 21 h 41"/>
                      <a:gd name="T6" fmla="*/ 4552 w 2913"/>
                      <a:gd name="T7" fmla="*/ 0 h 41"/>
                      <a:gd name="T8" fmla="*/ 6182 w 2913"/>
                      <a:gd name="T9" fmla="*/ 0 h 41"/>
                      <a:gd name="T10" fmla="*/ 7793 w 2913"/>
                      <a:gd name="T11" fmla="*/ 46 h 41"/>
                      <a:gd name="T12" fmla="*/ 9388 w 2913"/>
                      <a:gd name="T13" fmla="*/ 108 h 41"/>
                      <a:gd name="T14" fmla="*/ 10366 w 2913"/>
                      <a:gd name="T15" fmla="*/ 150 h 4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913"/>
                      <a:gd name="T25" fmla="*/ 0 h 41"/>
                      <a:gd name="T26" fmla="*/ 2913 w 2913"/>
                      <a:gd name="T27" fmla="*/ 41 h 41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913" h="41">
                        <a:moveTo>
                          <a:pt x="0" y="41"/>
                        </a:moveTo>
                        <a:lnTo>
                          <a:pt x="327" y="23"/>
                        </a:lnTo>
                        <a:lnTo>
                          <a:pt x="809" y="6"/>
                        </a:lnTo>
                        <a:lnTo>
                          <a:pt x="1279" y="0"/>
                        </a:lnTo>
                        <a:lnTo>
                          <a:pt x="1737" y="0"/>
                        </a:lnTo>
                        <a:lnTo>
                          <a:pt x="2190" y="12"/>
                        </a:lnTo>
                        <a:lnTo>
                          <a:pt x="2638" y="29"/>
                        </a:lnTo>
                        <a:lnTo>
                          <a:pt x="2913" y="40"/>
                        </a:ln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6" name="Line 9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50" y="339"/>
                    <a:ext cx="1953" cy="2503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7" name="Rectangle 96"/>
                  <p:cNvSpPr>
                    <a:spLocks noChangeArrowheads="1"/>
                  </p:cNvSpPr>
                  <p:nvPr/>
                </p:nvSpPr>
                <p:spPr bwMode="auto">
                  <a:xfrm rot="-3180000">
                    <a:off x="2768" y="215"/>
                    <a:ext cx="125" cy="7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800">
                        <a:solidFill>
                          <a:srgbClr val="008000"/>
                        </a:solidFill>
                      </a:rPr>
                      <a:t>0.15</a:t>
                    </a:r>
                    <a:endParaRPr lang="en-GB" sz="800"/>
                  </a:p>
                </p:txBody>
              </p:sp>
              <p:sp>
                <p:nvSpPr>
                  <p:cNvPr id="98" name="Freeform 97"/>
                  <p:cNvSpPr>
                    <a:spLocks noChangeArrowheads="1"/>
                  </p:cNvSpPr>
                  <p:nvPr/>
                </p:nvSpPr>
                <p:spPr bwMode="auto">
                  <a:xfrm>
                    <a:off x="3594" y="130"/>
                    <a:ext cx="369" cy="500"/>
                  </a:xfrm>
                  <a:custGeom>
                    <a:avLst/>
                    <a:gdLst>
                      <a:gd name="T0" fmla="*/ 952 w 269"/>
                      <a:gd name="T1" fmla="*/ 0 h 364"/>
                      <a:gd name="T2" fmla="*/ 0 w 269"/>
                      <a:gd name="T3" fmla="*/ 1297 h 364"/>
                      <a:gd name="T4" fmla="*/ 0 60000 65536"/>
                      <a:gd name="T5" fmla="*/ 0 60000 65536"/>
                      <a:gd name="T6" fmla="*/ 0 w 269"/>
                      <a:gd name="T7" fmla="*/ 0 h 364"/>
                      <a:gd name="T8" fmla="*/ 269 w 269"/>
                      <a:gd name="T9" fmla="*/ 364 h 364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269" h="364">
                        <a:moveTo>
                          <a:pt x="269" y="0"/>
                        </a:moveTo>
                        <a:lnTo>
                          <a:pt x="0" y="364"/>
                        </a:lnTo>
                      </a:path>
                    </a:pathLst>
                  </a:custGeom>
                  <a:solidFill>
                    <a:srgbClr val="FFFFFF"/>
                  </a:solidFill>
                  <a:ln w="9525" cap="flat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9" name="Line 9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96" y="732"/>
                    <a:ext cx="2518" cy="3387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0" name="Rectangle 99"/>
                  <p:cNvSpPr>
                    <a:spLocks noChangeArrowheads="1"/>
                  </p:cNvSpPr>
                  <p:nvPr/>
                </p:nvSpPr>
                <p:spPr bwMode="auto">
                  <a:xfrm rot="-3240000">
                    <a:off x="3501" y="636"/>
                    <a:ext cx="89" cy="7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800">
                        <a:solidFill>
                          <a:srgbClr val="008000"/>
                        </a:solidFill>
                      </a:rPr>
                      <a:t>0.8</a:t>
                    </a:r>
                    <a:endParaRPr lang="en-GB" sz="800"/>
                  </a:p>
                </p:txBody>
              </p:sp>
              <p:sp>
                <p:nvSpPr>
                  <p:cNvPr id="101" name="Freeform 100"/>
                  <p:cNvSpPr>
                    <a:spLocks noChangeArrowheads="1"/>
                  </p:cNvSpPr>
                  <p:nvPr/>
                </p:nvSpPr>
                <p:spPr bwMode="auto">
                  <a:xfrm>
                    <a:off x="3925" y="130"/>
                    <a:ext cx="656" cy="917"/>
                  </a:xfrm>
                  <a:custGeom>
                    <a:avLst/>
                    <a:gdLst>
                      <a:gd name="T0" fmla="*/ 1695 w 478"/>
                      <a:gd name="T1" fmla="*/ 0 h 667"/>
                      <a:gd name="T2" fmla="*/ 0 w 478"/>
                      <a:gd name="T3" fmla="*/ 2384 h 667"/>
                      <a:gd name="T4" fmla="*/ 0 60000 65536"/>
                      <a:gd name="T5" fmla="*/ 0 60000 65536"/>
                      <a:gd name="T6" fmla="*/ 0 w 478"/>
                      <a:gd name="T7" fmla="*/ 0 h 667"/>
                      <a:gd name="T8" fmla="*/ 478 w 478"/>
                      <a:gd name="T9" fmla="*/ 667 h 667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78" h="667">
                        <a:moveTo>
                          <a:pt x="478" y="0"/>
                        </a:moveTo>
                        <a:lnTo>
                          <a:pt x="0" y="667"/>
                        </a:lnTo>
                      </a:path>
                    </a:pathLst>
                  </a:custGeom>
                  <a:solidFill>
                    <a:srgbClr val="FFFFFF"/>
                  </a:solidFill>
                  <a:ln w="9525" cap="flat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2" name="Line 10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05" y="1150"/>
                    <a:ext cx="2140" cy="2969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3" name="Rectangle 102"/>
                  <p:cNvSpPr>
                    <a:spLocks noChangeArrowheads="1"/>
                  </p:cNvSpPr>
                  <p:nvPr/>
                </p:nvSpPr>
                <p:spPr bwMode="auto">
                  <a:xfrm rot="-3300000">
                    <a:off x="3858" y="1045"/>
                    <a:ext cx="39" cy="8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2</a:t>
                    </a:r>
                    <a:endParaRPr lang="en-GB"/>
                  </a:p>
                </p:txBody>
              </p:sp>
              <p:sp>
                <p:nvSpPr>
                  <p:cNvPr id="104" name="Line 10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106" y="133"/>
                    <a:ext cx="761" cy="1087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5" name="Line 10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044" y="1323"/>
                    <a:ext cx="1983" cy="2796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6" name="Rectangle 105"/>
                  <p:cNvSpPr>
                    <a:spLocks noChangeArrowheads="1"/>
                  </p:cNvSpPr>
                  <p:nvPr/>
                </p:nvSpPr>
                <p:spPr bwMode="auto">
                  <a:xfrm rot="-3300000">
                    <a:off x="4043" y="1206"/>
                    <a:ext cx="40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3</a:t>
                    </a:r>
                    <a:endParaRPr lang="en-GB"/>
                  </a:p>
                </p:txBody>
              </p:sp>
              <p:sp>
                <p:nvSpPr>
                  <p:cNvPr id="107" name="Line 10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278" y="338"/>
                    <a:ext cx="844" cy="1206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8" name="Line 10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93" y="1654"/>
                    <a:ext cx="1707" cy="2465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9" name="Rectangle 108"/>
                  <p:cNvSpPr>
                    <a:spLocks noChangeArrowheads="1"/>
                  </p:cNvSpPr>
                  <p:nvPr/>
                </p:nvSpPr>
                <p:spPr bwMode="auto">
                  <a:xfrm rot="-3360000">
                    <a:off x="4210" y="1549"/>
                    <a:ext cx="39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5</a:t>
                    </a:r>
                    <a:endParaRPr lang="en-GB"/>
                  </a:p>
                </p:txBody>
              </p:sp>
              <p:sp>
                <p:nvSpPr>
                  <p:cNvPr id="110" name="Line 10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21" y="724"/>
                    <a:ext cx="701" cy="1016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1" name="Line 11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791" y="1850"/>
                    <a:ext cx="1558" cy="2269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2" name="Rectangle 111"/>
                  <p:cNvSpPr>
                    <a:spLocks noChangeArrowheads="1"/>
                  </p:cNvSpPr>
                  <p:nvPr/>
                </p:nvSpPr>
                <p:spPr bwMode="auto">
                  <a:xfrm rot="-3360000">
                    <a:off x="4369" y="1732"/>
                    <a:ext cx="40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7</a:t>
                    </a:r>
                    <a:endParaRPr lang="en-GB"/>
                  </a:p>
                </p:txBody>
              </p:sp>
              <p:sp>
                <p:nvSpPr>
                  <p:cNvPr id="113" name="Line 1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515" y="1031"/>
                    <a:ext cx="607" cy="897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4" name="Line 11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027" y="2031"/>
                    <a:ext cx="1417" cy="2088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5" name="Rectangle 114"/>
                  <p:cNvSpPr>
                    <a:spLocks noChangeArrowheads="1"/>
                  </p:cNvSpPr>
                  <p:nvPr/>
                </p:nvSpPr>
                <p:spPr bwMode="auto">
                  <a:xfrm rot="-3360000">
                    <a:off x="4450" y="1923"/>
                    <a:ext cx="40" cy="8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9</a:t>
                    </a:r>
                    <a:endParaRPr lang="en-GB"/>
                  </a:p>
                </p:txBody>
              </p:sp>
              <p:sp>
                <p:nvSpPr>
                  <p:cNvPr id="116" name="Line 11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10" y="1401"/>
                    <a:ext cx="512" cy="757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7" name="Line 1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03" y="2267"/>
                    <a:ext cx="1236" cy="1852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8" name="Rectangle 117"/>
                  <p:cNvSpPr>
                    <a:spLocks noChangeArrowheads="1"/>
                  </p:cNvSpPr>
                  <p:nvPr/>
                </p:nvSpPr>
                <p:spPr bwMode="auto">
                  <a:xfrm rot="-3420000">
                    <a:off x="4518" y="2180"/>
                    <a:ext cx="79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12</a:t>
                    </a:r>
                    <a:endParaRPr lang="en-GB"/>
                  </a:p>
                </p:txBody>
              </p:sp>
              <p:sp>
                <p:nvSpPr>
                  <p:cNvPr id="119" name="Line 11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4" y="1788"/>
                    <a:ext cx="418" cy="629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0" name="Line 11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586" y="2527"/>
                    <a:ext cx="1048" cy="1592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1" name="Rectangle 120"/>
                  <p:cNvSpPr>
                    <a:spLocks noChangeArrowheads="1"/>
                  </p:cNvSpPr>
                  <p:nvPr/>
                </p:nvSpPr>
                <p:spPr bwMode="auto">
                  <a:xfrm rot="-3420000">
                    <a:off x="4619" y="2424"/>
                    <a:ext cx="79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16</a:t>
                    </a:r>
                    <a:endParaRPr lang="en-GB"/>
                  </a:p>
                </p:txBody>
              </p:sp>
              <p:sp>
                <p:nvSpPr>
                  <p:cNvPr id="122" name="Line 12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82" y="2103"/>
                    <a:ext cx="340" cy="527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3" name="Line 1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815" y="2732"/>
                    <a:ext cx="898" cy="1387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4" name="Rectangle 123"/>
                  <p:cNvSpPr>
                    <a:spLocks noChangeArrowheads="1"/>
                  </p:cNvSpPr>
                  <p:nvPr/>
                </p:nvSpPr>
                <p:spPr bwMode="auto">
                  <a:xfrm rot="-3420000">
                    <a:off x="4702" y="2626"/>
                    <a:ext cx="79" cy="8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20</a:t>
                    </a:r>
                    <a:endParaRPr lang="en-GB"/>
                  </a:p>
                </p:txBody>
              </p:sp>
              <p:sp>
                <p:nvSpPr>
                  <p:cNvPr id="125" name="Line 12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77" y="2607"/>
                    <a:ext cx="245" cy="377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6" name="Line 12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161" y="3094"/>
                    <a:ext cx="654" cy="1025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7" name="Rectangle 126"/>
                  <p:cNvSpPr>
                    <a:spLocks noChangeArrowheads="1"/>
                  </p:cNvSpPr>
                  <p:nvPr/>
                </p:nvSpPr>
                <p:spPr bwMode="auto">
                  <a:xfrm rot="-3480000">
                    <a:off x="4794" y="2992"/>
                    <a:ext cx="79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28</a:t>
                    </a:r>
                    <a:endParaRPr lang="en-GB"/>
                  </a:p>
                </p:txBody>
              </p:sp>
              <p:sp>
                <p:nvSpPr>
                  <p:cNvPr id="128" name="Line 12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996" y="3480"/>
                    <a:ext cx="126" cy="205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9" name="Line 1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27" y="3795"/>
                    <a:ext cx="205" cy="324"/>
                  </a:xfrm>
                  <a:prstGeom prst="line">
                    <a:avLst/>
                  </a:prstGeom>
                  <a:noFill/>
                  <a:ln w="9525">
                    <a:solidFill>
                      <a:srgbClr val="008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0" name="Rectangle 129"/>
                  <p:cNvSpPr>
                    <a:spLocks noChangeArrowheads="1"/>
                  </p:cNvSpPr>
                  <p:nvPr/>
                </p:nvSpPr>
                <p:spPr bwMode="auto">
                  <a:xfrm rot="-3540000">
                    <a:off x="4924" y="3676"/>
                    <a:ext cx="80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48</a:t>
                    </a:r>
                    <a:endParaRPr lang="en-GB"/>
                  </a:p>
                </p:txBody>
              </p:sp>
              <p:sp>
                <p:nvSpPr>
                  <p:cNvPr id="131" name="Rectangle 130"/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727" y="3817"/>
                    <a:ext cx="104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-25</a:t>
                    </a:r>
                    <a:endParaRPr lang="en-GB"/>
                  </a:p>
                </p:txBody>
              </p:sp>
              <p:sp>
                <p:nvSpPr>
                  <p:cNvPr id="132" name="Freeform 131"/>
                  <p:cNvSpPr>
                    <a:spLocks/>
                  </p:cNvSpPr>
                  <p:nvPr/>
                </p:nvSpPr>
                <p:spPr bwMode="auto">
                  <a:xfrm>
                    <a:off x="859" y="3940"/>
                    <a:ext cx="137" cy="179"/>
                  </a:xfrm>
                  <a:custGeom>
                    <a:avLst/>
                    <a:gdLst>
                      <a:gd name="T0" fmla="*/ 353 w 100"/>
                      <a:gd name="T1" fmla="*/ 467 h 130"/>
                      <a:gd name="T2" fmla="*/ 0 w 100"/>
                      <a:gd name="T3" fmla="*/ 0 h 130"/>
                      <a:gd name="T4" fmla="*/ 0 60000 65536"/>
                      <a:gd name="T5" fmla="*/ 0 60000 65536"/>
                      <a:gd name="T6" fmla="*/ 0 w 100"/>
                      <a:gd name="T7" fmla="*/ 0 h 130"/>
                      <a:gd name="T8" fmla="*/ 100 w 100"/>
                      <a:gd name="T9" fmla="*/ 130 h 13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00" h="130">
                        <a:moveTo>
                          <a:pt x="100" y="130"/>
                        </a:moveTo>
                        <a:cubicBezTo>
                          <a:pt x="83" y="108"/>
                          <a:pt x="21" y="27"/>
                          <a:pt x="0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3" name="Rectangle 132"/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708" y="3377"/>
                    <a:ext cx="103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-20</a:t>
                    </a:r>
                    <a:endParaRPr lang="en-GB"/>
                  </a:p>
                </p:txBody>
              </p:sp>
              <p:sp>
                <p:nvSpPr>
                  <p:cNvPr id="134" name="Freeform 133"/>
                  <p:cNvSpPr>
                    <a:spLocks/>
                  </p:cNvSpPr>
                  <p:nvPr/>
                </p:nvSpPr>
                <p:spPr bwMode="auto">
                  <a:xfrm>
                    <a:off x="853" y="3492"/>
                    <a:ext cx="474" cy="627"/>
                  </a:xfrm>
                  <a:custGeom>
                    <a:avLst/>
                    <a:gdLst>
                      <a:gd name="T0" fmla="*/ 1228 w 345"/>
                      <a:gd name="T1" fmla="*/ 1629 h 456"/>
                      <a:gd name="T2" fmla="*/ 839 w 345"/>
                      <a:gd name="T3" fmla="*/ 1097 h 456"/>
                      <a:gd name="T4" fmla="*/ 574 w 345"/>
                      <a:gd name="T5" fmla="*/ 707 h 456"/>
                      <a:gd name="T6" fmla="*/ 268 w 345"/>
                      <a:gd name="T7" fmla="*/ 318 h 456"/>
                      <a:gd name="T8" fmla="*/ 0 w 345"/>
                      <a:gd name="T9" fmla="*/ 0 h 45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45"/>
                      <a:gd name="T16" fmla="*/ 0 h 456"/>
                      <a:gd name="T17" fmla="*/ 345 w 345"/>
                      <a:gd name="T18" fmla="*/ 456 h 45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45" h="456">
                        <a:moveTo>
                          <a:pt x="345" y="456"/>
                        </a:moveTo>
                        <a:cubicBezTo>
                          <a:pt x="327" y="431"/>
                          <a:pt x="266" y="350"/>
                          <a:pt x="236" y="307"/>
                        </a:cubicBezTo>
                        <a:cubicBezTo>
                          <a:pt x="206" y="264"/>
                          <a:pt x="188" y="235"/>
                          <a:pt x="161" y="198"/>
                        </a:cubicBezTo>
                        <a:cubicBezTo>
                          <a:pt x="134" y="161"/>
                          <a:pt x="102" y="122"/>
                          <a:pt x="75" y="89"/>
                        </a:cubicBezTo>
                        <a:cubicBezTo>
                          <a:pt x="48" y="56"/>
                          <a:pt x="16" y="19"/>
                          <a:pt x="0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5" name="Rectangle 134"/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727" y="2915"/>
                    <a:ext cx="103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-15</a:t>
                    </a:r>
                    <a:endParaRPr lang="en-GB"/>
                  </a:p>
                </p:txBody>
              </p:sp>
              <p:sp>
                <p:nvSpPr>
                  <p:cNvPr id="136" name="Freeform 135"/>
                  <p:cNvSpPr>
                    <a:spLocks/>
                  </p:cNvSpPr>
                  <p:nvPr/>
                </p:nvSpPr>
                <p:spPr bwMode="auto">
                  <a:xfrm>
                    <a:off x="853" y="3032"/>
                    <a:ext cx="797" cy="1087"/>
                  </a:xfrm>
                  <a:custGeom>
                    <a:avLst/>
                    <a:gdLst>
                      <a:gd name="T0" fmla="*/ 2068 w 580"/>
                      <a:gd name="T1" fmla="*/ 2821 h 791"/>
                      <a:gd name="T2" fmla="*/ 1660 w 580"/>
                      <a:gd name="T3" fmla="*/ 2145 h 791"/>
                      <a:gd name="T4" fmla="*/ 1393 w 580"/>
                      <a:gd name="T5" fmla="*/ 1756 h 791"/>
                      <a:gd name="T6" fmla="*/ 1105 w 580"/>
                      <a:gd name="T7" fmla="*/ 1371 h 791"/>
                      <a:gd name="T8" fmla="*/ 778 w 580"/>
                      <a:gd name="T9" fmla="*/ 937 h 791"/>
                      <a:gd name="T10" fmla="*/ 412 w 580"/>
                      <a:gd name="T11" fmla="*/ 488 h 791"/>
                      <a:gd name="T12" fmla="*/ 0 w 580"/>
                      <a:gd name="T13" fmla="*/ 0 h 791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580"/>
                      <a:gd name="T22" fmla="*/ 0 h 791"/>
                      <a:gd name="T23" fmla="*/ 580 w 580"/>
                      <a:gd name="T24" fmla="*/ 791 h 791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580" h="791">
                        <a:moveTo>
                          <a:pt x="580" y="791"/>
                        </a:moveTo>
                        <a:cubicBezTo>
                          <a:pt x="561" y="760"/>
                          <a:pt x="497" y="652"/>
                          <a:pt x="466" y="602"/>
                        </a:cubicBezTo>
                        <a:cubicBezTo>
                          <a:pt x="434" y="552"/>
                          <a:pt x="417" y="529"/>
                          <a:pt x="391" y="493"/>
                        </a:cubicBezTo>
                        <a:cubicBezTo>
                          <a:pt x="365" y="456"/>
                          <a:pt x="339" y="422"/>
                          <a:pt x="310" y="384"/>
                        </a:cubicBezTo>
                        <a:cubicBezTo>
                          <a:pt x="282" y="345"/>
                          <a:pt x="250" y="304"/>
                          <a:pt x="218" y="263"/>
                        </a:cubicBezTo>
                        <a:cubicBezTo>
                          <a:pt x="186" y="222"/>
                          <a:pt x="152" y="181"/>
                          <a:pt x="116" y="137"/>
                        </a:cubicBezTo>
                        <a:cubicBezTo>
                          <a:pt x="79" y="93"/>
                          <a:pt x="19" y="23"/>
                          <a:pt x="0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7" name="Rectangle 136"/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735" y="2458"/>
                    <a:ext cx="104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-10</a:t>
                    </a:r>
                    <a:endParaRPr lang="en-GB"/>
                  </a:p>
                </p:txBody>
              </p:sp>
              <p:sp>
                <p:nvSpPr>
                  <p:cNvPr id="138" name="Freeform 137"/>
                  <p:cNvSpPr>
                    <a:spLocks/>
                  </p:cNvSpPr>
                  <p:nvPr/>
                </p:nvSpPr>
                <p:spPr bwMode="auto">
                  <a:xfrm>
                    <a:off x="861" y="2592"/>
                    <a:ext cx="1103" cy="1527"/>
                  </a:xfrm>
                  <a:custGeom>
                    <a:avLst/>
                    <a:gdLst>
                      <a:gd name="T0" fmla="*/ 2858 w 803"/>
                      <a:gd name="T1" fmla="*/ 3955 h 1112"/>
                      <a:gd name="T2" fmla="*/ 2532 w 803"/>
                      <a:gd name="T3" fmla="*/ 3344 h 1112"/>
                      <a:gd name="T4" fmla="*/ 2309 w 803"/>
                      <a:gd name="T5" fmla="*/ 2955 h 1112"/>
                      <a:gd name="T6" fmla="*/ 2125 w 803"/>
                      <a:gd name="T7" fmla="*/ 2649 h 1112"/>
                      <a:gd name="T8" fmla="*/ 1923 w 803"/>
                      <a:gd name="T9" fmla="*/ 2340 h 1112"/>
                      <a:gd name="T10" fmla="*/ 1534 w 803"/>
                      <a:gd name="T11" fmla="*/ 1792 h 1112"/>
                      <a:gd name="T12" fmla="*/ 1247 w 803"/>
                      <a:gd name="T13" fmla="*/ 1421 h 1112"/>
                      <a:gd name="T14" fmla="*/ 838 w 803"/>
                      <a:gd name="T15" fmla="*/ 935 h 1112"/>
                      <a:gd name="T16" fmla="*/ 493 w 803"/>
                      <a:gd name="T17" fmla="*/ 547 h 1112"/>
                      <a:gd name="T18" fmla="*/ 0 w 803"/>
                      <a:gd name="T19" fmla="*/ 0 h 1112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803"/>
                      <a:gd name="T31" fmla="*/ 0 h 1112"/>
                      <a:gd name="T32" fmla="*/ 803 w 803"/>
                      <a:gd name="T33" fmla="*/ 1112 h 1112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803" h="1112">
                        <a:moveTo>
                          <a:pt x="803" y="1112"/>
                        </a:moveTo>
                        <a:cubicBezTo>
                          <a:pt x="788" y="1083"/>
                          <a:pt x="737" y="986"/>
                          <a:pt x="711" y="940"/>
                        </a:cubicBezTo>
                        <a:cubicBezTo>
                          <a:pt x="685" y="893"/>
                          <a:pt x="667" y="863"/>
                          <a:pt x="649" y="831"/>
                        </a:cubicBezTo>
                        <a:cubicBezTo>
                          <a:pt x="630" y="799"/>
                          <a:pt x="615" y="774"/>
                          <a:pt x="597" y="745"/>
                        </a:cubicBezTo>
                        <a:cubicBezTo>
                          <a:pt x="579" y="716"/>
                          <a:pt x="567" y="699"/>
                          <a:pt x="540" y="658"/>
                        </a:cubicBezTo>
                        <a:cubicBezTo>
                          <a:pt x="512" y="618"/>
                          <a:pt x="462" y="547"/>
                          <a:pt x="431" y="504"/>
                        </a:cubicBezTo>
                        <a:cubicBezTo>
                          <a:pt x="399" y="461"/>
                          <a:pt x="382" y="441"/>
                          <a:pt x="350" y="400"/>
                        </a:cubicBezTo>
                        <a:cubicBezTo>
                          <a:pt x="318" y="360"/>
                          <a:pt x="271" y="304"/>
                          <a:pt x="235" y="263"/>
                        </a:cubicBezTo>
                        <a:cubicBezTo>
                          <a:pt x="199" y="222"/>
                          <a:pt x="177" y="198"/>
                          <a:pt x="138" y="154"/>
                        </a:cubicBezTo>
                        <a:cubicBezTo>
                          <a:pt x="99" y="110"/>
                          <a:pt x="23" y="26"/>
                          <a:pt x="0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9" name="Rectangle 138"/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896" y="2119"/>
                    <a:ext cx="63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-5</a:t>
                    </a:r>
                    <a:endParaRPr lang="en-GB"/>
                  </a:p>
                </p:txBody>
              </p:sp>
              <p:sp>
                <p:nvSpPr>
                  <p:cNvPr id="140" name="Freeform 139"/>
                  <p:cNvSpPr>
                    <a:spLocks/>
                  </p:cNvSpPr>
                  <p:nvPr/>
                </p:nvSpPr>
                <p:spPr bwMode="auto">
                  <a:xfrm>
                    <a:off x="973" y="2204"/>
                    <a:ext cx="1299" cy="1915"/>
                  </a:xfrm>
                  <a:custGeom>
                    <a:avLst/>
                    <a:gdLst>
                      <a:gd name="T0" fmla="*/ 2391 w 1060"/>
                      <a:gd name="T1" fmla="*/ 3536 h 1561"/>
                      <a:gd name="T2" fmla="*/ 2260 w 1060"/>
                      <a:gd name="T3" fmla="*/ 3217 h 1561"/>
                      <a:gd name="T4" fmla="*/ 2104 w 1060"/>
                      <a:gd name="T5" fmla="*/ 2876 h 1561"/>
                      <a:gd name="T6" fmla="*/ 2000 w 1060"/>
                      <a:gd name="T7" fmla="*/ 2663 h 1561"/>
                      <a:gd name="T8" fmla="*/ 1884 w 1060"/>
                      <a:gd name="T9" fmla="*/ 2429 h 1561"/>
                      <a:gd name="T10" fmla="*/ 1739 w 1060"/>
                      <a:gd name="T11" fmla="*/ 2197 h 1561"/>
                      <a:gd name="T12" fmla="*/ 1578 w 1060"/>
                      <a:gd name="T13" fmla="*/ 1949 h 1561"/>
                      <a:gd name="T14" fmla="*/ 1404 w 1060"/>
                      <a:gd name="T15" fmla="*/ 1687 h 1561"/>
                      <a:gd name="T16" fmla="*/ 1218 w 1060"/>
                      <a:gd name="T17" fmla="*/ 1427 h 1561"/>
                      <a:gd name="T18" fmla="*/ 1010 w 1060"/>
                      <a:gd name="T19" fmla="*/ 1157 h 1561"/>
                      <a:gd name="T20" fmla="*/ 826 w 1060"/>
                      <a:gd name="T21" fmla="*/ 947 h 1561"/>
                      <a:gd name="T22" fmla="*/ 566 w 1060"/>
                      <a:gd name="T23" fmla="*/ 642 h 1561"/>
                      <a:gd name="T24" fmla="*/ 189 w 1060"/>
                      <a:gd name="T25" fmla="*/ 190 h 1561"/>
                      <a:gd name="T26" fmla="*/ 0 w 1060"/>
                      <a:gd name="T27" fmla="*/ 0 h 1561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w 1060"/>
                      <a:gd name="T43" fmla="*/ 0 h 1561"/>
                      <a:gd name="T44" fmla="*/ 1060 w 1060"/>
                      <a:gd name="T45" fmla="*/ 1561 h 1561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T42" t="T43" r="T44" b="T45"/>
                    <a:pathLst>
                      <a:path w="1060" h="1561">
                        <a:moveTo>
                          <a:pt x="1060" y="1561"/>
                        </a:moveTo>
                        <a:cubicBezTo>
                          <a:pt x="1050" y="1538"/>
                          <a:pt x="1023" y="1468"/>
                          <a:pt x="1002" y="1420"/>
                        </a:cubicBezTo>
                        <a:cubicBezTo>
                          <a:pt x="981" y="1372"/>
                          <a:pt x="952" y="1311"/>
                          <a:pt x="933" y="1270"/>
                        </a:cubicBezTo>
                        <a:cubicBezTo>
                          <a:pt x="914" y="1229"/>
                          <a:pt x="903" y="1209"/>
                          <a:pt x="887" y="1176"/>
                        </a:cubicBezTo>
                        <a:cubicBezTo>
                          <a:pt x="871" y="1143"/>
                          <a:pt x="854" y="1107"/>
                          <a:pt x="835" y="1073"/>
                        </a:cubicBezTo>
                        <a:cubicBezTo>
                          <a:pt x="816" y="1039"/>
                          <a:pt x="793" y="1005"/>
                          <a:pt x="771" y="970"/>
                        </a:cubicBezTo>
                        <a:cubicBezTo>
                          <a:pt x="749" y="935"/>
                          <a:pt x="725" y="899"/>
                          <a:pt x="700" y="861"/>
                        </a:cubicBezTo>
                        <a:cubicBezTo>
                          <a:pt x="675" y="823"/>
                          <a:pt x="650" y="783"/>
                          <a:pt x="623" y="745"/>
                        </a:cubicBezTo>
                        <a:cubicBezTo>
                          <a:pt x="596" y="707"/>
                          <a:pt x="569" y="669"/>
                          <a:pt x="540" y="630"/>
                        </a:cubicBezTo>
                        <a:cubicBezTo>
                          <a:pt x="511" y="591"/>
                          <a:pt x="476" y="546"/>
                          <a:pt x="447" y="511"/>
                        </a:cubicBezTo>
                        <a:cubicBezTo>
                          <a:pt x="418" y="476"/>
                          <a:pt x="399" y="456"/>
                          <a:pt x="366" y="418"/>
                        </a:cubicBezTo>
                        <a:cubicBezTo>
                          <a:pt x="333" y="380"/>
                          <a:pt x="298" y="339"/>
                          <a:pt x="251" y="283"/>
                        </a:cubicBezTo>
                        <a:cubicBezTo>
                          <a:pt x="204" y="227"/>
                          <a:pt x="126" y="131"/>
                          <a:pt x="84" y="84"/>
                        </a:cubicBezTo>
                        <a:cubicBezTo>
                          <a:pt x="42" y="37"/>
                          <a:pt x="17" y="17"/>
                          <a:pt x="0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41" name="Rectangle 140"/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1217" y="1852"/>
                    <a:ext cx="40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0</a:t>
                    </a:r>
                    <a:endParaRPr lang="en-GB"/>
                  </a:p>
                </p:txBody>
              </p:sp>
              <p:sp>
                <p:nvSpPr>
                  <p:cNvPr id="142" name="Freeform 141"/>
                  <p:cNvSpPr>
                    <a:spLocks/>
                  </p:cNvSpPr>
                  <p:nvPr/>
                </p:nvSpPr>
                <p:spPr bwMode="auto">
                  <a:xfrm>
                    <a:off x="1224" y="1945"/>
                    <a:ext cx="1347" cy="2174"/>
                  </a:xfrm>
                  <a:custGeom>
                    <a:avLst/>
                    <a:gdLst>
                      <a:gd name="T0" fmla="*/ 2487 w 1098"/>
                      <a:gd name="T1" fmla="*/ 4008 h 1773"/>
                      <a:gd name="T2" fmla="*/ 2416 w 1098"/>
                      <a:gd name="T3" fmla="*/ 3709 h 1773"/>
                      <a:gd name="T4" fmla="*/ 2271 w 1098"/>
                      <a:gd name="T5" fmla="*/ 3302 h 1773"/>
                      <a:gd name="T6" fmla="*/ 2181 w 1098"/>
                      <a:gd name="T7" fmla="*/ 3107 h 1773"/>
                      <a:gd name="T8" fmla="*/ 2095 w 1098"/>
                      <a:gd name="T9" fmla="*/ 2888 h 1773"/>
                      <a:gd name="T10" fmla="*/ 1978 w 1098"/>
                      <a:gd name="T11" fmla="*/ 2641 h 1773"/>
                      <a:gd name="T12" fmla="*/ 1846 w 1098"/>
                      <a:gd name="T13" fmla="*/ 2397 h 1773"/>
                      <a:gd name="T14" fmla="*/ 1687 w 1098"/>
                      <a:gd name="T15" fmla="*/ 2135 h 1773"/>
                      <a:gd name="T16" fmla="*/ 1513 w 1098"/>
                      <a:gd name="T17" fmla="*/ 1859 h 1773"/>
                      <a:gd name="T18" fmla="*/ 1321 w 1098"/>
                      <a:gd name="T19" fmla="*/ 1568 h 1773"/>
                      <a:gd name="T20" fmla="*/ 1091 w 1098"/>
                      <a:gd name="T21" fmla="*/ 1263 h 1773"/>
                      <a:gd name="T22" fmla="*/ 829 w 1098"/>
                      <a:gd name="T23" fmla="*/ 929 h 1773"/>
                      <a:gd name="T24" fmla="*/ 523 w 1098"/>
                      <a:gd name="T25" fmla="*/ 593 h 1773"/>
                      <a:gd name="T26" fmla="*/ 204 w 1098"/>
                      <a:gd name="T27" fmla="*/ 232 h 1773"/>
                      <a:gd name="T28" fmla="*/ 0 w 1098"/>
                      <a:gd name="T29" fmla="*/ 0 h 1773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1098"/>
                      <a:gd name="T46" fmla="*/ 0 h 1773"/>
                      <a:gd name="T47" fmla="*/ 1098 w 1098"/>
                      <a:gd name="T48" fmla="*/ 1773 h 1773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1098" h="1773">
                        <a:moveTo>
                          <a:pt x="1098" y="1773"/>
                        </a:moveTo>
                        <a:lnTo>
                          <a:pt x="1066" y="1641"/>
                        </a:lnTo>
                        <a:cubicBezTo>
                          <a:pt x="1050" y="1589"/>
                          <a:pt x="1020" y="1505"/>
                          <a:pt x="1003" y="1461"/>
                        </a:cubicBezTo>
                        <a:cubicBezTo>
                          <a:pt x="986" y="1417"/>
                          <a:pt x="976" y="1405"/>
                          <a:pt x="963" y="1375"/>
                        </a:cubicBezTo>
                        <a:cubicBezTo>
                          <a:pt x="950" y="1345"/>
                          <a:pt x="940" y="1312"/>
                          <a:pt x="925" y="1278"/>
                        </a:cubicBezTo>
                        <a:cubicBezTo>
                          <a:pt x="910" y="1244"/>
                          <a:pt x="891" y="1205"/>
                          <a:pt x="873" y="1169"/>
                        </a:cubicBezTo>
                        <a:cubicBezTo>
                          <a:pt x="855" y="1133"/>
                          <a:pt x="836" y="1097"/>
                          <a:pt x="815" y="1060"/>
                        </a:cubicBezTo>
                        <a:cubicBezTo>
                          <a:pt x="794" y="1023"/>
                          <a:pt x="769" y="984"/>
                          <a:pt x="745" y="944"/>
                        </a:cubicBezTo>
                        <a:cubicBezTo>
                          <a:pt x="721" y="904"/>
                          <a:pt x="695" y="864"/>
                          <a:pt x="668" y="822"/>
                        </a:cubicBezTo>
                        <a:cubicBezTo>
                          <a:pt x="641" y="780"/>
                          <a:pt x="615" y="738"/>
                          <a:pt x="584" y="694"/>
                        </a:cubicBezTo>
                        <a:cubicBezTo>
                          <a:pt x="553" y="650"/>
                          <a:pt x="518" y="606"/>
                          <a:pt x="482" y="559"/>
                        </a:cubicBezTo>
                        <a:cubicBezTo>
                          <a:pt x="446" y="512"/>
                          <a:pt x="408" y="460"/>
                          <a:pt x="366" y="411"/>
                        </a:cubicBezTo>
                        <a:cubicBezTo>
                          <a:pt x="324" y="362"/>
                          <a:pt x="277" y="314"/>
                          <a:pt x="231" y="263"/>
                        </a:cubicBezTo>
                        <a:cubicBezTo>
                          <a:pt x="185" y="212"/>
                          <a:pt x="128" y="147"/>
                          <a:pt x="90" y="103"/>
                        </a:cubicBezTo>
                        <a:cubicBezTo>
                          <a:pt x="52" y="59"/>
                          <a:pt x="19" y="21"/>
                          <a:pt x="0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43" name="Rectangle 142"/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1508" y="1559"/>
                    <a:ext cx="40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5</a:t>
                    </a:r>
                    <a:endParaRPr lang="en-GB"/>
                  </a:p>
                </p:txBody>
              </p:sp>
              <p:sp>
                <p:nvSpPr>
                  <p:cNvPr id="144" name="Freeform 143"/>
                  <p:cNvSpPr>
                    <a:spLocks/>
                  </p:cNvSpPr>
                  <p:nvPr/>
                </p:nvSpPr>
                <p:spPr bwMode="auto">
                  <a:xfrm>
                    <a:off x="1515" y="1654"/>
                    <a:ext cx="1346" cy="2465"/>
                  </a:xfrm>
                  <a:custGeom>
                    <a:avLst/>
                    <a:gdLst>
                      <a:gd name="T0" fmla="*/ 2480 w 1098"/>
                      <a:gd name="T1" fmla="*/ 4546 h 2010"/>
                      <a:gd name="T2" fmla="*/ 2390 w 1098"/>
                      <a:gd name="T3" fmla="*/ 4084 h 2010"/>
                      <a:gd name="T4" fmla="*/ 2349 w 1098"/>
                      <a:gd name="T5" fmla="*/ 3864 h 2010"/>
                      <a:gd name="T6" fmla="*/ 2291 w 1098"/>
                      <a:gd name="T7" fmla="*/ 3647 h 2010"/>
                      <a:gd name="T8" fmla="*/ 2218 w 1098"/>
                      <a:gd name="T9" fmla="*/ 3414 h 2010"/>
                      <a:gd name="T10" fmla="*/ 2131 w 1098"/>
                      <a:gd name="T11" fmla="*/ 3168 h 2010"/>
                      <a:gd name="T12" fmla="*/ 2030 w 1098"/>
                      <a:gd name="T13" fmla="*/ 2905 h 2010"/>
                      <a:gd name="T14" fmla="*/ 1916 w 1098"/>
                      <a:gd name="T15" fmla="*/ 2629 h 2010"/>
                      <a:gd name="T16" fmla="*/ 1769 w 1098"/>
                      <a:gd name="T17" fmla="*/ 2352 h 2010"/>
                      <a:gd name="T18" fmla="*/ 1610 w 1098"/>
                      <a:gd name="T19" fmla="*/ 2047 h 2010"/>
                      <a:gd name="T20" fmla="*/ 1409 w 1098"/>
                      <a:gd name="T21" fmla="*/ 1745 h 2010"/>
                      <a:gd name="T22" fmla="*/ 1173 w 1098"/>
                      <a:gd name="T23" fmla="*/ 1409 h 2010"/>
                      <a:gd name="T24" fmla="*/ 913 w 1098"/>
                      <a:gd name="T25" fmla="*/ 1061 h 2010"/>
                      <a:gd name="T26" fmla="*/ 593 w 1098"/>
                      <a:gd name="T27" fmla="*/ 683 h 2010"/>
                      <a:gd name="T28" fmla="*/ 246 w 1098"/>
                      <a:gd name="T29" fmla="*/ 277 h 2010"/>
                      <a:gd name="T30" fmla="*/ 0 w 1098"/>
                      <a:gd name="T31" fmla="*/ 0 h 2010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1098"/>
                      <a:gd name="T49" fmla="*/ 0 h 2010"/>
                      <a:gd name="T50" fmla="*/ 1098 w 1098"/>
                      <a:gd name="T51" fmla="*/ 2010 h 2010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1098" h="2010">
                        <a:moveTo>
                          <a:pt x="1098" y="2010"/>
                        </a:moveTo>
                        <a:cubicBezTo>
                          <a:pt x="1092" y="1976"/>
                          <a:pt x="1069" y="1855"/>
                          <a:pt x="1059" y="1805"/>
                        </a:cubicBezTo>
                        <a:cubicBezTo>
                          <a:pt x="1049" y="1755"/>
                          <a:pt x="1047" y="1740"/>
                          <a:pt x="1040" y="1708"/>
                        </a:cubicBezTo>
                        <a:cubicBezTo>
                          <a:pt x="1033" y="1676"/>
                          <a:pt x="1025" y="1645"/>
                          <a:pt x="1015" y="1612"/>
                        </a:cubicBezTo>
                        <a:cubicBezTo>
                          <a:pt x="1005" y="1579"/>
                          <a:pt x="994" y="1544"/>
                          <a:pt x="982" y="1509"/>
                        </a:cubicBezTo>
                        <a:cubicBezTo>
                          <a:pt x="970" y="1474"/>
                          <a:pt x="958" y="1437"/>
                          <a:pt x="944" y="1400"/>
                        </a:cubicBezTo>
                        <a:cubicBezTo>
                          <a:pt x="930" y="1363"/>
                          <a:pt x="915" y="1324"/>
                          <a:pt x="899" y="1284"/>
                        </a:cubicBezTo>
                        <a:cubicBezTo>
                          <a:pt x="883" y="1244"/>
                          <a:pt x="867" y="1203"/>
                          <a:pt x="848" y="1162"/>
                        </a:cubicBezTo>
                        <a:cubicBezTo>
                          <a:pt x="829" y="1121"/>
                          <a:pt x="805" y="1083"/>
                          <a:pt x="783" y="1040"/>
                        </a:cubicBezTo>
                        <a:cubicBezTo>
                          <a:pt x="761" y="997"/>
                          <a:pt x="740" y="950"/>
                          <a:pt x="713" y="905"/>
                        </a:cubicBezTo>
                        <a:cubicBezTo>
                          <a:pt x="686" y="860"/>
                          <a:pt x="655" y="818"/>
                          <a:pt x="623" y="771"/>
                        </a:cubicBezTo>
                        <a:cubicBezTo>
                          <a:pt x="591" y="724"/>
                          <a:pt x="556" y="673"/>
                          <a:pt x="520" y="623"/>
                        </a:cubicBezTo>
                        <a:cubicBezTo>
                          <a:pt x="484" y="573"/>
                          <a:pt x="448" y="522"/>
                          <a:pt x="405" y="469"/>
                        </a:cubicBezTo>
                        <a:cubicBezTo>
                          <a:pt x="362" y="416"/>
                          <a:pt x="312" y="360"/>
                          <a:pt x="263" y="302"/>
                        </a:cubicBezTo>
                        <a:cubicBezTo>
                          <a:pt x="214" y="244"/>
                          <a:pt x="153" y="172"/>
                          <a:pt x="109" y="122"/>
                        </a:cubicBezTo>
                        <a:cubicBezTo>
                          <a:pt x="65" y="72"/>
                          <a:pt x="23" y="26"/>
                          <a:pt x="0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45" name="Rectangle 144"/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1751" y="1245"/>
                    <a:ext cx="80" cy="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10</a:t>
                    </a:r>
                    <a:endParaRPr lang="en-GB"/>
                  </a:p>
                </p:txBody>
              </p:sp>
              <p:sp>
                <p:nvSpPr>
                  <p:cNvPr id="146" name="Freeform 145"/>
                  <p:cNvSpPr>
                    <a:spLocks/>
                  </p:cNvSpPr>
                  <p:nvPr/>
                </p:nvSpPr>
                <p:spPr bwMode="auto">
                  <a:xfrm>
                    <a:off x="1831" y="1339"/>
                    <a:ext cx="1322" cy="2780"/>
                  </a:xfrm>
                  <a:custGeom>
                    <a:avLst/>
                    <a:gdLst>
                      <a:gd name="T0" fmla="*/ 2432 w 1079"/>
                      <a:gd name="T1" fmla="*/ 5126 h 2267"/>
                      <a:gd name="T2" fmla="*/ 2392 w 1079"/>
                      <a:gd name="T3" fmla="*/ 4774 h 2267"/>
                      <a:gd name="T4" fmla="*/ 2359 w 1079"/>
                      <a:gd name="T5" fmla="*/ 4504 h 2267"/>
                      <a:gd name="T6" fmla="*/ 2330 w 1079"/>
                      <a:gd name="T7" fmla="*/ 4298 h 2267"/>
                      <a:gd name="T8" fmla="*/ 2287 w 1079"/>
                      <a:gd name="T9" fmla="*/ 4066 h 2267"/>
                      <a:gd name="T10" fmla="*/ 2245 w 1079"/>
                      <a:gd name="T11" fmla="*/ 3820 h 2267"/>
                      <a:gd name="T12" fmla="*/ 2186 w 1079"/>
                      <a:gd name="T13" fmla="*/ 3557 h 2267"/>
                      <a:gd name="T14" fmla="*/ 2113 w 1079"/>
                      <a:gd name="T15" fmla="*/ 3282 h 2267"/>
                      <a:gd name="T16" fmla="*/ 2012 w 1079"/>
                      <a:gd name="T17" fmla="*/ 3006 h 2267"/>
                      <a:gd name="T18" fmla="*/ 1894 w 1079"/>
                      <a:gd name="T19" fmla="*/ 2703 h 2267"/>
                      <a:gd name="T20" fmla="*/ 1751 w 1079"/>
                      <a:gd name="T21" fmla="*/ 2380 h 2267"/>
                      <a:gd name="T22" fmla="*/ 1562 w 1079"/>
                      <a:gd name="T23" fmla="*/ 2048 h 2267"/>
                      <a:gd name="T24" fmla="*/ 1345 w 1079"/>
                      <a:gd name="T25" fmla="*/ 1686 h 2267"/>
                      <a:gd name="T26" fmla="*/ 1087 w 1079"/>
                      <a:gd name="T27" fmla="*/ 1307 h 2267"/>
                      <a:gd name="T28" fmla="*/ 782 w 1079"/>
                      <a:gd name="T29" fmla="*/ 899 h 2267"/>
                      <a:gd name="T30" fmla="*/ 407 w 1079"/>
                      <a:gd name="T31" fmla="*/ 466 h 2267"/>
                      <a:gd name="T32" fmla="*/ 0 w 1079"/>
                      <a:gd name="T33" fmla="*/ 0 h 2267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1079"/>
                      <a:gd name="T52" fmla="*/ 0 h 2267"/>
                      <a:gd name="T53" fmla="*/ 1079 w 1079"/>
                      <a:gd name="T54" fmla="*/ 2267 h 2267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1079" h="2267">
                        <a:moveTo>
                          <a:pt x="1079" y="2267"/>
                        </a:moveTo>
                        <a:lnTo>
                          <a:pt x="1061" y="2111"/>
                        </a:lnTo>
                        <a:lnTo>
                          <a:pt x="1046" y="1991"/>
                        </a:lnTo>
                        <a:cubicBezTo>
                          <a:pt x="1042" y="1964"/>
                          <a:pt x="1040" y="1934"/>
                          <a:pt x="1034" y="1901"/>
                        </a:cubicBezTo>
                        <a:lnTo>
                          <a:pt x="1015" y="1798"/>
                        </a:lnTo>
                        <a:cubicBezTo>
                          <a:pt x="1009" y="1763"/>
                          <a:pt x="1003" y="1726"/>
                          <a:pt x="996" y="1689"/>
                        </a:cubicBezTo>
                        <a:cubicBezTo>
                          <a:pt x="989" y="1652"/>
                          <a:pt x="980" y="1613"/>
                          <a:pt x="970" y="1573"/>
                        </a:cubicBezTo>
                        <a:cubicBezTo>
                          <a:pt x="960" y="1533"/>
                          <a:pt x="951" y="1492"/>
                          <a:pt x="938" y="1451"/>
                        </a:cubicBezTo>
                        <a:cubicBezTo>
                          <a:pt x="925" y="1410"/>
                          <a:pt x="909" y="1372"/>
                          <a:pt x="893" y="1329"/>
                        </a:cubicBezTo>
                        <a:cubicBezTo>
                          <a:pt x="877" y="1286"/>
                          <a:pt x="860" y="1241"/>
                          <a:pt x="841" y="1195"/>
                        </a:cubicBezTo>
                        <a:cubicBezTo>
                          <a:pt x="822" y="1149"/>
                          <a:pt x="801" y="1101"/>
                          <a:pt x="777" y="1053"/>
                        </a:cubicBezTo>
                        <a:cubicBezTo>
                          <a:pt x="753" y="1005"/>
                          <a:pt x="724" y="957"/>
                          <a:pt x="694" y="906"/>
                        </a:cubicBezTo>
                        <a:cubicBezTo>
                          <a:pt x="664" y="855"/>
                          <a:pt x="632" y="800"/>
                          <a:pt x="597" y="745"/>
                        </a:cubicBezTo>
                        <a:cubicBezTo>
                          <a:pt x="562" y="690"/>
                          <a:pt x="524" y="636"/>
                          <a:pt x="482" y="578"/>
                        </a:cubicBezTo>
                        <a:cubicBezTo>
                          <a:pt x="440" y="520"/>
                          <a:pt x="397" y="460"/>
                          <a:pt x="347" y="398"/>
                        </a:cubicBezTo>
                        <a:cubicBezTo>
                          <a:pt x="297" y="336"/>
                          <a:pt x="238" y="272"/>
                          <a:pt x="180" y="206"/>
                        </a:cubicBezTo>
                        <a:cubicBezTo>
                          <a:pt x="122" y="140"/>
                          <a:pt x="37" y="43"/>
                          <a:pt x="0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47" name="Rectangle 146"/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2145" y="845"/>
                    <a:ext cx="80" cy="8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15</a:t>
                    </a:r>
                    <a:endParaRPr lang="en-GB"/>
                  </a:p>
                </p:txBody>
              </p:sp>
              <p:sp>
                <p:nvSpPr>
                  <p:cNvPr id="148" name="Freeform 147"/>
                  <p:cNvSpPr>
                    <a:spLocks/>
                  </p:cNvSpPr>
                  <p:nvPr/>
                </p:nvSpPr>
                <p:spPr bwMode="auto">
                  <a:xfrm>
                    <a:off x="2224" y="937"/>
                    <a:ext cx="1222" cy="3182"/>
                  </a:xfrm>
                  <a:custGeom>
                    <a:avLst/>
                    <a:gdLst>
                      <a:gd name="T0" fmla="*/ 2249 w 997"/>
                      <a:gd name="T1" fmla="*/ 5867 h 2595"/>
                      <a:gd name="T2" fmla="*/ 2245 w 997"/>
                      <a:gd name="T3" fmla="*/ 5609 h 2595"/>
                      <a:gd name="T4" fmla="*/ 2249 w 997"/>
                      <a:gd name="T5" fmla="*/ 5401 h 2595"/>
                      <a:gd name="T6" fmla="*/ 2249 w 997"/>
                      <a:gd name="T7" fmla="*/ 5184 h 2595"/>
                      <a:gd name="T8" fmla="*/ 2234 w 997"/>
                      <a:gd name="T9" fmla="*/ 4950 h 2595"/>
                      <a:gd name="T10" fmla="*/ 2234 w 997"/>
                      <a:gd name="T11" fmla="*/ 4720 h 2595"/>
                      <a:gd name="T12" fmla="*/ 2218 w 997"/>
                      <a:gd name="T13" fmla="*/ 4472 h 2595"/>
                      <a:gd name="T14" fmla="*/ 2189 w 997"/>
                      <a:gd name="T15" fmla="*/ 4196 h 2595"/>
                      <a:gd name="T16" fmla="*/ 2146 w 997"/>
                      <a:gd name="T17" fmla="*/ 3920 h 2595"/>
                      <a:gd name="T18" fmla="*/ 2103 w 997"/>
                      <a:gd name="T19" fmla="*/ 3630 h 2595"/>
                      <a:gd name="T20" fmla="*/ 2031 w 997"/>
                      <a:gd name="T21" fmla="*/ 3311 h 2595"/>
                      <a:gd name="T22" fmla="*/ 1943 w 997"/>
                      <a:gd name="T23" fmla="*/ 2977 h 2595"/>
                      <a:gd name="T24" fmla="*/ 1812 w 997"/>
                      <a:gd name="T25" fmla="*/ 2630 h 2595"/>
                      <a:gd name="T26" fmla="*/ 1639 w 997"/>
                      <a:gd name="T27" fmla="*/ 2251 h 2595"/>
                      <a:gd name="T28" fmla="*/ 1421 w 997"/>
                      <a:gd name="T29" fmla="*/ 1845 h 2595"/>
                      <a:gd name="T30" fmla="*/ 1147 w 997"/>
                      <a:gd name="T31" fmla="*/ 1409 h 2595"/>
                      <a:gd name="T32" fmla="*/ 798 w 997"/>
                      <a:gd name="T33" fmla="*/ 929 h 2595"/>
                      <a:gd name="T34" fmla="*/ 521 w 997"/>
                      <a:gd name="T35" fmla="*/ 593 h 2595"/>
                      <a:gd name="T36" fmla="*/ 202 w 997"/>
                      <a:gd name="T37" fmla="*/ 233 h 2595"/>
                      <a:gd name="T38" fmla="*/ 0 w 997"/>
                      <a:gd name="T39" fmla="*/ 0 h 2595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997"/>
                      <a:gd name="T61" fmla="*/ 0 h 2595"/>
                      <a:gd name="T62" fmla="*/ 997 w 997"/>
                      <a:gd name="T63" fmla="*/ 2595 h 2595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997" h="2595">
                        <a:moveTo>
                          <a:pt x="996" y="2595"/>
                        </a:moveTo>
                        <a:lnTo>
                          <a:pt x="995" y="2481"/>
                        </a:lnTo>
                        <a:cubicBezTo>
                          <a:pt x="995" y="2447"/>
                          <a:pt x="996" y="2420"/>
                          <a:pt x="996" y="2389"/>
                        </a:cubicBezTo>
                        <a:cubicBezTo>
                          <a:pt x="996" y="2358"/>
                          <a:pt x="997" y="2326"/>
                          <a:pt x="996" y="2293"/>
                        </a:cubicBezTo>
                        <a:cubicBezTo>
                          <a:pt x="995" y="2260"/>
                          <a:pt x="991" y="2224"/>
                          <a:pt x="990" y="2190"/>
                        </a:cubicBezTo>
                        <a:cubicBezTo>
                          <a:pt x="989" y="2156"/>
                          <a:pt x="991" y="2123"/>
                          <a:pt x="990" y="2088"/>
                        </a:cubicBezTo>
                        <a:cubicBezTo>
                          <a:pt x="989" y="2053"/>
                          <a:pt x="986" y="2017"/>
                          <a:pt x="983" y="1978"/>
                        </a:cubicBezTo>
                        <a:lnTo>
                          <a:pt x="970" y="1856"/>
                        </a:lnTo>
                        <a:cubicBezTo>
                          <a:pt x="965" y="1815"/>
                          <a:pt x="957" y="1776"/>
                          <a:pt x="951" y="1734"/>
                        </a:cubicBezTo>
                        <a:cubicBezTo>
                          <a:pt x="945" y="1692"/>
                          <a:pt x="941" y="1651"/>
                          <a:pt x="932" y="1606"/>
                        </a:cubicBezTo>
                        <a:cubicBezTo>
                          <a:pt x="923" y="1561"/>
                          <a:pt x="912" y="1513"/>
                          <a:pt x="900" y="1465"/>
                        </a:cubicBezTo>
                        <a:cubicBezTo>
                          <a:pt x="888" y="1417"/>
                          <a:pt x="877" y="1367"/>
                          <a:pt x="861" y="1317"/>
                        </a:cubicBezTo>
                        <a:cubicBezTo>
                          <a:pt x="845" y="1267"/>
                          <a:pt x="825" y="1217"/>
                          <a:pt x="803" y="1163"/>
                        </a:cubicBezTo>
                        <a:cubicBezTo>
                          <a:pt x="781" y="1109"/>
                          <a:pt x="755" y="1054"/>
                          <a:pt x="726" y="996"/>
                        </a:cubicBezTo>
                        <a:cubicBezTo>
                          <a:pt x="697" y="938"/>
                          <a:pt x="666" y="878"/>
                          <a:pt x="630" y="816"/>
                        </a:cubicBezTo>
                        <a:cubicBezTo>
                          <a:pt x="594" y="754"/>
                          <a:pt x="554" y="691"/>
                          <a:pt x="508" y="623"/>
                        </a:cubicBezTo>
                        <a:cubicBezTo>
                          <a:pt x="462" y="555"/>
                          <a:pt x="399" y="471"/>
                          <a:pt x="353" y="411"/>
                        </a:cubicBezTo>
                        <a:cubicBezTo>
                          <a:pt x="307" y="351"/>
                          <a:pt x="275" y="314"/>
                          <a:pt x="231" y="263"/>
                        </a:cubicBezTo>
                        <a:cubicBezTo>
                          <a:pt x="187" y="212"/>
                          <a:pt x="128" y="147"/>
                          <a:pt x="90" y="103"/>
                        </a:cubicBezTo>
                        <a:cubicBezTo>
                          <a:pt x="52" y="59"/>
                          <a:pt x="19" y="21"/>
                          <a:pt x="0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49" name="Rectangle 148"/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2591" y="377"/>
                    <a:ext cx="80" cy="8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eaLnBrk="0" hangingPunct="0"/>
                    <a:r>
                      <a:rPr lang="en-GB" sz="900">
                        <a:solidFill>
                          <a:srgbClr val="008000"/>
                        </a:solidFill>
                      </a:rPr>
                      <a:t>20</a:t>
                    </a:r>
                    <a:endParaRPr lang="en-GB"/>
                  </a:p>
                </p:txBody>
              </p:sp>
              <p:sp>
                <p:nvSpPr>
                  <p:cNvPr id="150" name="Freeform 149"/>
                  <p:cNvSpPr>
                    <a:spLocks/>
                  </p:cNvSpPr>
                  <p:nvPr/>
                </p:nvSpPr>
                <p:spPr bwMode="auto">
                  <a:xfrm>
                    <a:off x="2688" y="472"/>
                    <a:ext cx="1112" cy="3647"/>
                  </a:xfrm>
                  <a:custGeom>
                    <a:avLst/>
                    <a:gdLst>
                      <a:gd name="T0" fmla="*/ 1931 w 907"/>
                      <a:gd name="T1" fmla="*/ 6725 h 2974"/>
                      <a:gd name="T2" fmla="*/ 1960 w 907"/>
                      <a:gd name="T3" fmla="*/ 6447 h 2974"/>
                      <a:gd name="T4" fmla="*/ 1975 w 907"/>
                      <a:gd name="T5" fmla="*/ 6203 h 2974"/>
                      <a:gd name="T6" fmla="*/ 1989 w 907"/>
                      <a:gd name="T7" fmla="*/ 5983 h 2974"/>
                      <a:gd name="T8" fmla="*/ 2017 w 907"/>
                      <a:gd name="T9" fmla="*/ 5737 h 2974"/>
                      <a:gd name="T10" fmla="*/ 2033 w 907"/>
                      <a:gd name="T11" fmla="*/ 5504 h 2974"/>
                      <a:gd name="T12" fmla="*/ 2047 w 907"/>
                      <a:gd name="T13" fmla="*/ 5245 h 2974"/>
                      <a:gd name="T14" fmla="*/ 2047 w 907"/>
                      <a:gd name="T15" fmla="*/ 4969 h 2974"/>
                      <a:gd name="T16" fmla="*/ 2047 w 907"/>
                      <a:gd name="T17" fmla="*/ 4677 h 2974"/>
                      <a:gd name="T18" fmla="*/ 2033 w 907"/>
                      <a:gd name="T19" fmla="*/ 4371 h 2974"/>
                      <a:gd name="T20" fmla="*/ 2016 w 907"/>
                      <a:gd name="T21" fmla="*/ 4053 h 2974"/>
                      <a:gd name="T22" fmla="*/ 1975 w 907"/>
                      <a:gd name="T23" fmla="*/ 3706 h 2974"/>
                      <a:gd name="T24" fmla="*/ 1902 w 907"/>
                      <a:gd name="T25" fmla="*/ 3327 h 2974"/>
                      <a:gd name="T26" fmla="*/ 1813 w 907"/>
                      <a:gd name="T27" fmla="*/ 2936 h 2974"/>
                      <a:gd name="T28" fmla="*/ 1712 w 907"/>
                      <a:gd name="T29" fmla="*/ 2645 h 2974"/>
                      <a:gd name="T30" fmla="*/ 1598 w 907"/>
                      <a:gd name="T31" fmla="*/ 2354 h 2974"/>
                      <a:gd name="T32" fmla="*/ 1452 w 907"/>
                      <a:gd name="T33" fmla="*/ 2032 h 2974"/>
                      <a:gd name="T34" fmla="*/ 1278 w 907"/>
                      <a:gd name="T35" fmla="*/ 1686 h 2974"/>
                      <a:gd name="T36" fmla="*/ 1059 w 907"/>
                      <a:gd name="T37" fmla="*/ 1337 h 2974"/>
                      <a:gd name="T38" fmla="*/ 798 w 907"/>
                      <a:gd name="T39" fmla="*/ 959 h 2974"/>
                      <a:gd name="T40" fmla="*/ 466 w 907"/>
                      <a:gd name="T41" fmla="*/ 538 h 2974"/>
                      <a:gd name="T42" fmla="*/ 0 w 907"/>
                      <a:gd name="T43" fmla="*/ 0 h 2974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907"/>
                      <a:gd name="T67" fmla="*/ 0 h 2974"/>
                      <a:gd name="T68" fmla="*/ 907 w 907"/>
                      <a:gd name="T69" fmla="*/ 2974 h 2974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907" h="2974">
                        <a:moveTo>
                          <a:pt x="855" y="2974"/>
                        </a:moveTo>
                        <a:cubicBezTo>
                          <a:pt x="857" y="2954"/>
                          <a:pt x="865" y="2890"/>
                          <a:pt x="868" y="2851"/>
                        </a:cubicBezTo>
                        <a:cubicBezTo>
                          <a:pt x="871" y="2812"/>
                          <a:pt x="872" y="2777"/>
                          <a:pt x="874" y="2743"/>
                        </a:cubicBezTo>
                        <a:cubicBezTo>
                          <a:pt x="876" y="2709"/>
                          <a:pt x="877" y="2680"/>
                          <a:pt x="880" y="2646"/>
                        </a:cubicBezTo>
                        <a:cubicBezTo>
                          <a:pt x="883" y="2612"/>
                          <a:pt x="890" y="2572"/>
                          <a:pt x="893" y="2537"/>
                        </a:cubicBezTo>
                        <a:cubicBezTo>
                          <a:pt x="896" y="2502"/>
                          <a:pt x="898" y="2470"/>
                          <a:pt x="900" y="2434"/>
                        </a:cubicBezTo>
                        <a:cubicBezTo>
                          <a:pt x="902" y="2398"/>
                          <a:pt x="905" y="2358"/>
                          <a:pt x="906" y="2319"/>
                        </a:cubicBezTo>
                        <a:cubicBezTo>
                          <a:pt x="907" y="2280"/>
                          <a:pt x="906" y="2239"/>
                          <a:pt x="906" y="2197"/>
                        </a:cubicBezTo>
                        <a:cubicBezTo>
                          <a:pt x="906" y="2155"/>
                          <a:pt x="907" y="2112"/>
                          <a:pt x="906" y="2068"/>
                        </a:cubicBezTo>
                        <a:cubicBezTo>
                          <a:pt x="905" y="2024"/>
                          <a:pt x="902" y="1979"/>
                          <a:pt x="900" y="1933"/>
                        </a:cubicBezTo>
                        <a:lnTo>
                          <a:pt x="892" y="1792"/>
                        </a:lnTo>
                        <a:cubicBezTo>
                          <a:pt x="888" y="1743"/>
                          <a:pt x="882" y="1691"/>
                          <a:pt x="874" y="1638"/>
                        </a:cubicBezTo>
                        <a:cubicBezTo>
                          <a:pt x="866" y="1585"/>
                          <a:pt x="854" y="1528"/>
                          <a:pt x="842" y="1471"/>
                        </a:cubicBezTo>
                        <a:cubicBezTo>
                          <a:pt x="830" y="1414"/>
                          <a:pt x="817" y="1348"/>
                          <a:pt x="803" y="1298"/>
                        </a:cubicBezTo>
                        <a:cubicBezTo>
                          <a:pt x="789" y="1248"/>
                          <a:pt x="774" y="1212"/>
                          <a:pt x="758" y="1169"/>
                        </a:cubicBezTo>
                        <a:cubicBezTo>
                          <a:pt x="742" y="1126"/>
                          <a:pt x="726" y="1086"/>
                          <a:pt x="707" y="1041"/>
                        </a:cubicBezTo>
                        <a:cubicBezTo>
                          <a:pt x="688" y="996"/>
                          <a:pt x="667" y="948"/>
                          <a:pt x="643" y="899"/>
                        </a:cubicBezTo>
                        <a:cubicBezTo>
                          <a:pt x="619" y="850"/>
                          <a:pt x="594" y="796"/>
                          <a:pt x="565" y="745"/>
                        </a:cubicBezTo>
                        <a:cubicBezTo>
                          <a:pt x="536" y="694"/>
                          <a:pt x="504" y="644"/>
                          <a:pt x="469" y="591"/>
                        </a:cubicBezTo>
                        <a:cubicBezTo>
                          <a:pt x="434" y="538"/>
                          <a:pt x="397" y="483"/>
                          <a:pt x="353" y="424"/>
                        </a:cubicBezTo>
                        <a:cubicBezTo>
                          <a:pt x="309" y="365"/>
                          <a:pt x="265" y="309"/>
                          <a:pt x="206" y="238"/>
                        </a:cubicBezTo>
                        <a:cubicBezTo>
                          <a:pt x="147" y="167"/>
                          <a:pt x="43" y="50"/>
                          <a:pt x="0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51" name="Freeform 150"/>
                  <p:cNvSpPr>
                    <a:spLocks/>
                  </p:cNvSpPr>
                  <p:nvPr/>
                </p:nvSpPr>
                <p:spPr bwMode="auto">
                  <a:xfrm>
                    <a:off x="3411" y="135"/>
                    <a:ext cx="822" cy="3984"/>
                  </a:xfrm>
                  <a:custGeom>
                    <a:avLst/>
                    <a:gdLst>
                      <a:gd name="T0" fmla="*/ 1600 w 598"/>
                      <a:gd name="T1" fmla="*/ 10318 h 2901"/>
                      <a:gd name="T2" fmla="*/ 1659 w 598"/>
                      <a:gd name="T3" fmla="*/ 9957 h 2901"/>
                      <a:gd name="T4" fmla="*/ 1704 w 598"/>
                      <a:gd name="T5" fmla="*/ 9707 h 2901"/>
                      <a:gd name="T6" fmla="*/ 1755 w 598"/>
                      <a:gd name="T7" fmla="*/ 9387 h 2901"/>
                      <a:gd name="T8" fmla="*/ 1802 w 598"/>
                      <a:gd name="T9" fmla="*/ 9074 h 2901"/>
                      <a:gd name="T10" fmla="*/ 1865 w 598"/>
                      <a:gd name="T11" fmla="*/ 8729 h 2901"/>
                      <a:gd name="T12" fmla="*/ 1927 w 598"/>
                      <a:gd name="T13" fmla="*/ 8359 h 2901"/>
                      <a:gd name="T14" fmla="*/ 1996 w 598"/>
                      <a:gd name="T15" fmla="*/ 7946 h 2901"/>
                      <a:gd name="T16" fmla="*/ 2032 w 598"/>
                      <a:gd name="T17" fmla="*/ 7583 h 2901"/>
                      <a:gd name="T18" fmla="*/ 2071 w 598"/>
                      <a:gd name="T19" fmla="*/ 7159 h 2901"/>
                      <a:gd name="T20" fmla="*/ 2114 w 598"/>
                      <a:gd name="T21" fmla="*/ 6709 h 2901"/>
                      <a:gd name="T22" fmla="*/ 2133 w 598"/>
                      <a:gd name="T23" fmla="*/ 6243 h 2901"/>
                      <a:gd name="T24" fmla="*/ 2133 w 598"/>
                      <a:gd name="T25" fmla="*/ 5714 h 2901"/>
                      <a:gd name="T26" fmla="*/ 2114 w 598"/>
                      <a:gd name="T27" fmla="*/ 5157 h 2901"/>
                      <a:gd name="T28" fmla="*/ 2093 w 598"/>
                      <a:gd name="T29" fmla="*/ 4753 h 2901"/>
                      <a:gd name="T30" fmla="*/ 2032 w 598"/>
                      <a:gd name="T31" fmla="*/ 4344 h 2901"/>
                      <a:gd name="T32" fmla="*/ 1971 w 598"/>
                      <a:gd name="T33" fmla="*/ 3895 h 2901"/>
                      <a:gd name="T34" fmla="*/ 1865 w 598"/>
                      <a:gd name="T35" fmla="*/ 3404 h 2901"/>
                      <a:gd name="T36" fmla="*/ 1721 w 598"/>
                      <a:gd name="T37" fmla="*/ 2895 h 2901"/>
                      <a:gd name="T38" fmla="*/ 1498 w 598"/>
                      <a:gd name="T39" fmla="*/ 2344 h 2901"/>
                      <a:gd name="T40" fmla="*/ 1232 w 598"/>
                      <a:gd name="T41" fmla="*/ 1774 h 2901"/>
                      <a:gd name="T42" fmla="*/ 841 w 598"/>
                      <a:gd name="T43" fmla="*/ 1122 h 2901"/>
                      <a:gd name="T44" fmla="*/ 617 w 598"/>
                      <a:gd name="T45" fmla="*/ 798 h 2901"/>
                      <a:gd name="T46" fmla="*/ 0 w 598"/>
                      <a:gd name="T47" fmla="*/ 0 h 2901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w 598"/>
                      <a:gd name="T73" fmla="*/ 0 h 2901"/>
                      <a:gd name="T74" fmla="*/ 598 w 598"/>
                      <a:gd name="T75" fmla="*/ 2901 h 2901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T72" t="T73" r="T74" b="T75"/>
                    <a:pathLst>
                      <a:path w="598" h="2901">
                        <a:moveTo>
                          <a:pt x="448" y="2901"/>
                        </a:moveTo>
                        <a:cubicBezTo>
                          <a:pt x="451" y="2884"/>
                          <a:pt x="461" y="2828"/>
                          <a:pt x="465" y="2799"/>
                        </a:cubicBezTo>
                        <a:cubicBezTo>
                          <a:pt x="470" y="2771"/>
                          <a:pt x="472" y="2755"/>
                          <a:pt x="477" y="2729"/>
                        </a:cubicBezTo>
                        <a:lnTo>
                          <a:pt x="492" y="2639"/>
                        </a:lnTo>
                        <a:cubicBezTo>
                          <a:pt x="496" y="2609"/>
                          <a:pt x="500" y="2581"/>
                          <a:pt x="505" y="2551"/>
                        </a:cubicBezTo>
                        <a:cubicBezTo>
                          <a:pt x="511" y="2521"/>
                          <a:pt x="517" y="2487"/>
                          <a:pt x="522" y="2454"/>
                        </a:cubicBezTo>
                        <a:cubicBezTo>
                          <a:pt x="528" y="2421"/>
                          <a:pt x="534" y="2387"/>
                          <a:pt x="540" y="2350"/>
                        </a:cubicBezTo>
                        <a:cubicBezTo>
                          <a:pt x="546" y="2314"/>
                          <a:pt x="554" y="2271"/>
                          <a:pt x="559" y="2234"/>
                        </a:cubicBezTo>
                        <a:cubicBezTo>
                          <a:pt x="563" y="2197"/>
                          <a:pt x="565" y="2169"/>
                          <a:pt x="569" y="2132"/>
                        </a:cubicBezTo>
                        <a:cubicBezTo>
                          <a:pt x="572" y="2096"/>
                          <a:pt x="577" y="2054"/>
                          <a:pt x="580" y="2013"/>
                        </a:cubicBezTo>
                        <a:cubicBezTo>
                          <a:pt x="584" y="1972"/>
                          <a:pt x="589" y="1929"/>
                          <a:pt x="592" y="1886"/>
                        </a:cubicBezTo>
                        <a:cubicBezTo>
                          <a:pt x="594" y="1843"/>
                          <a:pt x="596" y="1801"/>
                          <a:pt x="597" y="1755"/>
                        </a:cubicBezTo>
                        <a:cubicBezTo>
                          <a:pt x="598" y="1708"/>
                          <a:pt x="598" y="1656"/>
                          <a:pt x="597" y="1606"/>
                        </a:cubicBezTo>
                        <a:cubicBezTo>
                          <a:pt x="596" y="1555"/>
                          <a:pt x="594" y="1495"/>
                          <a:pt x="592" y="1450"/>
                        </a:cubicBezTo>
                        <a:cubicBezTo>
                          <a:pt x="590" y="1406"/>
                          <a:pt x="589" y="1374"/>
                          <a:pt x="586" y="1336"/>
                        </a:cubicBezTo>
                        <a:cubicBezTo>
                          <a:pt x="582" y="1298"/>
                          <a:pt x="574" y="1261"/>
                          <a:pt x="569" y="1221"/>
                        </a:cubicBezTo>
                        <a:cubicBezTo>
                          <a:pt x="563" y="1181"/>
                          <a:pt x="560" y="1139"/>
                          <a:pt x="552" y="1095"/>
                        </a:cubicBezTo>
                        <a:cubicBezTo>
                          <a:pt x="544" y="1051"/>
                          <a:pt x="534" y="1004"/>
                          <a:pt x="522" y="957"/>
                        </a:cubicBezTo>
                        <a:cubicBezTo>
                          <a:pt x="511" y="911"/>
                          <a:pt x="499" y="864"/>
                          <a:pt x="482" y="814"/>
                        </a:cubicBezTo>
                        <a:cubicBezTo>
                          <a:pt x="465" y="764"/>
                          <a:pt x="443" y="712"/>
                          <a:pt x="420" y="659"/>
                        </a:cubicBezTo>
                        <a:cubicBezTo>
                          <a:pt x="396" y="607"/>
                          <a:pt x="375" y="556"/>
                          <a:pt x="345" y="499"/>
                        </a:cubicBezTo>
                        <a:cubicBezTo>
                          <a:pt x="314" y="441"/>
                          <a:pt x="264" y="361"/>
                          <a:pt x="236" y="315"/>
                        </a:cubicBezTo>
                        <a:cubicBezTo>
                          <a:pt x="207" y="270"/>
                          <a:pt x="212" y="276"/>
                          <a:pt x="173" y="224"/>
                        </a:cubicBezTo>
                        <a:cubicBezTo>
                          <a:pt x="134" y="172"/>
                          <a:pt x="36" y="47"/>
                          <a:pt x="0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52" name="Freeform 151"/>
                  <p:cNvSpPr>
                    <a:spLocks/>
                  </p:cNvSpPr>
                  <p:nvPr/>
                </p:nvSpPr>
                <p:spPr bwMode="auto">
                  <a:xfrm>
                    <a:off x="4327" y="135"/>
                    <a:ext cx="444" cy="3984"/>
                  </a:xfrm>
                  <a:custGeom>
                    <a:avLst/>
                    <a:gdLst>
                      <a:gd name="T0" fmla="*/ 0 w 323"/>
                      <a:gd name="T1" fmla="*/ 10318 h 2901"/>
                      <a:gd name="T2" fmla="*/ 85 w 323"/>
                      <a:gd name="T3" fmla="*/ 9928 h 2901"/>
                      <a:gd name="T4" fmla="*/ 165 w 323"/>
                      <a:gd name="T5" fmla="*/ 9527 h 2901"/>
                      <a:gd name="T6" fmla="*/ 242 w 323"/>
                      <a:gd name="T7" fmla="*/ 9198 h 2901"/>
                      <a:gd name="T8" fmla="*/ 327 w 323"/>
                      <a:gd name="T9" fmla="*/ 8872 h 2901"/>
                      <a:gd name="T10" fmla="*/ 410 w 323"/>
                      <a:gd name="T11" fmla="*/ 8501 h 2901"/>
                      <a:gd name="T12" fmla="*/ 488 w 323"/>
                      <a:gd name="T13" fmla="*/ 8138 h 2901"/>
                      <a:gd name="T14" fmla="*/ 591 w 323"/>
                      <a:gd name="T15" fmla="*/ 7680 h 2901"/>
                      <a:gd name="T16" fmla="*/ 675 w 323"/>
                      <a:gd name="T17" fmla="*/ 7320 h 2901"/>
                      <a:gd name="T18" fmla="*/ 756 w 323"/>
                      <a:gd name="T19" fmla="*/ 6871 h 2901"/>
                      <a:gd name="T20" fmla="*/ 839 w 323"/>
                      <a:gd name="T21" fmla="*/ 6402 h 2901"/>
                      <a:gd name="T22" fmla="*/ 922 w 323"/>
                      <a:gd name="T23" fmla="*/ 5896 h 2901"/>
                      <a:gd name="T24" fmla="*/ 1003 w 323"/>
                      <a:gd name="T25" fmla="*/ 5344 h 2901"/>
                      <a:gd name="T26" fmla="*/ 1065 w 323"/>
                      <a:gd name="T27" fmla="*/ 4753 h 2901"/>
                      <a:gd name="T28" fmla="*/ 1129 w 323"/>
                      <a:gd name="T29" fmla="*/ 4079 h 2901"/>
                      <a:gd name="T30" fmla="*/ 1145 w 323"/>
                      <a:gd name="T31" fmla="*/ 3608 h 2901"/>
                      <a:gd name="T32" fmla="*/ 1145 w 323"/>
                      <a:gd name="T33" fmla="*/ 3102 h 2901"/>
                      <a:gd name="T34" fmla="*/ 1108 w 323"/>
                      <a:gd name="T35" fmla="*/ 2568 h 2901"/>
                      <a:gd name="T36" fmla="*/ 1047 w 323"/>
                      <a:gd name="T37" fmla="*/ 1979 h 2901"/>
                      <a:gd name="T38" fmla="*/ 922 w 323"/>
                      <a:gd name="T39" fmla="*/ 1325 h 2901"/>
                      <a:gd name="T40" fmla="*/ 716 w 323"/>
                      <a:gd name="T41" fmla="*/ 632 h 2901"/>
                      <a:gd name="T42" fmla="*/ 570 w 323"/>
                      <a:gd name="T43" fmla="*/ 246 h 2901"/>
                      <a:gd name="T44" fmla="*/ 458 w 323"/>
                      <a:gd name="T45" fmla="*/ 0 h 2901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323"/>
                      <a:gd name="T70" fmla="*/ 0 h 2901"/>
                      <a:gd name="T71" fmla="*/ 323 w 323"/>
                      <a:gd name="T72" fmla="*/ 2901 h 2901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323" h="2901">
                        <a:moveTo>
                          <a:pt x="0" y="2901"/>
                        </a:moveTo>
                        <a:cubicBezTo>
                          <a:pt x="3" y="2883"/>
                          <a:pt x="16" y="2829"/>
                          <a:pt x="24" y="2791"/>
                        </a:cubicBezTo>
                        <a:cubicBezTo>
                          <a:pt x="32" y="2754"/>
                          <a:pt x="39" y="2712"/>
                          <a:pt x="46" y="2678"/>
                        </a:cubicBezTo>
                        <a:cubicBezTo>
                          <a:pt x="53" y="2644"/>
                          <a:pt x="60" y="2616"/>
                          <a:pt x="68" y="2586"/>
                        </a:cubicBezTo>
                        <a:cubicBezTo>
                          <a:pt x="76" y="2555"/>
                          <a:pt x="84" y="2526"/>
                          <a:pt x="92" y="2494"/>
                        </a:cubicBezTo>
                        <a:cubicBezTo>
                          <a:pt x="100" y="2462"/>
                          <a:pt x="108" y="2424"/>
                          <a:pt x="115" y="2390"/>
                        </a:cubicBezTo>
                        <a:cubicBezTo>
                          <a:pt x="122" y="2356"/>
                          <a:pt x="129" y="2326"/>
                          <a:pt x="137" y="2288"/>
                        </a:cubicBezTo>
                        <a:cubicBezTo>
                          <a:pt x="145" y="2249"/>
                          <a:pt x="157" y="2197"/>
                          <a:pt x="166" y="2159"/>
                        </a:cubicBezTo>
                        <a:cubicBezTo>
                          <a:pt x="175" y="2121"/>
                          <a:pt x="181" y="2096"/>
                          <a:pt x="189" y="2058"/>
                        </a:cubicBezTo>
                        <a:cubicBezTo>
                          <a:pt x="197" y="2021"/>
                          <a:pt x="204" y="1975"/>
                          <a:pt x="212" y="1932"/>
                        </a:cubicBezTo>
                        <a:cubicBezTo>
                          <a:pt x="220" y="1889"/>
                          <a:pt x="228" y="1846"/>
                          <a:pt x="235" y="1800"/>
                        </a:cubicBezTo>
                        <a:cubicBezTo>
                          <a:pt x="243" y="1755"/>
                          <a:pt x="250" y="1707"/>
                          <a:pt x="258" y="1657"/>
                        </a:cubicBezTo>
                        <a:cubicBezTo>
                          <a:pt x="266" y="1607"/>
                          <a:pt x="275" y="1556"/>
                          <a:pt x="281" y="1502"/>
                        </a:cubicBezTo>
                        <a:cubicBezTo>
                          <a:pt x="287" y="1448"/>
                          <a:pt x="293" y="1395"/>
                          <a:pt x="298" y="1336"/>
                        </a:cubicBezTo>
                        <a:cubicBezTo>
                          <a:pt x="303" y="1277"/>
                          <a:pt x="312" y="1200"/>
                          <a:pt x="316" y="1147"/>
                        </a:cubicBezTo>
                        <a:cubicBezTo>
                          <a:pt x="319" y="1093"/>
                          <a:pt x="320" y="1060"/>
                          <a:pt x="321" y="1014"/>
                        </a:cubicBezTo>
                        <a:cubicBezTo>
                          <a:pt x="322" y="969"/>
                          <a:pt x="323" y="920"/>
                          <a:pt x="321" y="872"/>
                        </a:cubicBezTo>
                        <a:cubicBezTo>
                          <a:pt x="319" y="823"/>
                          <a:pt x="314" y="775"/>
                          <a:pt x="310" y="722"/>
                        </a:cubicBezTo>
                        <a:cubicBezTo>
                          <a:pt x="305" y="670"/>
                          <a:pt x="302" y="614"/>
                          <a:pt x="293" y="556"/>
                        </a:cubicBezTo>
                        <a:cubicBezTo>
                          <a:pt x="284" y="498"/>
                          <a:pt x="273" y="436"/>
                          <a:pt x="258" y="373"/>
                        </a:cubicBezTo>
                        <a:cubicBezTo>
                          <a:pt x="243" y="309"/>
                          <a:pt x="217" y="229"/>
                          <a:pt x="201" y="178"/>
                        </a:cubicBezTo>
                        <a:cubicBezTo>
                          <a:pt x="185" y="127"/>
                          <a:pt x="172" y="99"/>
                          <a:pt x="160" y="69"/>
                        </a:cubicBezTo>
                        <a:cubicBezTo>
                          <a:pt x="148" y="39"/>
                          <a:pt x="135" y="14"/>
                          <a:pt x="128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53" name="Freeform 152"/>
                  <p:cNvSpPr>
                    <a:spLocks/>
                  </p:cNvSpPr>
                  <p:nvPr/>
                </p:nvSpPr>
                <p:spPr bwMode="auto">
                  <a:xfrm>
                    <a:off x="4918" y="3520"/>
                    <a:ext cx="204" cy="599"/>
                  </a:xfrm>
                  <a:custGeom>
                    <a:avLst/>
                    <a:gdLst>
                      <a:gd name="T0" fmla="*/ 0 w 167"/>
                      <a:gd name="T1" fmla="*/ 1107 h 488"/>
                      <a:gd name="T2" fmla="*/ 114 w 167"/>
                      <a:gd name="T3" fmla="*/ 741 h 488"/>
                      <a:gd name="T4" fmla="*/ 158 w 167"/>
                      <a:gd name="T5" fmla="*/ 597 h 488"/>
                      <a:gd name="T6" fmla="*/ 214 w 167"/>
                      <a:gd name="T7" fmla="*/ 438 h 488"/>
                      <a:gd name="T8" fmla="*/ 271 w 167"/>
                      <a:gd name="T9" fmla="*/ 291 h 488"/>
                      <a:gd name="T10" fmla="*/ 330 w 167"/>
                      <a:gd name="T11" fmla="*/ 117 h 488"/>
                      <a:gd name="T12" fmla="*/ 371 w 167"/>
                      <a:gd name="T13" fmla="*/ 0 h 48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67"/>
                      <a:gd name="T22" fmla="*/ 0 h 488"/>
                      <a:gd name="T23" fmla="*/ 167 w 167"/>
                      <a:gd name="T24" fmla="*/ 488 h 48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67" h="488">
                        <a:moveTo>
                          <a:pt x="0" y="488"/>
                        </a:moveTo>
                        <a:cubicBezTo>
                          <a:pt x="8" y="461"/>
                          <a:pt x="39" y="364"/>
                          <a:pt x="51" y="327"/>
                        </a:cubicBezTo>
                        <a:cubicBezTo>
                          <a:pt x="63" y="290"/>
                          <a:pt x="64" y="285"/>
                          <a:pt x="71" y="263"/>
                        </a:cubicBezTo>
                        <a:cubicBezTo>
                          <a:pt x="78" y="241"/>
                          <a:pt x="88" y="215"/>
                          <a:pt x="96" y="193"/>
                        </a:cubicBezTo>
                        <a:cubicBezTo>
                          <a:pt x="104" y="171"/>
                          <a:pt x="113" y="152"/>
                          <a:pt x="122" y="128"/>
                        </a:cubicBezTo>
                        <a:cubicBezTo>
                          <a:pt x="131" y="104"/>
                          <a:pt x="141" y="72"/>
                          <a:pt x="148" y="51"/>
                        </a:cubicBezTo>
                        <a:cubicBezTo>
                          <a:pt x="155" y="30"/>
                          <a:pt x="163" y="11"/>
                          <a:pt x="167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8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54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857" y="135"/>
                    <a:ext cx="4285" cy="3984"/>
                  </a:xfrm>
                  <a:prstGeom prst="rect">
                    <a:avLst/>
                  </a:prstGeom>
                  <a:noFill/>
                  <a:ln w="9525">
                    <a:solidFill>
                      <a:srgbClr val="008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" name="Text Box 154"/>
                  <p:cNvSpPr txBox="1">
                    <a:spLocks noChangeArrowheads="1"/>
                  </p:cNvSpPr>
                  <p:nvPr/>
                </p:nvSpPr>
                <p:spPr bwMode="auto">
                  <a:xfrm rot="-2729988">
                    <a:off x="1350" y="789"/>
                    <a:ext cx="1107" cy="15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GB" sz="1000">
                        <a:solidFill>
                          <a:srgbClr val="009900"/>
                        </a:solidFill>
                      </a:rPr>
                      <a:t>Wet bulb potential temperature</a:t>
                    </a:r>
                  </a:p>
                </p:txBody>
              </p:sp>
            </p:grpSp>
          </p:grpSp>
          <p:sp>
            <p:nvSpPr>
              <p:cNvPr id="161" name="Freeform 160"/>
              <p:cNvSpPr/>
              <p:nvPr/>
            </p:nvSpPr>
            <p:spPr>
              <a:xfrm>
                <a:off x="4838700" y="1052737"/>
                <a:ext cx="2032770" cy="4608511"/>
              </a:xfrm>
              <a:custGeom>
                <a:avLst/>
                <a:gdLst>
                  <a:gd name="connsiteX0" fmla="*/ 647700 w 2032770"/>
                  <a:gd name="connsiteY0" fmla="*/ 3899341 h 3899341"/>
                  <a:gd name="connsiteX1" fmla="*/ 628650 w 2032770"/>
                  <a:gd name="connsiteY1" fmla="*/ 3804091 h 3899341"/>
                  <a:gd name="connsiteX2" fmla="*/ 590550 w 2032770"/>
                  <a:gd name="connsiteY2" fmla="*/ 3651691 h 3899341"/>
                  <a:gd name="connsiteX3" fmla="*/ 571500 w 2032770"/>
                  <a:gd name="connsiteY3" fmla="*/ 3137341 h 3899341"/>
                  <a:gd name="connsiteX4" fmla="*/ 552450 w 2032770"/>
                  <a:gd name="connsiteY4" fmla="*/ 3080191 h 3899341"/>
                  <a:gd name="connsiteX5" fmla="*/ 628650 w 2032770"/>
                  <a:gd name="connsiteY5" fmla="*/ 2984941 h 3899341"/>
                  <a:gd name="connsiteX6" fmla="*/ 647700 w 2032770"/>
                  <a:gd name="connsiteY6" fmla="*/ 2927791 h 3899341"/>
                  <a:gd name="connsiteX7" fmla="*/ 819150 w 2032770"/>
                  <a:gd name="connsiteY7" fmla="*/ 2794441 h 3899341"/>
                  <a:gd name="connsiteX8" fmla="*/ 876300 w 2032770"/>
                  <a:gd name="connsiteY8" fmla="*/ 2775391 h 3899341"/>
                  <a:gd name="connsiteX9" fmla="*/ 1066800 w 2032770"/>
                  <a:gd name="connsiteY9" fmla="*/ 2680141 h 3899341"/>
                  <a:gd name="connsiteX10" fmla="*/ 1123950 w 2032770"/>
                  <a:gd name="connsiteY10" fmla="*/ 2642041 h 3899341"/>
                  <a:gd name="connsiteX11" fmla="*/ 1238250 w 2032770"/>
                  <a:gd name="connsiteY11" fmla="*/ 2603941 h 3899341"/>
                  <a:gd name="connsiteX12" fmla="*/ 1295400 w 2032770"/>
                  <a:gd name="connsiteY12" fmla="*/ 2584891 h 3899341"/>
                  <a:gd name="connsiteX13" fmla="*/ 1352550 w 2032770"/>
                  <a:gd name="connsiteY13" fmla="*/ 2565841 h 3899341"/>
                  <a:gd name="connsiteX14" fmla="*/ 1485900 w 2032770"/>
                  <a:gd name="connsiteY14" fmla="*/ 2470591 h 3899341"/>
                  <a:gd name="connsiteX15" fmla="*/ 1619250 w 2032770"/>
                  <a:gd name="connsiteY15" fmla="*/ 2394391 h 3899341"/>
                  <a:gd name="connsiteX16" fmla="*/ 1657350 w 2032770"/>
                  <a:gd name="connsiteY16" fmla="*/ 2337241 h 3899341"/>
                  <a:gd name="connsiteX17" fmla="*/ 1695450 w 2032770"/>
                  <a:gd name="connsiteY17" fmla="*/ 2261041 h 3899341"/>
                  <a:gd name="connsiteX18" fmla="*/ 1771650 w 2032770"/>
                  <a:gd name="connsiteY18" fmla="*/ 2222941 h 3899341"/>
                  <a:gd name="connsiteX19" fmla="*/ 1905000 w 2032770"/>
                  <a:gd name="connsiteY19" fmla="*/ 2070541 h 3899341"/>
                  <a:gd name="connsiteX20" fmla="*/ 1962150 w 2032770"/>
                  <a:gd name="connsiteY20" fmla="*/ 1956241 h 3899341"/>
                  <a:gd name="connsiteX21" fmla="*/ 2019300 w 2032770"/>
                  <a:gd name="connsiteY21" fmla="*/ 1822891 h 3899341"/>
                  <a:gd name="connsiteX22" fmla="*/ 1981200 w 2032770"/>
                  <a:gd name="connsiteY22" fmla="*/ 1422841 h 3899341"/>
                  <a:gd name="connsiteX23" fmla="*/ 1962150 w 2032770"/>
                  <a:gd name="connsiteY23" fmla="*/ 1346641 h 3899341"/>
                  <a:gd name="connsiteX24" fmla="*/ 1943100 w 2032770"/>
                  <a:gd name="connsiteY24" fmla="*/ 1289491 h 3899341"/>
                  <a:gd name="connsiteX25" fmla="*/ 1866900 w 2032770"/>
                  <a:gd name="connsiteY25" fmla="*/ 1270441 h 3899341"/>
                  <a:gd name="connsiteX26" fmla="*/ 1809750 w 2032770"/>
                  <a:gd name="connsiteY26" fmla="*/ 984691 h 3899341"/>
                  <a:gd name="connsiteX27" fmla="*/ 1790700 w 2032770"/>
                  <a:gd name="connsiteY27" fmla="*/ 927541 h 3899341"/>
                  <a:gd name="connsiteX28" fmla="*/ 1752600 w 2032770"/>
                  <a:gd name="connsiteY28" fmla="*/ 870391 h 3899341"/>
                  <a:gd name="connsiteX29" fmla="*/ 1733550 w 2032770"/>
                  <a:gd name="connsiteY29" fmla="*/ 813241 h 3899341"/>
                  <a:gd name="connsiteX30" fmla="*/ 1714500 w 2032770"/>
                  <a:gd name="connsiteY30" fmla="*/ 737041 h 3899341"/>
                  <a:gd name="connsiteX31" fmla="*/ 1638300 w 2032770"/>
                  <a:gd name="connsiteY31" fmla="*/ 717991 h 3899341"/>
                  <a:gd name="connsiteX32" fmla="*/ 1543050 w 2032770"/>
                  <a:gd name="connsiteY32" fmla="*/ 546541 h 3899341"/>
                  <a:gd name="connsiteX33" fmla="*/ 1504950 w 2032770"/>
                  <a:gd name="connsiteY33" fmla="*/ 470341 h 3899341"/>
                  <a:gd name="connsiteX34" fmla="*/ 1466850 w 2032770"/>
                  <a:gd name="connsiteY34" fmla="*/ 413191 h 3899341"/>
                  <a:gd name="connsiteX35" fmla="*/ 1447800 w 2032770"/>
                  <a:gd name="connsiteY35" fmla="*/ 356041 h 3899341"/>
                  <a:gd name="connsiteX36" fmla="*/ 1390650 w 2032770"/>
                  <a:gd name="connsiteY36" fmla="*/ 317941 h 3899341"/>
                  <a:gd name="connsiteX37" fmla="*/ 1333500 w 2032770"/>
                  <a:gd name="connsiteY37" fmla="*/ 260791 h 3899341"/>
                  <a:gd name="connsiteX38" fmla="*/ 1200150 w 2032770"/>
                  <a:gd name="connsiteY38" fmla="*/ 108391 h 3899341"/>
                  <a:gd name="connsiteX39" fmla="*/ 1104900 w 2032770"/>
                  <a:gd name="connsiteY39" fmla="*/ 89341 h 3899341"/>
                  <a:gd name="connsiteX40" fmla="*/ 990600 w 2032770"/>
                  <a:gd name="connsiteY40" fmla="*/ 51241 h 3899341"/>
                  <a:gd name="connsiteX41" fmla="*/ 628650 w 2032770"/>
                  <a:gd name="connsiteY41" fmla="*/ 13141 h 3899341"/>
                  <a:gd name="connsiteX42" fmla="*/ 457200 w 2032770"/>
                  <a:gd name="connsiteY42" fmla="*/ 32191 h 3899341"/>
                  <a:gd name="connsiteX43" fmla="*/ 381000 w 2032770"/>
                  <a:gd name="connsiteY43" fmla="*/ 51241 h 3899341"/>
                  <a:gd name="connsiteX44" fmla="*/ 323850 w 2032770"/>
                  <a:gd name="connsiteY44" fmla="*/ 32191 h 3899341"/>
                  <a:gd name="connsiteX45" fmla="*/ 266700 w 2032770"/>
                  <a:gd name="connsiteY45" fmla="*/ 70291 h 3899341"/>
                  <a:gd name="connsiteX46" fmla="*/ 190500 w 2032770"/>
                  <a:gd name="connsiteY46" fmla="*/ 108391 h 3899341"/>
                  <a:gd name="connsiteX47" fmla="*/ 95250 w 2032770"/>
                  <a:gd name="connsiteY47" fmla="*/ 184591 h 3899341"/>
                  <a:gd name="connsiteX48" fmla="*/ 57150 w 2032770"/>
                  <a:gd name="connsiteY48" fmla="*/ 298891 h 3899341"/>
                  <a:gd name="connsiteX49" fmla="*/ 38100 w 2032770"/>
                  <a:gd name="connsiteY49" fmla="*/ 356041 h 3899341"/>
                  <a:gd name="connsiteX50" fmla="*/ 0 w 2032770"/>
                  <a:gd name="connsiteY50" fmla="*/ 527491 h 3899341"/>
                  <a:gd name="connsiteX51" fmla="*/ 38100 w 2032770"/>
                  <a:gd name="connsiteY51" fmla="*/ 584641 h 3899341"/>
                  <a:gd name="connsiteX52" fmla="*/ 57150 w 2032770"/>
                  <a:gd name="connsiteY52" fmla="*/ 641791 h 3899341"/>
                  <a:gd name="connsiteX53" fmla="*/ 76200 w 2032770"/>
                  <a:gd name="connsiteY53" fmla="*/ 641791 h 3899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l="l" t="t" r="r" b="b"/>
                <a:pathLst>
                  <a:path w="2032770" h="3899341">
                    <a:moveTo>
                      <a:pt x="647700" y="3899341"/>
                    </a:moveTo>
                    <a:cubicBezTo>
                      <a:pt x="641350" y="3867591"/>
                      <a:pt x="635931" y="3835641"/>
                      <a:pt x="628650" y="3804091"/>
                    </a:cubicBezTo>
                    <a:cubicBezTo>
                      <a:pt x="616876" y="3753069"/>
                      <a:pt x="590550" y="3651691"/>
                      <a:pt x="590550" y="3651691"/>
                    </a:cubicBezTo>
                    <a:cubicBezTo>
                      <a:pt x="550782" y="3174480"/>
                      <a:pt x="504090" y="3339571"/>
                      <a:pt x="571500" y="3137341"/>
                    </a:cubicBezTo>
                    <a:cubicBezTo>
                      <a:pt x="565150" y="3118291"/>
                      <a:pt x="552450" y="3100271"/>
                      <a:pt x="552450" y="3080191"/>
                    </a:cubicBezTo>
                    <a:cubicBezTo>
                      <a:pt x="552450" y="3018847"/>
                      <a:pt x="584767" y="3014196"/>
                      <a:pt x="628650" y="2984941"/>
                    </a:cubicBezTo>
                    <a:cubicBezTo>
                      <a:pt x="635000" y="2965891"/>
                      <a:pt x="636561" y="2944499"/>
                      <a:pt x="647700" y="2927791"/>
                    </a:cubicBezTo>
                    <a:cubicBezTo>
                      <a:pt x="675877" y="2885525"/>
                      <a:pt x="786711" y="2805254"/>
                      <a:pt x="819150" y="2794441"/>
                    </a:cubicBezTo>
                    <a:cubicBezTo>
                      <a:pt x="838200" y="2788091"/>
                      <a:pt x="858747" y="2785143"/>
                      <a:pt x="876300" y="2775391"/>
                    </a:cubicBezTo>
                    <a:cubicBezTo>
                      <a:pt x="1061870" y="2672297"/>
                      <a:pt x="917882" y="2717370"/>
                      <a:pt x="1066800" y="2680141"/>
                    </a:cubicBezTo>
                    <a:cubicBezTo>
                      <a:pt x="1085850" y="2667441"/>
                      <a:pt x="1103028" y="2651340"/>
                      <a:pt x="1123950" y="2642041"/>
                    </a:cubicBezTo>
                    <a:cubicBezTo>
                      <a:pt x="1160650" y="2625730"/>
                      <a:pt x="1200150" y="2616641"/>
                      <a:pt x="1238250" y="2603941"/>
                    </a:cubicBezTo>
                    <a:lnTo>
                      <a:pt x="1295400" y="2584891"/>
                    </a:lnTo>
                    <a:cubicBezTo>
                      <a:pt x="1314450" y="2578541"/>
                      <a:pt x="1334589" y="2574821"/>
                      <a:pt x="1352550" y="2565841"/>
                    </a:cubicBezTo>
                    <a:cubicBezTo>
                      <a:pt x="1493551" y="2495341"/>
                      <a:pt x="1370054" y="2567129"/>
                      <a:pt x="1485900" y="2470591"/>
                    </a:cubicBezTo>
                    <a:cubicBezTo>
                      <a:pt x="1526289" y="2436933"/>
                      <a:pt x="1572669" y="2417682"/>
                      <a:pt x="1619250" y="2394391"/>
                    </a:cubicBezTo>
                    <a:cubicBezTo>
                      <a:pt x="1631950" y="2375341"/>
                      <a:pt x="1645991" y="2357120"/>
                      <a:pt x="1657350" y="2337241"/>
                    </a:cubicBezTo>
                    <a:cubicBezTo>
                      <a:pt x="1671439" y="2312585"/>
                      <a:pt x="1675370" y="2281121"/>
                      <a:pt x="1695450" y="2261041"/>
                    </a:cubicBezTo>
                    <a:cubicBezTo>
                      <a:pt x="1715530" y="2240961"/>
                      <a:pt x="1746250" y="2235641"/>
                      <a:pt x="1771650" y="2222941"/>
                    </a:cubicBezTo>
                    <a:cubicBezTo>
                      <a:pt x="1860550" y="2089591"/>
                      <a:pt x="1809750" y="2134041"/>
                      <a:pt x="1905000" y="2070541"/>
                    </a:cubicBezTo>
                    <a:cubicBezTo>
                      <a:pt x="1978219" y="1960713"/>
                      <a:pt x="1914828" y="2066659"/>
                      <a:pt x="1962150" y="1956241"/>
                    </a:cubicBezTo>
                    <a:cubicBezTo>
                      <a:pt x="2032770" y="1791460"/>
                      <a:pt x="1974624" y="1956918"/>
                      <a:pt x="2019300" y="1822891"/>
                    </a:cubicBezTo>
                    <a:cubicBezTo>
                      <a:pt x="1969038" y="1621845"/>
                      <a:pt x="2022375" y="1855177"/>
                      <a:pt x="1981200" y="1422841"/>
                    </a:cubicBezTo>
                    <a:cubicBezTo>
                      <a:pt x="1978718" y="1396777"/>
                      <a:pt x="1969343" y="1371815"/>
                      <a:pt x="1962150" y="1346641"/>
                    </a:cubicBezTo>
                    <a:cubicBezTo>
                      <a:pt x="1956633" y="1327333"/>
                      <a:pt x="1958780" y="1302035"/>
                      <a:pt x="1943100" y="1289491"/>
                    </a:cubicBezTo>
                    <a:cubicBezTo>
                      <a:pt x="1922656" y="1273135"/>
                      <a:pt x="1892300" y="1276791"/>
                      <a:pt x="1866900" y="1270441"/>
                    </a:cubicBezTo>
                    <a:cubicBezTo>
                      <a:pt x="1843415" y="1059076"/>
                      <a:pt x="1866034" y="1153542"/>
                      <a:pt x="1809750" y="984691"/>
                    </a:cubicBezTo>
                    <a:cubicBezTo>
                      <a:pt x="1803400" y="965641"/>
                      <a:pt x="1801839" y="944249"/>
                      <a:pt x="1790700" y="927541"/>
                    </a:cubicBezTo>
                    <a:cubicBezTo>
                      <a:pt x="1778000" y="908491"/>
                      <a:pt x="1762839" y="890869"/>
                      <a:pt x="1752600" y="870391"/>
                    </a:cubicBezTo>
                    <a:cubicBezTo>
                      <a:pt x="1743620" y="852430"/>
                      <a:pt x="1739067" y="832549"/>
                      <a:pt x="1733550" y="813241"/>
                    </a:cubicBezTo>
                    <a:cubicBezTo>
                      <a:pt x="1726357" y="788067"/>
                      <a:pt x="1733013" y="755554"/>
                      <a:pt x="1714500" y="737041"/>
                    </a:cubicBezTo>
                    <a:cubicBezTo>
                      <a:pt x="1695987" y="718528"/>
                      <a:pt x="1663700" y="724341"/>
                      <a:pt x="1638300" y="717991"/>
                    </a:cubicBezTo>
                    <a:cubicBezTo>
                      <a:pt x="1585620" y="559950"/>
                      <a:pt x="1674058" y="808557"/>
                      <a:pt x="1543050" y="546541"/>
                    </a:cubicBezTo>
                    <a:cubicBezTo>
                      <a:pt x="1530350" y="521141"/>
                      <a:pt x="1519039" y="494997"/>
                      <a:pt x="1504950" y="470341"/>
                    </a:cubicBezTo>
                    <a:cubicBezTo>
                      <a:pt x="1493591" y="450462"/>
                      <a:pt x="1477089" y="433669"/>
                      <a:pt x="1466850" y="413191"/>
                    </a:cubicBezTo>
                    <a:cubicBezTo>
                      <a:pt x="1457870" y="395230"/>
                      <a:pt x="1460344" y="371721"/>
                      <a:pt x="1447800" y="356041"/>
                    </a:cubicBezTo>
                    <a:cubicBezTo>
                      <a:pt x="1433497" y="338163"/>
                      <a:pt x="1408239" y="332598"/>
                      <a:pt x="1390650" y="317941"/>
                    </a:cubicBezTo>
                    <a:cubicBezTo>
                      <a:pt x="1369954" y="300694"/>
                      <a:pt x="1350040" y="282057"/>
                      <a:pt x="1333500" y="260791"/>
                    </a:cubicBezTo>
                    <a:cubicBezTo>
                      <a:pt x="1284692" y="198038"/>
                      <a:pt x="1275354" y="136592"/>
                      <a:pt x="1200150" y="108391"/>
                    </a:cubicBezTo>
                    <a:cubicBezTo>
                      <a:pt x="1169833" y="97022"/>
                      <a:pt x="1136138" y="97860"/>
                      <a:pt x="1104900" y="89341"/>
                    </a:cubicBezTo>
                    <a:cubicBezTo>
                      <a:pt x="1066154" y="78774"/>
                      <a:pt x="1028700" y="63941"/>
                      <a:pt x="990600" y="51241"/>
                    </a:cubicBezTo>
                    <a:cubicBezTo>
                      <a:pt x="836876" y="0"/>
                      <a:pt x="953491" y="33444"/>
                      <a:pt x="628650" y="13141"/>
                    </a:cubicBezTo>
                    <a:cubicBezTo>
                      <a:pt x="571500" y="19491"/>
                      <a:pt x="514033" y="23447"/>
                      <a:pt x="457200" y="32191"/>
                    </a:cubicBezTo>
                    <a:cubicBezTo>
                      <a:pt x="431323" y="36172"/>
                      <a:pt x="407182" y="51241"/>
                      <a:pt x="381000" y="51241"/>
                    </a:cubicBezTo>
                    <a:cubicBezTo>
                      <a:pt x="360920" y="51241"/>
                      <a:pt x="342900" y="38541"/>
                      <a:pt x="323850" y="32191"/>
                    </a:cubicBezTo>
                    <a:cubicBezTo>
                      <a:pt x="304800" y="44891"/>
                      <a:pt x="286579" y="58932"/>
                      <a:pt x="266700" y="70291"/>
                    </a:cubicBezTo>
                    <a:cubicBezTo>
                      <a:pt x="242044" y="84380"/>
                      <a:pt x="212316" y="90211"/>
                      <a:pt x="190500" y="108391"/>
                    </a:cubicBezTo>
                    <a:cubicBezTo>
                      <a:pt x="75610" y="204133"/>
                      <a:pt x="231701" y="139107"/>
                      <a:pt x="95250" y="184591"/>
                    </a:cubicBezTo>
                    <a:lnTo>
                      <a:pt x="57150" y="298891"/>
                    </a:lnTo>
                    <a:cubicBezTo>
                      <a:pt x="50800" y="317941"/>
                      <a:pt x="42038" y="336350"/>
                      <a:pt x="38100" y="356041"/>
                    </a:cubicBezTo>
                    <a:cubicBezTo>
                      <a:pt x="13915" y="476964"/>
                      <a:pt x="26903" y="419879"/>
                      <a:pt x="0" y="527491"/>
                    </a:cubicBezTo>
                    <a:cubicBezTo>
                      <a:pt x="12700" y="546541"/>
                      <a:pt x="27861" y="564163"/>
                      <a:pt x="38100" y="584641"/>
                    </a:cubicBezTo>
                    <a:cubicBezTo>
                      <a:pt x="47080" y="602602"/>
                      <a:pt x="46011" y="625083"/>
                      <a:pt x="57150" y="641791"/>
                    </a:cubicBezTo>
                    <a:cubicBezTo>
                      <a:pt x="60672" y="647075"/>
                      <a:pt x="69850" y="641791"/>
                      <a:pt x="76200" y="641791"/>
                    </a:cubicBezTo>
                  </a:path>
                </a:pathLst>
              </a:cu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2" name="Freeform 161"/>
              <p:cNvSpPr/>
              <p:nvPr/>
            </p:nvSpPr>
            <p:spPr>
              <a:xfrm>
                <a:off x="3779912" y="1196752"/>
                <a:ext cx="144016" cy="4363566"/>
              </a:xfrm>
              <a:custGeom>
                <a:avLst/>
                <a:gdLst>
                  <a:gd name="connsiteX0" fmla="*/ 361950 w 361950"/>
                  <a:gd name="connsiteY0" fmla="*/ 3719472 h 3719472"/>
                  <a:gd name="connsiteX1" fmla="*/ 342900 w 361950"/>
                  <a:gd name="connsiteY1" fmla="*/ 3528972 h 3719472"/>
                  <a:gd name="connsiteX2" fmla="*/ 323850 w 361950"/>
                  <a:gd name="connsiteY2" fmla="*/ 3414672 h 3719472"/>
                  <a:gd name="connsiteX3" fmla="*/ 304800 w 361950"/>
                  <a:gd name="connsiteY3" fmla="*/ 3109872 h 3719472"/>
                  <a:gd name="connsiteX4" fmla="*/ 323850 w 361950"/>
                  <a:gd name="connsiteY4" fmla="*/ 3014622 h 3719472"/>
                  <a:gd name="connsiteX5" fmla="*/ 304800 w 361950"/>
                  <a:gd name="connsiteY5" fmla="*/ 2938422 h 3719472"/>
                  <a:gd name="connsiteX6" fmla="*/ 285750 w 361950"/>
                  <a:gd name="connsiteY6" fmla="*/ 2747922 h 3719472"/>
                  <a:gd name="connsiteX7" fmla="*/ 304800 w 361950"/>
                  <a:gd name="connsiteY7" fmla="*/ 2595522 h 3719472"/>
                  <a:gd name="connsiteX8" fmla="*/ 266700 w 361950"/>
                  <a:gd name="connsiteY8" fmla="*/ 2043072 h 3719472"/>
                  <a:gd name="connsiteX9" fmla="*/ 209550 w 361950"/>
                  <a:gd name="connsiteY9" fmla="*/ 1795422 h 3719472"/>
                  <a:gd name="connsiteX10" fmla="*/ 171450 w 361950"/>
                  <a:gd name="connsiteY10" fmla="*/ 1681122 h 3719472"/>
                  <a:gd name="connsiteX11" fmla="*/ 133350 w 361950"/>
                  <a:gd name="connsiteY11" fmla="*/ 1547772 h 3719472"/>
                  <a:gd name="connsiteX12" fmla="*/ 114300 w 361950"/>
                  <a:gd name="connsiteY12" fmla="*/ 1414422 h 3719472"/>
                  <a:gd name="connsiteX13" fmla="*/ 76200 w 361950"/>
                  <a:gd name="connsiteY13" fmla="*/ 900072 h 3719472"/>
                  <a:gd name="connsiteX14" fmla="*/ 38100 w 361950"/>
                  <a:gd name="connsiteY14" fmla="*/ 500022 h 3719472"/>
                  <a:gd name="connsiteX15" fmla="*/ 38100 w 361950"/>
                  <a:gd name="connsiteY15" fmla="*/ 309522 h 3719472"/>
                  <a:gd name="connsiteX16" fmla="*/ 0 w 361950"/>
                  <a:gd name="connsiteY16" fmla="*/ 4722 h 37194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61950" h="3719472">
                    <a:moveTo>
                      <a:pt x="361950" y="3719472"/>
                    </a:moveTo>
                    <a:cubicBezTo>
                      <a:pt x="355600" y="3655972"/>
                      <a:pt x="350815" y="3592296"/>
                      <a:pt x="342900" y="3528972"/>
                    </a:cubicBezTo>
                    <a:cubicBezTo>
                      <a:pt x="338109" y="3490645"/>
                      <a:pt x="327347" y="3453139"/>
                      <a:pt x="323850" y="3414672"/>
                    </a:cubicBezTo>
                    <a:cubicBezTo>
                      <a:pt x="314634" y="3313292"/>
                      <a:pt x="311150" y="3211472"/>
                      <a:pt x="304800" y="3109872"/>
                    </a:cubicBezTo>
                    <a:cubicBezTo>
                      <a:pt x="311150" y="3078122"/>
                      <a:pt x="323850" y="3047001"/>
                      <a:pt x="323850" y="3014622"/>
                    </a:cubicBezTo>
                    <a:cubicBezTo>
                      <a:pt x="323850" y="2988440"/>
                      <a:pt x="308503" y="2964341"/>
                      <a:pt x="304800" y="2938422"/>
                    </a:cubicBezTo>
                    <a:cubicBezTo>
                      <a:pt x="295775" y="2875247"/>
                      <a:pt x="292100" y="2811422"/>
                      <a:pt x="285750" y="2747922"/>
                    </a:cubicBezTo>
                    <a:cubicBezTo>
                      <a:pt x="292100" y="2697122"/>
                      <a:pt x="304800" y="2646717"/>
                      <a:pt x="304800" y="2595522"/>
                    </a:cubicBezTo>
                    <a:cubicBezTo>
                      <a:pt x="304800" y="2379026"/>
                      <a:pt x="298756" y="2235406"/>
                      <a:pt x="266700" y="2043072"/>
                    </a:cubicBezTo>
                    <a:cubicBezTo>
                      <a:pt x="256625" y="1982625"/>
                      <a:pt x="224380" y="1839912"/>
                      <a:pt x="209550" y="1795422"/>
                    </a:cubicBezTo>
                    <a:cubicBezTo>
                      <a:pt x="196850" y="1757322"/>
                      <a:pt x="181190" y="1720084"/>
                      <a:pt x="171450" y="1681122"/>
                    </a:cubicBezTo>
                    <a:cubicBezTo>
                      <a:pt x="147530" y="1585441"/>
                      <a:pt x="160679" y="1629760"/>
                      <a:pt x="133350" y="1547772"/>
                    </a:cubicBezTo>
                    <a:cubicBezTo>
                      <a:pt x="127000" y="1503322"/>
                      <a:pt x="118247" y="1459150"/>
                      <a:pt x="114300" y="1414422"/>
                    </a:cubicBezTo>
                    <a:cubicBezTo>
                      <a:pt x="99189" y="1243168"/>
                      <a:pt x="100513" y="1070264"/>
                      <a:pt x="76200" y="900072"/>
                    </a:cubicBezTo>
                    <a:cubicBezTo>
                      <a:pt x="44546" y="678491"/>
                      <a:pt x="60349" y="811509"/>
                      <a:pt x="38100" y="500022"/>
                    </a:cubicBezTo>
                    <a:cubicBezTo>
                      <a:pt x="75429" y="276047"/>
                      <a:pt x="57045" y="480030"/>
                      <a:pt x="38100" y="309522"/>
                    </a:cubicBezTo>
                    <a:cubicBezTo>
                      <a:pt x="3709" y="0"/>
                      <a:pt x="61191" y="127105"/>
                      <a:pt x="0" y="4722"/>
                    </a:cubicBezTo>
                  </a:path>
                </a:pathLst>
              </a:custGeom>
              <a:ln w="381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63" name="Oval 162"/>
            <p:cNvSpPr/>
            <p:nvPr/>
          </p:nvSpPr>
          <p:spPr>
            <a:xfrm>
              <a:off x="5652120" y="6381328"/>
              <a:ext cx="216024" cy="21602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Oval 163"/>
            <p:cNvSpPr/>
            <p:nvPr/>
          </p:nvSpPr>
          <p:spPr>
            <a:xfrm>
              <a:off x="3563888" y="6237312"/>
              <a:ext cx="216024" cy="21602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645024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000" b="1" i="1" dirty="0" smtClean="0">
                <a:latin typeface="Comic Sans MS" pitchFamily="66" charset="0"/>
              </a:rPr>
              <a:t>Oh, it all makes work for the lecturer to do</a:t>
            </a:r>
            <a:r>
              <a:rPr lang="en-GB" sz="3000" i="1" dirty="0" smtClean="0">
                <a:latin typeface="Comic Sans MS" pitchFamily="66" charset="0"/>
              </a:rPr>
              <a:t>.</a:t>
            </a:r>
            <a:endParaRPr lang="en-GB" sz="30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1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892 -0.01065 C -0.22691 -2.96296E-6 -0.23593 0.01065 -0.23993 0.02408 C -0.24392 0.03866 -0.246 0.05602 -0.24791 0.07338 C -0.25 0.09074 -0.24791 0.10533 -0.246 0.1213 C -0.24392 0.13611 -0.24097 0.15209 -0.23385 0.16528 C -0.22795 0.17871 -0.21788 0.18935 -0.20694 0.19746 C -0.19687 0.20533 -0.18489 0.21065 -0.17291 0.21343 C -0.16093 0.21598 -0.14895 0.21598 -0.13784 0.21343 C -0.12586 0.21065 -0.11493 0.20394 -0.1059 0.19329 C -0.09687 0.18403 -0.08888 0.17199 -0.08489 0.15741 C -0.07986 0.14398 -0.07795 0.12547 -0.07795 0.11065 C -0.07691 0.09607 -0.07795 0.07871 -0.08298 0.06412 C -0.08784 0.0507 -0.09687 0.04005 -0.10885 0.03473 C -0.121 0.03079 -0.13298 0.03611 -0.14097 0.04537 C -0.14791 0.05463 -0.15295 0.06945 -0.15399 0.08658 C -0.15399 0.10394 -0.15295 0.11991 -0.14791 0.13334 C -0.14288 0.14676 -0.14392 0.14931 -0.12395 0.16667 C -0.1059 0.18542 -0.08784 0.1801 -0.07691 0.18125 C -0.06597 0.18125 -0.05694 0.17593 -0.046 0.1706 C -0.03385 0.16412 -0.02395 0.15209 -0.01684 0.14144 C -0.00989 0.13079 -0.00694 0.11736 -0.00295 0.09607 C -4.16667E-6 0.07477 -4.16667E-6 0.06412 -4.16667E-6 0.04792 C -4.16667E-6 0.03195 -4.16667E-6 0.01598 -4.16667E-6 -2.96296E-6 " pathEditMode="relative" rAng="0" ptsTypes="fffffffffffffffffffffff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1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268760"/>
            <a:ext cx="889248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 smtClean="0">
                <a:latin typeface="Comic Sans MS" pitchFamily="66" charset="0"/>
              </a:rPr>
              <a:t>‘Twas</a:t>
            </a:r>
            <a:r>
              <a:rPr lang="en-GB" sz="2400" dirty="0" smtClean="0">
                <a:latin typeface="Comic Sans MS" pitchFamily="66" charset="0"/>
              </a:rPr>
              <a:t> on a Tuesday morning, we went up to the field,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A balloon we filled with helium and then its end we sealed.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We watched it rising through the air, it really looked quite grand.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Then he said, “</a:t>
            </a:r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What is this little box I’m holding in my hand?</a:t>
            </a:r>
            <a:r>
              <a:rPr lang="en-GB" sz="2400" dirty="0" smtClean="0">
                <a:latin typeface="Comic Sans MS" pitchFamily="66" charset="0"/>
              </a:rPr>
              <a:t>”</a:t>
            </a:r>
          </a:p>
          <a:p>
            <a:r>
              <a:rPr lang="en-GB" sz="2400" dirty="0" smtClean="0">
                <a:latin typeface="Comic Sans MS" pitchFamily="66" charset="0"/>
              </a:rPr>
              <a:t> </a:t>
            </a:r>
          </a:p>
          <a:p>
            <a:r>
              <a:rPr lang="en-GB" sz="2400" dirty="0" smtClean="0">
                <a:latin typeface="Comic Sans MS" pitchFamily="66" charset="0"/>
              </a:rPr>
              <a:t> 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35699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000" b="1" i="1" dirty="0" smtClean="0">
                <a:latin typeface="Comic Sans MS" pitchFamily="66" charset="0"/>
              </a:rPr>
              <a:t>Oh, it all makes work for the lecturer to do</a:t>
            </a:r>
            <a:r>
              <a:rPr lang="en-GB" sz="3000" i="1" dirty="0" smtClean="0">
                <a:latin typeface="Comic Sans MS" pitchFamily="66" charset="0"/>
              </a:rPr>
              <a:t>.</a:t>
            </a:r>
            <a:endParaRPr lang="en-GB" sz="30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33333E-6 C 0.00938 -0.00416 0.01667 0.00162 0.02709 0.00278 C 0.0375 0.00394 0.04792 0.00463 0.05834 0.00556 C 0.06736 0.00463 0.07656 0.0051 0.08542 0.00278 C 0.08785 0.00209 0.08941 -0.00139 0.09167 -0.00277 C 0.09566 -0.00509 0.10417 -0.00833 0.10417 -0.0081 C 0.10625 -0.01111 0.10799 -0.01458 0.11042 -0.01666 C 0.11233 -0.01828 0.11511 -0.01736 0.11667 -0.01944 C 0.11893 -0.02245 0.11893 -0.02731 0.12084 -0.03055 C 0.12656 -0.04051 0.13507 -0.04676 0.14167 -0.05555 C 0.14236 -0.05833 0.14219 -0.0618 0.14375 -0.06389 C 0.14531 -0.06597 0.14809 -0.06504 0.15 -0.06666 C 0.15313 -0.06944 0.15886 -0.07847 0.16042 -0.08333 C 0.16216 -0.08865 0.1632 -0.09444 0.16459 -0.1 C 0.16528 -0.10277 0.16667 -0.10833 0.16667 -0.1081 C 0.16736 -0.12407 0.16927 -0.13981 0.16875 -0.15578 C 0.16858 -0.15972 0.16545 -0.16273 0.16459 -0.16666 C 0.16337 -0.17199 0.16354 -0.17777 0.1625 -0.18333 C 0.1599 -0.19722 0.15556 -0.21134 0.15209 -0.225 C 0.15052 -0.23125 0.14531 -0.23541 0.14375 -0.24166 C 0.14236 -0.24722 0.14097 -0.25277 0.13959 -0.25833 C 0.13889 -0.26111 0.13854 -0.26412 0.1375 -0.26666 C 0.13611 -0.27037 0.13438 -0.27384 0.13334 -0.27777 C 0.13229 -0.28125 0.13299 -0.28588 0.13125 -0.28889 C 0.12986 -0.2912 0.12709 -0.29074 0.125 -0.29166 C 0.12188 -0.29791 0.12066 -0.30578 0.11667 -0.31111 C 0.1132 -0.31574 0.10764 -0.31759 0.10417 -0.32222 C 0.10209 -0.325 0.10035 -0.32847 0.09792 -0.33055 C 0.09601 -0.33217 0.09375 -0.3324 0.09167 -0.33333 C 0.07986 -0.35694 0.03247 -0.34676 0.02292 -0.34722 C 0.01719 -0.34907 0.01216 -0.35416 0.00625 -0.35555 C -0.01632 -0.36088 -0.04166 -0.36134 -0.06458 -0.36389 C -0.07639 -0.36296 -0.08819 -0.36319 -0.1 -0.36111 C -0.11736 -0.3581 -0.10712 -0.35555 -0.12083 -0.35 C -0.12482 -0.34838 -0.12916 -0.34814 -0.13333 -0.34722 C -0.15573 -0.3324 -0.17743 -0.33055 -0.20208 -0.32777 C -0.22153 -0.32268 -0.2408 -0.31944 -0.26041 -0.31666 C -0.275 -0.31458 -0.30416 -0.31111 -0.30416 -0.31088 C -0.3118 -0.30856 -0.32014 -0.30787 -0.32708 -0.30277 C -0.33142 -0.29953 -0.33958 -0.29166 -0.33958 -0.29143 C -0.34253 -0.28564 -0.34739 -0.28125 -0.35 -0.275 C -0.35139 -0.27176 -0.35121 -0.26759 -0.35208 -0.26389 C -0.35746 -0.23912 -0.36041 -0.21458 -0.3625 -0.18889 C -0.36319 -0.16574 -0.36319 -0.14259 -0.36458 -0.11944 C -0.36528 -0.1081 -0.36875 -0.08611 -0.36875 -0.08588 C -0.36805 -0.07592 -0.36823 -0.06551 -0.36666 -0.05555 C -0.36597 -0.05139 -0.36319 -0.04838 -0.3625 -0.04444 C -0.36198 -0.0412 -0.36076 -0.01782 -0.35833 -0.01111 C -0.3493 0.01273 -0.33003 0.03125 -0.3125 0.04167 C -0.30434 0.04653 -0.29531 0.05023 -0.2875 0.05556 C -0.28524 0.05695 -0.28368 0.06019 -0.28125 0.06111 C -0.26892 0.06598 -0.25243 0.06852 -0.23958 0.07223 C -0.21788 0.07871 -0.25295 0.07037 -0.225 0.08056 C -0.21215 0.08519 -0.19844 0.08449 -0.18541 0.08889 C -0.16649 0.08658 -0.15347 0.08936 -0.13541 0.09167 C -0.1283 0.0926 -0.06979 0.09676 -0.06458 0.09723 C -0.03472 0.10232 -0.00486 0.09838 0.025 0.09445 C 0.04584 0.0875 0.06597 0.08565 0.0875 0.08334 C 0.10018 0.07917 0.11268 0.075 0.125 0.06945 C 0.12743 0.06829 0.129 0.06528 0.13125 0.06389 C 0.13733 0.06042 0.14445 0.06042 0.15 0.05556 C 0.15816 0.04838 0.15382 0.05116 0.1625 0.04723 C 0.17535 0.02176 0.15781 0.05278 0.17292 0.03611 C 0.17552 0.03311 0.17691 0.02848 0.17917 0.025 C 0.19323 0.0044 0.18889 0.0088 0.20209 -3.33333E-6 C 0.20486 -0.01134 0.21667 -0.03055 0.21667 -0.03032 C 0.21736 -0.03333 0.21771 -0.03634 0.21875 -0.03889 C 0.21979 -0.04189 0.22205 -0.04398 0.22292 -0.04722 C 0.22743 -0.06319 0.22518 -0.08102 0.22917 -0.09722 C 0.22483 -0.16203 0.22466 -0.22662 0.22709 -0.29166 C 0.22309 -0.35092 0.20278 -0.60833 0.225 -0.51944 C 0.22014 -0.48727 0.21198 -0.45324 0.20417 -0.42222 C 0.19913 -0.37453 0.20712 -0.42199 0.19584 -0.39467 C 0.18611 -0.3706 0.18334 -0.34467 0.17084 -0.32222 C 0.16875 -0.31389 0.16667 -0.30555 0.16459 -0.29722 C 0.16372 -0.29398 0.16146 -0.29189 0.16042 -0.28889 C 0.15868 -0.28449 0.15729 -0.27986 0.15625 -0.275 C 0.14861 -0.24213 0.15677 -0.26319 0.14584 -0.23889 C 0.14115 -0.21365 0.14775 -0.24421 0.13542 -0.21111 C 0.13195 -0.20208 0.13212 -0.18981 0.12917 -0.18078 C 0.12587 -0.1706 0.12153 -0.16088 0.11875 -0.15 C 0.11806 -0.14074 0.11806 -0.13125 0.11667 -0.12222 C 0.11597 -0.11828 0.1132 -0.11504 0.1125 -0.11111 C 0.10712 -0.0787 0.10886 -0.04282 0.09584 -0.01389 C 0.0941 0.0088 0.09271 0.01945 0.08542 0.03889 C 0.08403 0.04815 0.08264 0.05741 0.08125 0.06667 C 0.08056 0.07084 0.0783 0.07385 0.07709 0.07778 C 0.07431 0.08704 0.07136 0.0963 0.06875 0.10556 C 0.06545 0.1176 0.0658 0.12801 0.06042 0.13889 C 0.04097 0.13033 0.04966 0.11551 0.04375 0.09445 C 0.03924 0.07824 0.03837 0.08241 0.025 0.07223 C 0.02101 0.03982 0.0165 0.00695 0.01042 -0.025 C 0.00677 -0.06666 0.00573 -0.10833 0.00209 -0.15 C 0.0007 -0.16481 -0.00034 -0.17963 -0.00208 -0.19444 C -0.00295 -0.20115 -0.00642 -0.20787 -0.00833 -0.21389 C -0.0092 -0.21666 -0.01267 -0.22222 -0.01041 -0.22222 C -0.00798 -0.22222 -0.00764 -0.21666 -0.00625 -0.21389 C -0.00521 -0.20648 -0.00312 -0.19907 -0.00208 -0.19166 C 0.00174 -0.16319 -0.00382 -0.17708 0.00417 -0.16111 C 0.00573 -0.13102 0.00486 -0.10115 0.01667 -0.075 C 0.01389 -0.02754 0.02309 -0.04606 0.00417 -0.03333 C 0.00191 -0.03194 -2.22222E-6 -0.02963 -0.00208 -0.02777 C -0.00712 -0.01782 -0.00521 -0.02245 -0.00833 -0.01389 L -0.01666 0.01667 " pathEditMode="relative" rAng="0" ptsTypes="ffffffffffffffffffffffffffffffffffffffffffffffffffffffffffffffffffffffffffffffffffffffffffffffffffffffAA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" y="-2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3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412776"/>
            <a:ext cx="835292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 err="1" smtClean="0">
                <a:latin typeface="Comic Sans MS" pitchFamily="66" charset="0"/>
              </a:rPr>
              <a:t>Twas</a:t>
            </a:r>
            <a:r>
              <a:rPr lang="en-GB" sz="2400" dirty="0" smtClean="0">
                <a:latin typeface="Comic Sans MS" pitchFamily="66" charset="0"/>
              </a:rPr>
              <a:t> on a Wednesday morning he said he’d try again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This time he did it on his own despite persistent rain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But, worse, he filled it to the brim with copious H</a:t>
            </a:r>
            <a:r>
              <a:rPr lang="en-GB" sz="2400" baseline="-25000" dirty="0" smtClean="0">
                <a:latin typeface="Comic Sans MS" pitchFamily="66" charset="0"/>
              </a:rPr>
              <a:t>2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Which ignited in a lightning strike and now he’s bound to sue!</a:t>
            </a:r>
          </a:p>
          <a:p>
            <a:r>
              <a:rPr lang="en-GB" sz="2400" dirty="0" smtClean="0">
                <a:latin typeface="Comic Sans MS" pitchFamily="66" charset="0"/>
              </a:rPr>
              <a:t> </a:t>
            </a:r>
          </a:p>
          <a:p>
            <a:r>
              <a:rPr lang="en-GB" sz="2400" dirty="0" smtClean="0">
                <a:latin typeface="Comic Sans MS" pitchFamily="66" charset="0"/>
              </a:rPr>
              <a:t> </a:t>
            </a:r>
          </a:p>
        </p:txBody>
      </p:sp>
      <p:pic>
        <p:nvPicPr>
          <p:cNvPr id="3" name="Picture 2" descr="Ba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35699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000" b="1" i="1" dirty="0" smtClean="0">
                <a:latin typeface="Comic Sans MS" pitchFamily="66" charset="0"/>
              </a:rPr>
              <a:t>Oh, it all makes work for the lecturer to do</a:t>
            </a:r>
            <a:r>
              <a:rPr lang="en-GB" sz="3000" i="1" dirty="0" smtClean="0">
                <a:latin typeface="Comic Sans MS" pitchFamily="66" charset="0"/>
              </a:rPr>
              <a:t>.</a:t>
            </a:r>
            <a:endParaRPr lang="en-GB" sz="30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1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556 -0.2081 C 0.20156 -0.21875 0.1875 -0.2294 0.18264 -0.2294 C 0.15156 -0.2294 0.11962 -0.06273 0.11962 0.10394 C 0.11962 0.01991 0.10365 -0.06273 0.08854 -0.06273 C 0.07257 -0.06273 0.05747 0.0213 0.05747 0.10394 C 0.05747 0.0625 0.04948 0.01991 0.04149 0.01991 C 0.03351 0.01991 0.02552 0.06134 0.02552 0.10394 C 0.02552 0.08264 0.02153 0.0625 0.01753 0.0625 C 0.01354 0.0625 0.00955 0.0838 0.00955 0.10394 C 0.00955 0.09329 0.00747 0.08264 0.00556 0.08264 C 0.00451 0.08264 0.00156 0.09329 0.00156 0.10394 C 0.00156 0.09861 0.00052 0.09329 -0.00052 0.09329 C -0.00052 0.0919 -0.0026 0.09861 -0.0026 0.10394 C -0.0026 0.10116 -0.0026 0.09861 -0.00365 0.09861 C -0.00365 0.1 -0.00469 0.10139 -0.00469 0.10394 C -0.00469 0.10255 -0.00469 0.10116 -0.00469 0.1 C -0.00573 0.1 -0.00573 0.10139 -0.00573 0.10278 C -0.00677 0.10278 -0.00677 0.10139 -0.00677 0.1 C -0.00781 0.1 -0.00781 0.10139 -0.00781 0.10278 " pathEditMode="relative" rAng="0" ptsTypes="fffffffffffffffffff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" y="1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44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340768"/>
            <a:ext cx="874846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 smtClean="0">
                <a:latin typeface="Comic Sans MS" pitchFamily="66" charset="0"/>
              </a:rPr>
              <a:t>‘Twas</a:t>
            </a:r>
            <a:r>
              <a:rPr lang="en-GB" sz="2400" dirty="0" smtClean="0">
                <a:latin typeface="Comic Sans MS" pitchFamily="66" charset="0"/>
              </a:rPr>
              <a:t> on a Thursday morning we tried to launch again.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The forecast was for gale force winds - maybe a hurricane.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I said, “</a:t>
            </a:r>
            <a:r>
              <a:rPr lang="en-GB" sz="2400" dirty="0" smtClean="0">
                <a:solidFill>
                  <a:srgbClr val="0070C0"/>
                </a:solidFill>
                <a:latin typeface="Comic Sans MS" pitchFamily="66" charset="0"/>
              </a:rPr>
              <a:t>Hold tight the string, my lad, I’ll tune the </a:t>
            </a:r>
            <a:r>
              <a:rPr lang="en-GB" sz="2400" dirty="0" err="1" smtClean="0">
                <a:solidFill>
                  <a:srgbClr val="0070C0"/>
                </a:solidFill>
                <a:latin typeface="Comic Sans MS" pitchFamily="66" charset="0"/>
              </a:rPr>
              <a:t>ra</a:t>
            </a:r>
            <a:r>
              <a:rPr lang="en-GB" sz="2400" dirty="0" smtClean="0">
                <a:solidFill>
                  <a:srgbClr val="0070C0"/>
                </a:solidFill>
                <a:latin typeface="Comic Sans MS" pitchFamily="66" charset="0"/>
              </a:rPr>
              <a:t>-</a:t>
            </a:r>
            <a:r>
              <a:rPr lang="en-GB" sz="2400" dirty="0" err="1" smtClean="0">
                <a:solidFill>
                  <a:srgbClr val="0070C0"/>
                </a:solidFill>
                <a:latin typeface="Comic Sans MS" pitchFamily="66" charset="0"/>
              </a:rPr>
              <a:t>dee</a:t>
            </a:r>
            <a:r>
              <a:rPr lang="en-GB" sz="2400" dirty="0" smtClean="0">
                <a:solidFill>
                  <a:srgbClr val="0070C0"/>
                </a:solidFill>
                <a:latin typeface="Comic Sans MS" pitchFamily="66" charset="0"/>
              </a:rPr>
              <a:t>-o!</a:t>
            </a:r>
            <a:r>
              <a:rPr lang="en-GB" sz="2400" dirty="0" smtClean="0">
                <a:latin typeface="Comic Sans MS" pitchFamily="66" charset="0"/>
              </a:rPr>
              <a:t>”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But the next gust swept him off his feet -  he landed at Heathrow!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645024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000" b="1" i="1" dirty="0" smtClean="0">
                <a:latin typeface="Comic Sans MS" pitchFamily="66" charset="0"/>
              </a:rPr>
              <a:t>Oh, it all makes work for the lecturer to do</a:t>
            </a:r>
            <a:r>
              <a:rPr lang="en-GB" sz="3000" i="1" dirty="0" smtClean="0">
                <a:latin typeface="Comic Sans MS" pitchFamily="66" charset="0"/>
              </a:rPr>
              <a:t>.</a:t>
            </a:r>
            <a:endParaRPr lang="en-GB" sz="30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7.40741E-7 C 0.00746 0.00648 0.01093 0.01366 0.01666 0.02222 C 0.02378 0.03287 0.03749 0.0456 0.04374 0.05833 C 0.0486 0.06806 0.0519 0.07407 0.06041 0.07778 C 0.06527 0.09699 0.07638 0.09352 0.09166 0.09722 C 0.11267 0.10833 0.1361 0.10903 0.15833 0.11389 C 0.17291 0.11296 0.18749 0.11319 0.20208 0.11111 C 0.21475 0.10949 0.23958 0.10278 0.23958 0.10278 C 0.25138 0.09491 0.25729 0.08403 0.26458 0.06944 C 0.26163 0.03009 0.25954 -0.00347 0.25833 -0.04444 C 0.26006 -0.0706 0.26527 -0.09931 0.26041 -0.125 C 0.25919 -0.16273 0.25694 -0.19653 0.25416 -0.23333 C 0.25381 -0.23681 0.25156 -0.28588 0.24999 -0.29444 C 0.24548 -0.32083 0.21562 -0.36065 0.19583 -0.36944 C 0.18419 -0.38495 0.17881 -0.39074 0.16249 -0.39444 C 0.14669 -0.40694 0.15798 -0.39977 0.14374 -0.40556 C 0.13958 -0.40718 0.13124 -0.41111 0.13124 -0.41111 C 0.1111 -0.41019 0.09097 -0.41042 0.07083 -0.40833 C 0.05381 -0.40648 0.03715 -0.39722 0.02083 -0.39167 C 0.0085 -0.37523 -0.00035 -0.36806 -0.01667 -0.35833 C -0.02049 -0.35324 -0.02292 -0.3463 -0.02709 -0.34167 C -0.02883 -0.33981 -0.03143 -0.34028 -0.03334 -0.33889 C -0.0356 -0.3375 -0.03768 -0.33542 -0.03959 -0.33333 C -0.06008 -0.31065 -0.03369 -0.33843 -0.05001 -0.31667 C -0.05521 -0.30972 -0.06251 -0.30278 -0.06876 -0.29722 C -0.07153 -0.28241 -0.079 -0.27407 -0.08542 -0.26111 C -0.08803 -0.25602 -0.08907 -0.24954 -0.09167 -0.24444 C -0.0941 -0.22847 -0.09949 -0.21343 -0.10626 -0.2 C -0.10956 -0.18264 -0.11494 -0.16597 -0.12084 -0.15 C -0.12292 -0.13565 -0.12553 -0.12292 -0.12709 -0.10833 C -0.12917 -0.06458 -0.13212 -0.02199 -0.12709 0.02222 C -0.12605 0.03079 -0.11667 0.04444 -0.11667 0.04444 C -0.11511 0.05278 -0.11476 0.06134 -0.11251 0.06944 C -0.11181 0.07222 -0.10244 0.08819 -0.10209 0.08889 C -0.10278 0.09259 -0.10452 0.0963 -0.10417 0.1 C -0.10313 0.10995 -0.09237 0.11667 -0.08751 0.12222 C -0.08456 0.12569 -0.08178 0.1294 -0.07917 0.13333 C -0.07761 0.13588 -0.07726 0.14028 -0.07501 0.14167 C -0.07049 0.14421 -0.06528 0.14352 -0.06042 0.14444 C -0.04497 0.16505 -0.03994 0.16551 -0.01876 0.16944 C -0.01042 0.17106 0.00624 0.175 0.00624 0.175 C 0.02777 0.17176 0.03385 0.16782 0.05208 0.15556 C 0.05937 0.13611 0.06232 0.13194 0.07708 0.12222 C 0.08506 0.1081 0.09392 0.09653 0.09999 0.08056 C 0.10312 0.07199 0.10399 0.06181 0.10624 0.05278 C 0.10104 0.03218 0.0993 0.01019 0.09583 -0.01111 C 0.09496 -0.01667 0.09479 -0.02222 0.09374 -0.02778 C 0.0927 -0.03356 0.08958 -0.04444 0.08958 -0.04444 C 0.09027 -0.04722 0.09201 -0.05 0.09166 -0.05278 C 0.08992 -0.06644 0.07065 -0.0706 0.06249 -0.07778 C 0.05051 -0.07384 0.04166 -0.06759 0.03124 -0.05833 C 0.02968 -0.05231 0.02881 -0.04606 0.02499 -0.04167 C 0.02117 -0.03727 0.01249 -0.03056 0.01249 -0.03056 C 0.00208 -0.00972 0.00607 -0.02014 -6.66667E-6 -7.40741E-7 Z " pathEditMode="relative" ptsTypes="ffffffffffffffffffffffffffffffffffffffffffffffffffffff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46000"/>
            <a:lum/>
          </a:blip>
          <a:srcRect/>
          <a:stretch>
            <a:fillRect l="-78000" r="-7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420759"/>
            <a:ext cx="8136904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 </a:t>
            </a:r>
          </a:p>
          <a:p>
            <a:r>
              <a:rPr lang="en-GB" sz="2400" dirty="0" err="1" smtClean="0">
                <a:latin typeface="Comic Sans MS" pitchFamily="66" charset="0"/>
              </a:rPr>
              <a:t>'Twas</a:t>
            </a:r>
            <a:r>
              <a:rPr lang="en-GB" sz="2400" dirty="0" smtClean="0">
                <a:latin typeface="Comic Sans MS" pitchFamily="66" charset="0"/>
              </a:rPr>
              <a:t> on a Friday morning, he was in a Royal Berks bed.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He'd managed to survive the fall by landing on his head.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But still had all the data safe as any student should.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So I said, “</a:t>
            </a:r>
            <a:r>
              <a:rPr lang="en-GB" sz="2400" dirty="0" smtClean="0">
                <a:solidFill>
                  <a:srgbClr val="0070C0"/>
                </a:solidFill>
                <a:latin typeface="Comic Sans MS" pitchFamily="66" charset="0"/>
              </a:rPr>
              <a:t>You plot a tephigram to check it’s any good</a:t>
            </a:r>
            <a:r>
              <a:rPr lang="en-GB" sz="2400" dirty="0" smtClean="0">
                <a:latin typeface="Comic Sans MS" pitchFamily="66" charset="0"/>
              </a:rPr>
              <a:t>”</a:t>
            </a:r>
          </a:p>
          <a:p>
            <a:r>
              <a:rPr lang="en-GB" sz="2400" dirty="0" smtClean="0">
                <a:latin typeface="Comic Sans MS" pitchFamily="66" charset="0"/>
              </a:rPr>
              <a:t> 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389</Words>
  <Application>Microsoft Office PowerPoint</Application>
  <PresentationFormat>On-screen Show (4:3)</PresentationFormat>
  <Paragraphs>119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Giles</dc:creator>
  <cp:lastModifiedBy>Giles</cp:lastModifiedBy>
  <cp:revision>26</cp:revision>
  <dcterms:created xsi:type="dcterms:W3CDTF">2010-12-14T09:40:35Z</dcterms:created>
  <dcterms:modified xsi:type="dcterms:W3CDTF">2010-12-16T10:16:24Z</dcterms:modified>
</cp:coreProperties>
</file>