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74" r:id="rId3"/>
    <p:sldId id="279" r:id="rId4"/>
    <p:sldId id="275" r:id="rId5"/>
    <p:sldId id="276" r:id="rId6"/>
    <p:sldId id="277" r:id="rId7"/>
    <p:sldId id="278" r:id="rId8"/>
    <p:sldId id="280" r:id="rId9"/>
    <p:sldId id="281" r:id="rId10"/>
    <p:sldId id="28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747"/>
    <a:srgbClr val="584300"/>
    <a:srgbClr val="1D9320"/>
    <a:srgbClr val="765A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0522" autoAdjust="0"/>
    <p:restoredTop sz="96399" autoAdjust="0"/>
  </p:normalViewPr>
  <p:slideViewPr>
    <p:cSldViewPr>
      <p:cViewPr varScale="1">
        <p:scale>
          <a:sx n="97" d="100"/>
          <a:sy n="97" d="100"/>
        </p:scale>
        <p:origin x="-5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2A642D-9DFD-45C3-BA3C-A87B385578B7}" type="datetimeFigureOut">
              <a:rPr lang="en-US" smtClean="0"/>
              <a:pPr/>
              <a:t>7/11/2010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C43D69-0ABF-479F-981E-9A3A16A0C83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43D69-0ABF-479F-981E-9A3A16A0C83E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43D69-0ABF-479F-981E-9A3A16A0C83E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43D69-0ABF-479F-981E-9A3A16A0C83E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43D69-0ABF-479F-981E-9A3A16A0C83E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43D69-0ABF-479F-981E-9A3A16A0C83E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43D69-0ABF-479F-981E-9A3A16A0C83E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43D69-0ABF-479F-981E-9A3A16A0C83E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43D69-0ABF-479F-981E-9A3A16A0C83E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43D69-0ABF-479F-981E-9A3A16A0C83E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43D69-0ABF-479F-981E-9A3A16A0C83E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007B3-8A78-4720-AA47-9B0B8094AC41}" type="datetimeFigureOut">
              <a:rPr lang="en-US" smtClean="0"/>
              <a:pPr/>
              <a:t>7/11/2010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5629-AAAA-450C-B750-49D3BCC4B8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007B3-8A78-4720-AA47-9B0B8094AC41}" type="datetimeFigureOut">
              <a:rPr lang="en-US" smtClean="0"/>
              <a:pPr/>
              <a:t>7/11/2010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5629-AAAA-450C-B750-49D3BCC4B8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007B3-8A78-4720-AA47-9B0B8094AC41}" type="datetimeFigureOut">
              <a:rPr lang="en-US" smtClean="0"/>
              <a:pPr/>
              <a:t>7/11/2010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5629-AAAA-450C-B750-49D3BCC4B8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007B3-8A78-4720-AA47-9B0B8094AC41}" type="datetimeFigureOut">
              <a:rPr lang="en-US" smtClean="0"/>
              <a:pPr/>
              <a:t>7/11/2010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5629-AAAA-450C-B750-49D3BCC4B8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007B3-8A78-4720-AA47-9B0B8094AC41}" type="datetimeFigureOut">
              <a:rPr lang="en-US" smtClean="0"/>
              <a:pPr/>
              <a:t>7/11/2010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5629-AAAA-450C-B750-49D3BCC4B8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007B3-8A78-4720-AA47-9B0B8094AC41}" type="datetimeFigureOut">
              <a:rPr lang="en-US" smtClean="0"/>
              <a:pPr/>
              <a:t>7/11/2010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5629-AAAA-450C-B750-49D3BCC4B8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007B3-8A78-4720-AA47-9B0B8094AC41}" type="datetimeFigureOut">
              <a:rPr lang="en-US" smtClean="0"/>
              <a:pPr/>
              <a:t>7/11/2010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5629-AAAA-450C-B750-49D3BCC4B8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007B3-8A78-4720-AA47-9B0B8094AC41}" type="datetimeFigureOut">
              <a:rPr lang="en-US" smtClean="0"/>
              <a:pPr/>
              <a:t>7/11/2010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5629-AAAA-450C-B750-49D3BCC4B8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007B3-8A78-4720-AA47-9B0B8094AC41}" type="datetimeFigureOut">
              <a:rPr lang="en-US" smtClean="0"/>
              <a:pPr/>
              <a:t>7/11/2010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5629-AAAA-450C-B750-49D3BCC4B8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007B3-8A78-4720-AA47-9B0B8094AC41}" type="datetimeFigureOut">
              <a:rPr lang="en-US" smtClean="0"/>
              <a:pPr/>
              <a:t>7/11/2010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5629-AAAA-450C-B750-49D3BCC4B8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007B3-8A78-4720-AA47-9B0B8094AC41}" type="datetimeFigureOut">
              <a:rPr lang="en-US" smtClean="0"/>
              <a:pPr/>
              <a:t>7/11/2010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5629-AAAA-450C-B750-49D3BCC4B8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007B3-8A78-4720-AA47-9B0B8094AC41}" type="datetimeFigureOut">
              <a:rPr lang="en-US" smtClean="0"/>
              <a:pPr/>
              <a:t>7/11/2010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85629-AAAA-450C-B750-49D3BCC4B8D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4.xml"/><Relationship Id="rId7" Type="http://schemas.openxmlformats.org/officeDocument/2006/relationships/slide" Target="slide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10" Type="http://schemas.openxmlformats.org/officeDocument/2006/relationships/slide" Target="slide10.xml"/><Relationship Id="rId4" Type="http://schemas.openxmlformats.org/officeDocument/2006/relationships/slide" Target="slide5.xml"/><Relationship Id="rId9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2976" y="1500174"/>
            <a:ext cx="5944384" cy="33547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Guide for operational procedure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pPr marL="263525" indent="-263525">
              <a:buFont typeface="Arial" pitchFamily="34" charset="0"/>
              <a:buChar char="•"/>
            </a:pPr>
            <a:r>
              <a:rPr lang="en-GB" dirty="0" smtClean="0"/>
              <a:t>Spatial Data</a:t>
            </a:r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r>
              <a:rPr lang="en-GB" dirty="0" smtClean="0"/>
              <a:t>Version 2</a:t>
            </a:r>
          </a:p>
          <a:p>
            <a:r>
              <a:rPr lang="en-GB" dirty="0" smtClean="0"/>
              <a:t>B</a:t>
            </a:r>
            <a:r>
              <a:rPr lang="en-GB" dirty="0" smtClean="0"/>
              <a:t>y </a:t>
            </a:r>
            <a:r>
              <a:rPr lang="en-GB" dirty="0" smtClean="0"/>
              <a:t>Simone Kotthaus </a:t>
            </a:r>
          </a:p>
          <a:p>
            <a:r>
              <a:rPr lang="en-GB" dirty="0" smtClean="0"/>
              <a:t>Reviewed and updated </a:t>
            </a:r>
            <a:r>
              <a:rPr lang="en-GB" dirty="0" smtClean="0"/>
              <a:t>by </a:t>
            </a:r>
            <a:r>
              <a:rPr lang="en-GB" dirty="0" err="1" smtClean="0"/>
              <a:t>Duick</a:t>
            </a:r>
            <a:r>
              <a:rPr lang="en-GB" dirty="0" smtClean="0"/>
              <a:t> Young</a:t>
            </a:r>
            <a:r>
              <a:rPr lang="en-GB" dirty="0" smtClean="0"/>
              <a:t> </a:t>
            </a:r>
            <a:r>
              <a:rPr lang="en-GB" dirty="0" smtClean="0"/>
              <a:t>11</a:t>
            </a:r>
            <a:r>
              <a:rPr lang="en-GB" baseline="30000" dirty="0" smtClean="0"/>
              <a:t>th</a:t>
            </a:r>
            <a:r>
              <a:rPr lang="en-GB" dirty="0" smtClean="0"/>
              <a:t> July 2010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Version 1 created 02/06/2009 – located in instrument archive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609601" y="457200"/>
            <a:ext cx="83058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Quality Control / Quality Assurance (temporal)</a:t>
            </a:r>
          </a:p>
          <a:p>
            <a:endParaRPr lang="en-GB" dirty="0" smtClean="0"/>
          </a:p>
          <a:p>
            <a:pPr marL="342900" indent="-342900">
              <a:buFont typeface="+mj-lt"/>
              <a:buAutoNum type="arabicPeriod"/>
            </a:pPr>
            <a:r>
              <a:rPr lang="en-GB" sz="1600" dirty="0" smtClean="0"/>
              <a:t>Physically reasonable? Fixed barriers specified for each parameter in </a:t>
            </a:r>
            <a:r>
              <a:rPr lang="en-GB" sz="1600" dirty="0" err="1" smtClean="0"/>
              <a:t>parameterDetails.m</a:t>
            </a: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en-GB" sz="1600" dirty="0" smtClean="0"/>
              <a:t>Calculate average and standard deviation of all stations for each time step, value is neglected if it exceeds 2.4 </a:t>
            </a:r>
            <a:r>
              <a:rPr lang="en-GB" sz="1600" dirty="0" err="1" smtClean="0"/>
              <a:t>x</a:t>
            </a:r>
            <a:r>
              <a:rPr lang="en-GB" sz="1600" dirty="0" smtClean="0"/>
              <a:t> std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600" dirty="0" smtClean="0"/>
              <a:t>Comparison of values of consecutive time steps to delete constant values or too sharply in-/decreasing values (physically reasonable gradient is given in </a:t>
            </a:r>
            <a:r>
              <a:rPr lang="en-GB" sz="1600" dirty="0" err="1" smtClean="0"/>
              <a:t>parameterDetails.m</a:t>
            </a:r>
            <a:r>
              <a:rPr lang="en-GB" sz="1600" dirty="0" smtClean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600" dirty="0" smtClean="0"/>
              <a:t>Interpolation for data gaps of single 15min period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600" dirty="0" smtClean="0"/>
              <a:t>Calculate mean daily value of all stations and standard deviation between stations averaged over all time steps as well as absolute minimum and maximum values  </a:t>
            </a:r>
            <a:endParaRPr lang="en-GB" sz="1600" dirty="0"/>
          </a:p>
        </p:txBody>
      </p:sp>
      <p:sp>
        <p:nvSpPr>
          <p:cNvPr id="5" name="Textfeld 4"/>
          <p:cNvSpPr txBox="1"/>
          <p:nvPr/>
        </p:nvSpPr>
        <p:spPr>
          <a:xfrm>
            <a:off x="609600" y="3479899"/>
            <a:ext cx="8305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Quality Control / Quality Assurance (spatial)</a:t>
            </a:r>
          </a:p>
          <a:p>
            <a:endParaRPr lang="en-GB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Identify areas with scarce coverage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Evaluate importance of individual stations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…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8453514" y="6429396"/>
            <a:ext cx="619080" cy="369332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 smtClean="0">
                <a:hlinkClick r:id="rId3" action="ppaction://hlinksldjump"/>
              </a:rPr>
              <a:t>back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143504" y="214290"/>
            <a:ext cx="3714776" cy="642942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OTAGO</a:t>
            </a:r>
          </a:p>
          <a:p>
            <a:pPr algn="ctr"/>
            <a:r>
              <a:rPr lang="en-GB" sz="1200" dirty="0" smtClean="0"/>
              <a:t>I:\</a:t>
            </a:r>
            <a:r>
              <a:rPr lang="en-GB" sz="1200" dirty="0" smtClean="0"/>
              <a:t>YYYY\London\ALL\ </a:t>
            </a:r>
            <a:endParaRPr lang="en-GB" sz="1200" dirty="0" smtClean="0"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261438"/>
            <a:ext cx="4643470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Web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57224" y="1214422"/>
            <a:ext cx="3714776" cy="3693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 smtClean="0">
                <a:hlinkClick r:id="rId3" action="ppaction://hlinksldjump"/>
              </a:rPr>
              <a:t>http://weather.noaa.gov/index.html</a:t>
            </a:r>
            <a:endParaRPr lang="en-GB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857224" y="1714488"/>
            <a:ext cx="3714776" cy="3693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 smtClean="0">
                <a:hlinkClick r:id="rId4" action="ppaction://hlinksldjump"/>
              </a:rPr>
              <a:t>http://www.wunderground.com</a:t>
            </a:r>
            <a:endParaRPr lang="en-GB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857224" y="2214554"/>
            <a:ext cx="3714776" cy="3693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 smtClean="0">
                <a:hlinkClick r:id="rId5" action="ppaction://hlinksldjump"/>
              </a:rPr>
              <a:t>http://weather.lgfl.org.uk</a:t>
            </a:r>
            <a:endParaRPr lang="en-GB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857224" y="2714620"/>
            <a:ext cx="3714776" cy="3693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 smtClean="0">
                <a:hlinkClick r:id="rId6" action="ppaction://hlinksldjump"/>
              </a:rPr>
              <a:t>http://www.londonair.org.uk</a:t>
            </a:r>
            <a:endParaRPr lang="en-GB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428596" y="1214422"/>
            <a:ext cx="317716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428596" y="1714488"/>
            <a:ext cx="309700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B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428596" y="2214554"/>
            <a:ext cx="309700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C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428596" y="2714620"/>
            <a:ext cx="327334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D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214282" y="702214"/>
            <a:ext cx="464511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Meteorological </a:t>
            </a:r>
            <a:r>
              <a:rPr lang="en-GB" dirty="0" smtClean="0">
                <a:hlinkClick r:id="rId7" action="ppaction://hlinksldjump"/>
              </a:rPr>
              <a:t>Observations</a:t>
            </a:r>
            <a:r>
              <a:rPr lang="en-GB" dirty="0" smtClean="0"/>
              <a:t> in Greater London</a:t>
            </a:r>
            <a:endParaRPr lang="en-GB" dirty="0"/>
          </a:p>
        </p:txBody>
      </p:sp>
      <p:sp>
        <p:nvSpPr>
          <p:cNvPr id="15" name="Rectangle 14"/>
          <p:cNvSpPr/>
          <p:nvPr/>
        </p:nvSpPr>
        <p:spPr>
          <a:xfrm>
            <a:off x="142844" y="142852"/>
            <a:ext cx="4786346" cy="3071834"/>
          </a:xfrm>
          <a:prstGeom prst="rect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25"/>
          <p:cNvSpPr txBox="1">
            <a:spLocks noChangeArrowheads="1"/>
          </p:cNvSpPr>
          <p:nvPr/>
        </p:nvSpPr>
        <p:spPr bwMode="auto">
          <a:xfrm>
            <a:off x="5143504" y="928670"/>
            <a:ext cx="3714776" cy="25853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dirty="0" err="1" smtClean="0">
                <a:latin typeface="Calibri" pitchFamily="34" charset="0"/>
              </a:rPr>
              <a:t>SpatialGetA</a:t>
            </a:r>
            <a:r>
              <a:rPr lang="en-GB" sz="1200" dirty="0" smtClean="0">
                <a:latin typeface="Calibri" pitchFamily="34" charset="0"/>
              </a:rPr>
              <a:t>[half hourly task: hh:17, hh:47]</a:t>
            </a:r>
          </a:p>
          <a:p>
            <a:pPr marL="266700"/>
            <a:r>
              <a:rPr lang="en-GB" sz="1200" dirty="0" err="1" smtClean="0">
                <a:latin typeface="Calibri" pitchFamily="34" charset="0"/>
              </a:rPr>
              <a:t>AGeneral.m</a:t>
            </a:r>
            <a:r>
              <a:rPr lang="en-GB" sz="1200" dirty="0" smtClean="0">
                <a:latin typeface="Calibri" pitchFamily="34" charset="0"/>
              </a:rPr>
              <a:t>:</a:t>
            </a:r>
            <a:endParaRPr lang="en-GB" sz="400" dirty="0" smtClean="0">
              <a:latin typeface="Calibri" pitchFamily="34" charset="0"/>
            </a:endParaRPr>
          </a:p>
          <a:p>
            <a:pPr marL="360363">
              <a:buFont typeface="Arial" pitchFamily="34" charset="0"/>
              <a:buChar char="•"/>
            </a:pPr>
            <a:r>
              <a:rPr lang="en-GB" sz="1000" dirty="0" smtClean="0">
                <a:latin typeface="Calibri" pitchFamily="34" charset="0"/>
              </a:rPr>
              <a:t>Grab 30min A-data, appends to daily file </a:t>
            </a:r>
          </a:p>
          <a:p>
            <a:pPr marL="360363">
              <a:buFont typeface="Arial" pitchFamily="34" charset="0"/>
              <a:buChar char="•"/>
            </a:pPr>
            <a:r>
              <a:rPr lang="en-GB" sz="1000" dirty="0" smtClean="0">
                <a:latin typeface="Calibri" pitchFamily="34" charset="0"/>
              </a:rPr>
              <a:t>Check for missing values</a:t>
            </a:r>
          </a:p>
          <a:p>
            <a:pPr marL="360363">
              <a:buFont typeface="Arial" pitchFamily="34" charset="0"/>
              <a:buChar char="•"/>
            </a:pPr>
            <a:r>
              <a:rPr lang="en-GB" sz="1000" dirty="0" smtClean="0">
                <a:latin typeface="Calibri" pitchFamily="34" charset="0"/>
              </a:rPr>
              <a:t>  Extract one specified parameter, interpolates to 15 min resolution (+ standard deviation and quality flag)</a:t>
            </a:r>
          </a:p>
          <a:p>
            <a:pPr marL="360363">
              <a:buFont typeface="Arial" pitchFamily="34" charset="0"/>
              <a:buChar char="•"/>
            </a:pPr>
            <a:r>
              <a:rPr lang="en-GB" sz="1000" dirty="0" smtClean="0">
                <a:latin typeface="Calibri" pitchFamily="34" charset="0"/>
              </a:rPr>
              <a:t>Write to an external file including all stations</a:t>
            </a:r>
          </a:p>
          <a:p>
            <a:pPr algn="ctr"/>
            <a:endParaRPr lang="en-GB" sz="1000" dirty="0" smtClean="0">
              <a:latin typeface="Calibri" pitchFamily="34" charset="0"/>
            </a:endParaRPr>
          </a:p>
          <a:p>
            <a:pPr algn="ctr"/>
            <a:r>
              <a:rPr lang="en-GB" sz="1200" dirty="0" smtClean="0">
                <a:latin typeface="Calibri" pitchFamily="34" charset="0"/>
              </a:rPr>
              <a:t>\spatial_V2\A\A</a:t>
            </a:r>
            <a:r>
              <a:rPr lang="en-GB" sz="1200" i="1" dirty="0" smtClean="0">
                <a:latin typeface="Calibri" pitchFamily="34" charset="0"/>
              </a:rPr>
              <a:t>#code</a:t>
            </a:r>
            <a:r>
              <a:rPr lang="en-GB" sz="1200" dirty="0" smtClean="0">
                <a:latin typeface="Calibri" pitchFamily="34" charset="0"/>
              </a:rPr>
              <a:t>\</a:t>
            </a:r>
            <a:r>
              <a:rPr lang="en-GB" sz="1200" dirty="0" smtClean="0">
                <a:latin typeface="Calibri" pitchFamily="34" charset="0"/>
                <a:hlinkClick r:id="rId8" action="ppaction://hlinksldjump"/>
              </a:rPr>
              <a:t>codeYYYYDOY.txt</a:t>
            </a:r>
            <a:endParaRPr lang="en-GB" sz="1200" dirty="0" smtClean="0">
              <a:latin typeface="Calibri" pitchFamily="34" charset="0"/>
            </a:endParaRPr>
          </a:p>
          <a:p>
            <a:pPr algn="ctr"/>
            <a:r>
              <a:rPr lang="en-GB" sz="1200" dirty="0" smtClean="0">
                <a:latin typeface="Calibri" pitchFamily="34" charset="0"/>
              </a:rPr>
              <a:t>\spatial_V2\</a:t>
            </a:r>
            <a:r>
              <a:rPr lang="en-GB" sz="1200" i="1" dirty="0" smtClean="0">
                <a:latin typeface="Calibri" pitchFamily="34" charset="0"/>
              </a:rPr>
              <a:t>parameter</a:t>
            </a:r>
            <a:r>
              <a:rPr lang="en-GB" sz="1200" dirty="0" smtClean="0">
                <a:latin typeface="Calibri" pitchFamily="34" charset="0"/>
              </a:rPr>
              <a:t>\A\ave\</a:t>
            </a:r>
            <a:r>
              <a:rPr lang="en-GB" sz="1200" dirty="0" smtClean="0">
                <a:latin typeface="Calibri" pitchFamily="34" charset="0"/>
                <a:hlinkClick r:id="rId9" action="ppaction://hlinksldjump"/>
              </a:rPr>
              <a:t>AYYYYDOY_15.txt</a:t>
            </a:r>
            <a:endParaRPr lang="en-GB" sz="1200" dirty="0" smtClean="0">
              <a:latin typeface="Calibri" pitchFamily="34" charset="0"/>
            </a:endParaRPr>
          </a:p>
          <a:p>
            <a:pPr algn="ctr"/>
            <a:r>
              <a:rPr lang="en-GB" sz="1200" dirty="0" smtClean="0">
                <a:latin typeface="Calibri" pitchFamily="34" charset="0"/>
              </a:rPr>
              <a:t>\spatial_V2\</a:t>
            </a:r>
            <a:r>
              <a:rPr lang="en-GB" sz="1200" i="1" dirty="0" smtClean="0">
                <a:latin typeface="Calibri" pitchFamily="34" charset="0"/>
              </a:rPr>
              <a:t>parameter</a:t>
            </a:r>
            <a:r>
              <a:rPr lang="en-GB" sz="1200" dirty="0" smtClean="0">
                <a:latin typeface="Calibri" pitchFamily="34" charset="0"/>
              </a:rPr>
              <a:t>\A\std\</a:t>
            </a:r>
            <a:r>
              <a:rPr lang="en-GB" sz="1200" dirty="0" smtClean="0">
                <a:latin typeface="Calibri" pitchFamily="34" charset="0"/>
                <a:hlinkClick r:id="rId9" action="ppaction://hlinksldjump"/>
              </a:rPr>
              <a:t>AYYYYDOY_15.txt</a:t>
            </a:r>
            <a:endParaRPr lang="en-GB" sz="1200" dirty="0" smtClean="0">
              <a:latin typeface="Calibri" pitchFamily="34" charset="0"/>
            </a:endParaRPr>
          </a:p>
          <a:p>
            <a:pPr algn="ctr"/>
            <a:r>
              <a:rPr lang="en-GB" sz="1200" dirty="0" smtClean="0">
                <a:latin typeface="Calibri" pitchFamily="34" charset="0"/>
              </a:rPr>
              <a:t>\spatial_V2\</a:t>
            </a:r>
            <a:r>
              <a:rPr lang="en-GB" sz="1200" i="1" dirty="0" smtClean="0">
                <a:latin typeface="Calibri" pitchFamily="34" charset="0"/>
              </a:rPr>
              <a:t>parameter</a:t>
            </a:r>
            <a:r>
              <a:rPr lang="en-GB" sz="1200" dirty="0" smtClean="0">
                <a:latin typeface="Calibri" pitchFamily="34" charset="0"/>
              </a:rPr>
              <a:t>\A\flag\</a:t>
            </a:r>
            <a:r>
              <a:rPr lang="en-GB" sz="1200" dirty="0" smtClean="0">
                <a:latin typeface="Calibri" pitchFamily="34" charset="0"/>
                <a:hlinkClick r:id="rId9" action="ppaction://hlinksldjump"/>
              </a:rPr>
              <a:t>AYYYYDOY_15.txt</a:t>
            </a:r>
            <a:endParaRPr lang="en-GB" sz="1200" dirty="0" smtClean="0">
              <a:latin typeface="Calibri" pitchFamily="34" charset="0"/>
            </a:endParaRPr>
          </a:p>
          <a:p>
            <a:pPr algn="ctr"/>
            <a:endParaRPr lang="en-GB" sz="1200" dirty="0" smtClean="0">
              <a:latin typeface="Calibri" pitchFamily="34" charset="0"/>
            </a:endParaRPr>
          </a:p>
          <a:p>
            <a:pPr algn="ctr"/>
            <a:endParaRPr lang="en-GB" sz="1200" dirty="0" smtClean="0">
              <a:latin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5855" y="1857364"/>
            <a:ext cx="252000" cy="714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Rectangle 20"/>
          <p:cNvSpPr/>
          <p:nvPr/>
        </p:nvSpPr>
        <p:spPr>
          <a:xfrm>
            <a:off x="4572000" y="2857496"/>
            <a:ext cx="252000" cy="714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5"/>
          <p:cNvSpPr txBox="1">
            <a:spLocks noChangeArrowheads="1"/>
          </p:cNvSpPr>
          <p:nvPr/>
        </p:nvSpPr>
        <p:spPr bwMode="auto">
          <a:xfrm>
            <a:off x="4737100" y="3510677"/>
            <a:ext cx="4114800" cy="2769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dirty="0" err="1" smtClean="0">
                <a:latin typeface="Calibri" pitchFamily="34" charset="0"/>
              </a:rPr>
              <a:t>SplatialGetBC</a:t>
            </a:r>
            <a:r>
              <a:rPr lang="en-GB" dirty="0" smtClean="0">
                <a:latin typeface="Calibri" pitchFamily="34" charset="0"/>
              </a:rPr>
              <a:t> </a:t>
            </a:r>
            <a:r>
              <a:rPr lang="en-GB" sz="1200" dirty="0" smtClean="0">
                <a:latin typeface="Calibri" pitchFamily="34" charset="0"/>
              </a:rPr>
              <a:t>[daily task: 00:40]</a:t>
            </a:r>
          </a:p>
          <a:p>
            <a:pPr indent="266700">
              <a:buFont typeface="+mj-lt"/>
              <a:buAutoNum type="arabicPeriod"/>
            </a:pPr>
            <a:r>
              <a:rPr lang="en-GB" sz="1200" dirty="0" err="1" smtClean="0">
                <a:latin typeface="Calibri" pitchFamily="34" charset="0"/>
              </a:rPr>
              <a:t>BGeneral.m</a:t>
            </a:r>
            <a:r>
              <a:rPr lang="en-GB" sz="1200" dirty="0" smtClean="0">
                <a:latin typeface="Calibri" pitchFamily="34" charset="0"/>
              </a:rPr>
              <a:t>, </a:t>
            </a:r>
            <a:r>
              <a:rPr lang="en-GB" sz="1200" dirty="0" err="1" smtClean="0">
                <a:latin typeface="Calibri" pitchFamily="34" charset="0"/>
              </a:rPr>
              <a:t>CGeneral.m</a:t>
            </a:r>
            <a:r>
              <a:rPr lang="en-GB" sz="1200" dirty="0" smtClean="0">
                <a:latin typeface="Calibri" pitchFamily="34" charset="0"/>
              </a:rPr>
              <a:t>, </a:t>
            </a:r>
            <a:r>
              <a:rPr lang="en-GB" sz="1200" dirty="0" err="1" smtClean="0">
                <a:latin typeface="Calibri" pitchFamily="34" charset="0"/>
              </a:rPr>
              <a:t>DGeneral.m</a:t>
            </a:r>
            <a:r>
              <a:rPr lang="en-GB" sz="1200" dirty="0" smtClean="0">
                <a:latin typeface="Calibri" pitchFamily="34" charset="0"/>
              </a:rPr>
              <a:t>:</a:t>
            </a:r>
            <a:endParaRPr lang="en-GB" sz="400" dirty="0" smtClean="0">
              <a:latin typeface="Calibri" pitchFamily="34" charset="0"/>
            </a:endParaRPr>
          </a:p>
          <a:p>
            <a:pPr marL="360363">
              <a:buFont typeface="Arial" pitchFamily="34" charset="0"/>
              <a:buChar char="•"/>
            </a:pPr>
            <a:r>
              <a:rPr lang="en-GB" sz="1000" dirty="0" smtClean="0">
                <a:latin typeface="Calibri" pitchFamily="34" charset="0"/>
              </a:rPr>
              <a:t>Save raw data for source B and D</a:t>
            </a:r>
          </a:p>
          <a:p>
            <a:pPr marL="360363">
              <a:buFont typeface="Arial" pitchFamily="34" charset="0"/>
              <a:buChar char="•"/>
            </a:pPr>
            <a:r>
              <a:rPr lang="en-GB" sz="1000" dirty="0" smtClean="0">
                <a:latin typeface="Calibri" pitchFamily="34" charset="0"/>
              </a:rPr>
              <a:t>Write formatted daily files for sources B, C, D </a:t>
            </a:r>
          </a:p>
          <a:p>
            <a:pPr marL="360363">
              <a:buFont typeface="Arial" pitchFamily="34" charset="0"/>
              <a:buChar char="•"/>
            </a:pPr>
            <a:r>
              <a:rPr lang="en-GB" sz="1000" dirty="0" smtClean="0">
                <a:latin typeface="Calibri" pitchFamily="34" charset="0"/>
              </a:rPr>
              <a:t>Check data from source C for missing values</a:t>
            </a:r>
          </a:p>
          <a:p>
            <a:pPr marL="360363">
              <a:buFont typeface="Arial" pitchFamily="34" charset="0"/>
              <a:buChar char="•"/>
            </a:pPr>
            <a:r>
              <a:rPr lang="en-GB" sz="1000" dirty="0" smtClean="0">
                <a:latin typeface="Calibri" pitchFamily="34" charset="0"/>
              </a:rPr>
              <a:t> Extract one specified parameter, interpolates/averages to 15 min resolution (+ standard deviation and quality flag)</a:t>
            </a:r>
          </a:p>
          <a:p>
            <a:pPr algn="ctr"/>
            <a:endParaRPr lang="en-GB" sz="1000" dirty="0" smtClean="0">
              <a:latin typeface="Calibri" pitchFamily="34" charset="0"/>
            </a:endParaRPr>
          </a:p>
          <a:p>
            <a:pPr algn="ctr"/>
            <a:r>
              <a:rPr lang="en-GB" sz="1200" dirty="0" smtClean="0">
                <a:latin typeface="Calibri" pitchFamily="34" charset="0"/>
              </a:rPr>
              <a:t>\spatial_V2\</a:t>
            </a:r>
            <a:r>
              <a:rPr lang="en-GB" sz="1200" i="1" dirty="0" smtClean="0">
                <a:latin typeface="Calibri" pitchFamily="34" charset="0"/>
              </a:rPr>
              <a:t>source</a:t>
            </a:r>
            <a:r>
              <a:rPr lang="en-GB" sz="1200" dirty="0" smtClean="0">
                <a:latin typeface="Calibri" pitchFamily="34" charset="0"/>
              </a:rPr>
              <a:t>\</a:t>
            </a:r>
            <a:r>
              <a:rPr lang="en-GB" sz="1200" i="1" dirty="0" smtClean="0">
                <a:latin typeface="Calibri" pitchFamily="34" charset="0"/>
              </a:rPr>
              <a:t>source#</a:t>
            </a:r>
            <a:r>
              <a:rPr lang="en-GB" sz="1200" dirty="0" smtClean="0">
                <a:latin typeface="Calibri" pitchFamily="34" charset="0"/>
              </a:rPr>
              <a:t>\</a:t>
            </a:r>
            <a:r>
              <a:rPr lang="en-GB" sz="1200" dirty="0" smtClean="0">
                <a:latin typeface="Calibri" pitchFamily="34" charset="0"/>
                <a:hlinkClick r:id="rId8" action="ppaction://hlinksldjump"/>
              </a:rPr>
              <a:t>codeYYYYDOY.txt</a:t>
            </a:r>
            <a:endParaRPr lang="en-GB" sz="1200" dirty="0" smtClean="0">
              <a:latin typeface="Calibri" pitchFamily="34" charset="0"/>
            </a:endParaRPr>
          </a:p>
          <a:p>
            <a:pPr algn="ctr"/>
            <a:r>
              <a:rPr lang="en-GB" sz="1200" dirty="0" smtClean="0">
                <a:latin typeface="Calibri" pitchFamily="34" charset="0"/>
              </a:rPr>
              <a:t>\spatial_V2\</a:t>
            </a:r>
            <a:r>
              <a:rPr lang="en-GB" sz="1200" i="1" dirty="0" smtClean="0">
                <a:latin typeface="Calibri" pitchFamily="34" charset="0"/>
              </a:rPr>
              <a:t>source</a:t>
            </a:r>
            <a:r>
              <a:rPr lang="en-GB" sz="1200" dirty="0" smtClean="0">
                <a:latin typeface="Calibri" pitchFamily="34" charset="0"/>
              </a:rPr>
              <a:t>\</a:t>
            </a:r>
            <a:r>
              <a:rPr lang="en-GB" sz="1200" i="1" dirty="0" smtClean="0">
                <a:latin typeface="Calibri" pitchFamily="34" charset="0"/>
              </a:rPr>
              <a:t>source#</a:t>
            </a:r>
            <a:r>
              <a:rPr lang="en-GB" sz="1200" dirty="0" smtClean="0">
                <a:latin typeface="Calibri" pitchFamily="34" charset="0"/>
              </a:rPr>
              <a:t>\codeYYYDOY_raw.txt</a:t>
            </a:r>
          </a:p>
          <a:p>
            <a:pPr algn="ctr"/>
            <a:r>
              <a:rPr lang="en-GB" sz="1200" dirty="0" smtClean="0">
                <a:latin typeface="Calibri" pitchFamily="34" charset="0"/>
              </a:rPr>
              <a:t>\spatial_V2\</a:t>
            </a:r>
            <a:r>
              <a:rPr lang="en-GB" sz="1200" i="1" dirty="0" smtClean="0">
                <a:latin typeface="Calibri" pitchFamily="34" charset="0"/>
              </a:rPr>
              <a:t>parameter</a:t>
            </a:r>
            <a:r>
              <a:rPr lang="en-GB" sz="1200" dirty="0" smtClean="0">
                <a:latin typeface="Calibri" pitchFamily="34" charset="0"/>
              </a:rPr>
              <a:t>\source\ave\</a:t>
            </a:r>
            <a:r>
              <a:rPr lang="en-GB" sz="1200" i="1" dirty="0" smtClean="0">
                <a:latin typeface="Calibri" pitchFamily="34" charset="0"/>
                <a:hlinkClick r:id="rId9" action="ppaction://hlinksldjump"/>
              </a:rPr>
              <a:t>source</a:t>
            </a:r>
            <a:r>
              <a:rPr lang="en-GB" sz="1200" dirty="0" smtClean="0">
                <a:latin typeface="Calibri" pitchFamily="34" charset="0"/>
                <a:hlinkClick r:id="rId9" action="ppaction://hlinksldjump"/>
              </a:rPr>
              <a:t>YYYYDOY_15.txt</a:t>
            </a:r>
            <a:endParaRPr lang="en-GB" sz="1200" dirty="0" smtClean="0">
              <a:latin typeface="Calibri" pitchFamily="34" charset="0"/>
            </a:endParaRPr>
          </a:p>
          <a:p>
            <a:pPr algn="ctr"/>
            <a:r>
              <a:rPr lang="en-GB" sz="1200" dirty="0" smtClean="0">
                <a:latin typeface="Calibri" pitchFamily="34" charset="0"/>
              </a:rPr>
              <a:t>\spatial_V2\</a:t>
            </a:r>
            <a:r>
              <a:rPr lang="en-GB" sz="1200" i="1" dirty="0" smtClean="0">
                <a:latin typeface="Calibri" pitchFamily="34" charset="0"/>
              </a:rPr>
              <a:t>parameter</a:t>
            </a:r>
            <a:r>
              <a:rPr lang="en-GB" sz="1200" dirty="0" smtClean="0">
                <a:latin typeface="Calibri" pitchFamily="34" charset="0"/>
              </a:rPr>
              <a:t>\source\std\</a:t>
            </a:r>
            <a:r>
              <a:rPr lang="en-GB" sz="1200" i="1" dirty="0" smtClean="0">
                <a:latin typeface="Calibri" pitchFamily="34" charset="0"/>
                <a:hlinkClick r:id="rId9" action="ppaction://hlinksldjump"/>
              </a:rPr>
              <a:t>source</a:t>
            </a:r>
            <a:r>
              <a:rPr lang="en-GB" sz="1200" dirty="0" smtClean="0">
                <a:latin typeface="Calibri" pitchFamily="34" charset="0"/>
                <a:hlinkClick r:id="rId9" action="ppaction://hlinksldjump"/>
              </a:rPr>
              <a:t>YYYYDOY_15.txt</a:t>
            </a:r>
            <a:endParaRPr lang="en-GB" sz="1200" dirty="0" smtClean="0">
              <a:latin typeface="Calibri" pitchFamily="34" charset="0"/>
            </a:endParaRPr>
          </a:p>
          <a:p>
            <a:pPr algn="ctr"/>
            <a:r>
              <a:rPr lang="en-GB" sz="1200" dirty="0" smtClean="0">
                <a:latin typeface="Calibri" pitchFamily="34" charset="0"/>
              </a:rPr>
              <a:t>\spatial_V2\</a:t>
            </a:r>
            <a:r>
              <a:rPr lang="en-GB" sz="1200" i="1" dirty="0" smtClean="0">
                <a:latin typeface="Calibri" pitchFamily="34" charset="0"/>
              </a:rPr>
              <a:t>parameter</a:t>
            </a:r>
            <a:r>
              <a:rPr lang="en-GB" sz="1200" dirty="0" smtClean="0">
                <a:latin typeface="Calibri" pitchFamily="34" charset="0"/>
              </a:rPr>
              <a:t>\source\flag\</a:t>
            </a:r>
            <a:r>
              <a:rPr lang="en-GB" sz="1200" i="1" dirty="0" smtClean="0">
                <a:latin typeface="Calibri" pitchFamily="34" charset="0"/>
                <a:hlinkClick r:id="rId9" action="ppaction://hlinksldjump"/>
              </a:rPr>
              <a:t>source</a:t>
            </a:r>
            <a:r>
              <a:rPr lang="en-GB" sz="1200" dirty="0" smtClean="0">
                <a:latin typeface="Calibri" pitchFamily="34" charset="0"/>
                <a:hlinkClick r:id="rId9" action="ppaction://hlinksldjump"/>
              </a:rPr>
              <a:t>YYYYDOY_15.txt</a:t>
            </a:r>
            <a:endParaRPr lang="en-GB" sz="1200" dirty="0" smtClean="0">
              <a:latin typeface="Calibri" pitchFamily="34" charset="0"/>
            </a:endParaRPr>
          </a:p>
          <a:p>
            <a:pPr algn="ctr"/>
            <a:endParaRPr lang="en-GB" sz="1200" dirty="0" smtClean="0">
              <a:latin typeface="Calibri" pitchFamily="34" charset="0"/>
            </a:endParaRPr>
          </a:p>
          <a:p>
            <a:pPr algn="ctr"/>
            <a:endParaRPr lang="en-GB" sz="1200" dirty="0" smtClean="0">
              <a:latin typeface="Calibri" pitchFamily="34" charset="0"/>
            </a:endParaRPr>
          </a:p>
        </p:txBody>
      </p:sp>
      <p:sp>
        <p:nvSpPr>
          <p:cNvPr id="22" name="Rectangle 19"/>
          <p:cNvSpPr/>
          <p:nvPr/>
        </p:nvSpPr>
        <p:spPr>
          <a:xfrm>
            <a:off x="4572000" y="2366962"/>
            <a:ext cx="252000" cy="714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09600" y="3429000"/>
            <a:ext cx="4191000" cy="3077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en-GB" sz="1200" dirty="0" smtClean="0">
              <a:latin typeface="Calibri" pitchFamily="34" charset="0"/>
            </a:endParaRPr>
          </a:p>
          <a:p>
            <a:pPr algn="ctr"/>
            <a:endParaRPr lang="en-GB" sz="1200" dirty="0" smtClean="0">
              <a:latin typeface="Calibri" pitchFamily="34" charset="0"/>
            </a:endParaRPr>
          </a:p>
          <a:p>
            <a:pPr marL="228600" indent="-228600">
              <a:buFont typeface="+mj-lt"/>
              <a:buAutoNum type="arabicPeriod" startAt="2"/>
            </a:pPr>
            <a:r>
              <a:rPr lang="en-GB" sz="1200" dirty="0" err="1" smtClean="0">
                <a:latin typeface="Calibri" pitchFamily="34" charset="0"/>
              </a:rPr>
              <a:t>dailyplotspatial.m</a:t>
            </a:r>
            <a:r>
              <a:rPr lang="en-GB" sz="1200" dirty="0" smtClean="0">
                <a:latin typeface="Calibri" pitchFamily="34" charset="0"/>
              </a:rPr>
              <a:t>:</a:t>
            </a:r>
          </a:p>
          <a:p>
            <a:pPr marL="685800" lvl="1" indent="-228600">
              <a:buFont typeface="Arial"/>
              <a:buChar char="•"/>
            </a:pPr>
            <a:r>
              <a:rPr lang="en-GB" sz="1000" dirty="0" smtClean="0">
                <a:latin typeface="Calibri" pitchFamily="34" charset="0"/>
              </a:rPr>
              <a:t>Temporal </a:t>
            </a:r>
            <a:r>
              <a:rPr lang="en-GB" sz="1000" dirty="0" smtClean="0">
                <a:latin typeface="Calibri" pitchFamily="34" charset="0"/>
                <a:hlinkClick r:id="rId10" action="ppaction://hlinksldjump"/>
              </a:rPr>
              <a:t>QCQA</a:t>
            </a:r>
            <a:endParaRPr lang="en-GB" sz="1000" dirty="0" smtClean="0">
              <a:latin typeface="Calibri" pitchFamily="34" charset="0"/>
            </a:endParaRPr>
          </a:p>
          <a:p>
            <a:pPr marL="685800" lvl="1" indent="-228600">
              <a:buFont typeface="Arial"/>
              <a:buChar char="•"/>
            </a:pPr>
            <a:r>
              <a:rPr lang="en-GB" sz="1000" dirty="0" smtClean="0">
                <a:latin typeface="Calibri" pitchFamily="34" charset="0"/>
              </a:rPr>
              <a:t>Temporal daily plot</a:t>
            </a:r>
          </a:p>
          <a:p>
            <a:pPr marL="685800" lvl="1" indent="-228600">
              <a:buFont typeface="Arial"/>
              <a:buChar char="•"/>
            </a:pPr>
            <a:r>
              <a:rPr lang="en-GB" sz="1000" dirty="0" smtClean="0">
                <a:solidFill>
                  <a:srgbClr val="7F7F7F"/>
                </a:solidFill>
                <a:latin typeface="Calibri" pitchFamily="34" charset="0"/>
              </a:rPr>
              <a:t>Spatial plots for each 15 min period</a:t>
            </a:r>
          </a:p>
          <a:p>
            <a:pPr marL="685800" lvl="1" indent="-228600">
              <a:buFont typeface="+mj-lt"/>
              <a:buAutoNum type="alphaLcParenR"/>
            </a:pPr>
            <a:r>
              <a:rPr lang="en-GB" sz="1000" dirty="0" smtClean="0">
                <a:latin typeface="Calibri" pitchFamily="34" charset="0"/>
              </a:rPr>
              <a:t>Yesterday’s data from sources A, B, C</a:t>
            </a:r>
          </a:p>
          <a:p>
            <a:pPr marL="685800" lvl="1" indent="-228600">
              <a:buFont typeface="+mj-lt"/>
              <a:buAutoNum type="alphaLcParenR"/>
            </a:pPr>
            <a:r>
              <a:rPr lang="en-GB" sz="1000" dirty="0" smtClean="0">
                <a:latin typeface="Calibri" pitchFamily="34" charset="0"/>
              </a:rPr>
              <a:t>Data from today-14 from all sources</a:t>
            </a:r>
          </a:p>
          <a:p>
            <a:pPr marL="228600" indent="-228600" algn="ctr"/>
            <a:endParaRPr lang="en-GB" sz="1200" dirty="0" smtClean="0">
              <a:latin typeface="Calibri" pitchFamily="34" charset="0"/>
            </a:endParaRPr>
          </a:p>
          <a:p>
            <a:pPr marL="228600" indent="-228600" algn="ctr"/>
            <a:r>
              <a:rPr lang="en-GB" sz="1200" dirty="0" smtClean="0">
                <a:latin typeface="Calibri" pitchFamily="34" charset="0"/>
              </a:rPr>
              <a:t>\spatial_V2\Diagnostics\QCQAinfoYYYYDOY_a.txt</a:t>
            </a:r>
          </a:p>
          <a:p>
            <a:pPr marL="228600" indent="-228600" algn="ctr"/>
            <a:r>
              <a:rPr lang="en-GB" sz="1200" dirty="0" smtClean="0">
                <a:latin typeface="Calibri" pitchFamily="34" charset="0"/>
              </a:rPr>
              <a:t>\spatial_V2\Diagnostics\QCQAinfoYYYYDOY_b.txt</a:t>
            </a:r>
          </a:p>
          <a:p>
            <a:pPr marL="228600" indent="-228600" algn="ctr"/>
            <a:r>
              <a:rPr lang="en-GB" sz="1200" dirty="0" smtClean="0">
                <a:latin typeface="Calibri" pitchFamily="34" charset="0"/>
              </a:rPr>
              <a:t>\spatial_V2\</a:t>
            </a:r>
            <a:r>
              <a:rPr lang="en-GB" sz="1200" i="1" dirty="0" smtClean="0">
                <a:latin typeface="Calibri" pitchFamily="34" charset="0"/>
              </a:rPr>
              <a:t>parameter</a:t>
            </a:r>
            <a:r>
              <a:rPr lang="en-GB" sz="1200" dirty="0" smtClean="0">
                <a:latin typeface="Calibri" pitchFamily="34" charset="0"/>
              </a:rPr>
              <a:t>\plots\SpatailYYYYDOY_a.jpg</a:t>
            </a:r>
          </a:p>
          <a:p>
            <a:pPr marL="228600" indent="-228600" algn="ctr"/>
            <a:r>
              <a:rPr lang="en-GB" sz="1200" dirty="0" smtClean="0">
                <a:latin typeface="Calibri" pitchFamily="34" charset="0"/>
              </a:rPr>
              <a:t>\spatial_V2\</a:t>
            </a:r>
            <a:r>
              <a:rPr lang="en-GB" sz="1200" i="1" dirty="0" smtClean="0">
                <a:latin typeface="Calibri" pitchFamily="34" charset="0"/>
              </a:rPr>
              <a:t>parameter</a:t>
            </a:r>
            <a:r>
              <a:rPr lang="en-GB" sz="1200" dirty="0" smtClean="0">
                <a:latin typeface="Calibri" pitchFamily="34" charset="0"/>
              </a:rPr>
              <a:t>\plots\SpatailYYYYDOY_b.jpg</a:t>
            </a:r>
          </a:p>
          <a:p>
            <a:pPr marL="228600" indent="-228600" algn="ctr"/>
            <a:r>
              <a:rPr lang="en-GB" sz="1200" dirty="0" smtClean="0">
                <a:solidFill>
                  <a:srgbClr val="7F7F7F"/>
                </a:solidFill>
                <a:latin typeface="Calibri" pitchFamily="34" charset="0"/>
              </a:rPr>
              <a:t>\spatial_V2\</a:t>
            </a:r>
            <a:r>
              <a:rPr lang="en-GB" sz="1200" i="1" dirty="0" smtClean="0">
                <a:solidFill>
                  <a:srgbClr val="7F7F7F"/>
                </a:solidFill>
                <a:latin typeface="Calibri" pitchFamily="34" charset="0"/>
              </a:rPr>
              <a:t>parameter</a:t>
            </a:r>
            <a:r>
              <a:rPr lang="en-GB" sz="1200" dirty="0" smtClean="0">
                <a:solidFill>
                  <a:srgbClr val="7F7F7F"/>
                </a:solidFill>
                <a:latin typeface="Calibri" pitchFamily="34" charset="0"/>
              </a:rPr>
              <a:t>\plots\MM\SpatailYYYYDOYHH_a.jpg</a:t>
            </a:r>
          </a:p>
          <a:p>
            <a:pPr algn="ctr"/>
            <a:r>
              <a:rPr lang="en-GB" sz="1200" dirty="0" smtClean="0">
                <a:solidFill>
                  <a:srgbClr val="7F7F7F"/>
                </a:solidFill>
                <a:latin typeface="Calibri" pitchFamily="34" charset="0"/>
              </a:rPr>
              <a:t>\spatial_V2\</a:t>
            </a:r>
            <a:r>
              <a:rPr lang="en-GB" sz="1200" i="1" dirty="0" smtClean="0">
                <a:solidFill>
                  <a:srgbClr val="7F7F7F"/>
                </a:solidFill>
                <a:latin typeface="Calibri" pitchFamily="34" charset="0"/>
              </a:rPr>
              <a:t>parameter</a:t>
            </a:r>
            <a:r>
              <a:rPr lang="en-GB" sz="1200" dirty="0" smtClean="0">
                <a:solidFill>
                  <a:srgbClr val="7F7F7F"/>
                </a:solidFill>
                <a:latin typeface="Calibri" pitchFamily="34" charset="0"/>
              </a:rPr>
              <a:t>\plots\MM\SpatailYYYYDOYHH_b.jpg</a:t>
            </a:r>
          </a:p>
          <a:p>
            <a:pPr algn="ctr"/>
            <a:endParaRPr lang="en-GB" sz="1200" dirty="0" smtClean="0">
              <a:latin typeface="Calibri" pitchFamily="34" charset="0"/>
            </a:endParaRPr>
          </a:p>
          <a:p>
            <a:pPr algn="ctr"/>
            <a:endParaRPr lang="en-GB" sz="1200" dirty="0" smtClean="0">
              <a:latin typeface="Calibri" pitchFamily="34" charset="0"/>
            </a:endParaRPr>
          </a:p>
          <a:p>
            <a:pPr algn="ctr"/>
            <a:endParaRPr lang="en-GB" sz="1200" dirty="0" smtClean="0">
              <a:latin typeface="Calibri" pitchFamily="34" charset="0"/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533400" y="3505200"/>
            <a:ext cx="8305800" cy="27432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38" name="Gruppierung 37"/>
          <p:cNvGrpSpPr/>
          <p:nvPr/>
        </p:nvGrpSpPr>
        <p:grpSpPr>
          <a:xfrm>
            <a:off x="151606" y="139700"/>
            <a:ext cx="8839994" cy="6261100"/>
            <a:chOff x="151606" y="139700"/>
            <a:chExt cx="8839994" cy="6261100"/>
          </a:xfrm>
        </p:grpSpPr>
        <p:cxnSp>
          <p:nvCxnSpPr>
            <p:cNvPr id="28" name="Gerade Verbindung 27"/>
            <p:cNvCxnSpPr/>
            <p:nvPr/>
          </p:nvCxnSpPr>
          <p:spPr>
            <a:xfrm>
              <a:off x="152400" y="3352800"/>
              <a:ext cx="4876800" cy="1588"/>
            </a:xfrm>
            <a:prstGeom prst="line">
              <a:avLst/>
            </a:prstGeom>
            <a:ln w="12700">
              <a:solidFill>
                <a:schemeClr val="tx1">
                  <a:lumMod val="65000"/>
                  <a:lumOff val="35000"/>
                </a:schemeClr>
              </a:solidFill>
              <a:prstDash val="lg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Gerade Verbindung 28"/>
            <p:cNvCxnSpPr/>
            <p:nvPr/>
          </p:nvCxnSpPr>
          <p:spPr>
            <a:xfrm>
              <a:off x="152400" y="6399212"/>
              <a:ext cx="8839200" cy="1588"/>
            </a:xfrm>
            <a:prstGeom prst="line">
              <a:avLst/>
            </a:prstGeom>
            <a:ln w="12700">
              <a:solidFill>
                <a:schemeClr val="tx1">
                  <a:lumMod val="65000"/>
                  <a:lumOff val="35000"/>
                </a:schemeClr>
              </a:solidFill>
              <a:prstDash val="lg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 Verbindung 30"/>
            <p:cNvCxnSpPr/>
            <p:nvPr/>
          </p:nvCxnSpPr>
          <p:spPr>
            <a:xfrm>
              <a:off x="5076000" y="139700"/>
              <a:ext cx="3888000" cy="1588"/>
            </a:xfrm>
            <a:prstGeom prst="line">
              <a:avLst/>
            </a:prstGeom>
            <a:ln w="12700">
              <a:solidFill>
                <a:schemeClr val="tx1">
                  <a:lumMod val="65000"/>
                  <a:lumOff val="35000"/>
                </a:schemeClr>
              </a:solidFill>
              <a:prstDash val="lg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Gerade Verbindung 32"/>
            <p:cNvCxnSpPr/>
            <p:nvPr/>
          </p:nvCxnSpPr>
          <p:spPr>
            <a:xfrm rot="5400000">
              <a:off x="-1339800" y="4845000"/>
              <a:ext cx="2984400" cy="1588"/>
            </a:xfrm>
            <a:prstGeom prst="line">
              <a:avLst/>
            </a:prstGeom>
            <a:ln w="12700">
              <a:solidFill>
                <a:schemeClr val="tx1">
                  <a:lumMod val="65000"/>
                  <a:lumOff val="35000"/>
                </a:schemeClr>
              </a:solidFill>
              <a:prstDash val="lg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Gerade Verbindung 33"/>
            <p:cNvCxnSpPr/>
            <p:nvPr/>
          </p:nvCxnSpPr>
          <p:spPr>
            <a:xfrm rot="5400000">
              <a:off x="3434500" y="1759006"/>
              <a:ext cx="3214800" cy="1588"/>
            </a:xfrm>
            <a:prstGeom prst="line">
              <a:avLst/>
            </a:prstGeom>
            <a:ln w="12700">
              <a:solidFill>
                <a:schemeClr val="tx1">
                  <a:lumMod val="65000"/>
                  <a:lumOff val="35000"/>
                </a:schemeClr>
              </a:solidFill>
              <a:prstDash val="lg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Gerade Verbindung 35"/>
            <p:cNvCxnSpPr/>
            <p:nvPr/>
          </p:nvCxnSpPr>
          <p:spPr>
            <a:xfrm rot="5400000">
              <a:off x="5873106" y="3282006"/>
              <a:ext cx="6210000" cy="1588"/>
            </a:xfrm>
            <a:prstGeom prst="line">
              <a:avLst/>
            </a:prstGeom>
            <a:ln w="12700">
              <a:solidFill>
                <a:schemeClr val="tx1">
                  <a:lumMod val="65000"/>
                  <a:lumOff val="35000"/>
                </a:schemeClr>
              </a:solidFill>
              <a:prstDash val="lg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Pfeil nach unten 26"/>
          <p:cNvSpPr/>
          <p:nvPr/>
        </p:nvSpPr>
        <p:spPr>
          <a:xfrm>
            <a:off x="4758200" y="1854200"/>
            <a:ext cx="144000" cy="1940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ight Arrow 17"/>
          <p:cNvSpPr/>
          <p:nvPr/>
        </p:nvSpPr>
        <p:spPr>
          <a:xfrm>
            <a:off x="4585855" y="1327425"/>
            <a:ext cx="540000" cy="142876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219200"/>
            <a:ext cx="4022896" cy="3293209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 rtlCol="0">
            <a:spAutoFit/>
          </a:bodyPr>
          <a:lstStyle/>
          <a:p>
            <a:pPr marL="179388" indent="-179388"/>
            <a:r>
              <a:rPr lang="en-GB" sz="2400" dirty="0" smtClean="0"/>
              <a:t>Collected Parameters</a:t>
            </a:r>
          </a:p>
          <a:p>
            <a:pPr marL="179388" indent="-179388"/>
            <a:endParaRPr lang="en-GB" sz="2400" dirty="0" smtClean="0"/>
          </a:p>
          <a:p>
            <a:pPr marL="179388" indent="-179388">
              <a:buFont typeface="Arial" pitchFamily="34" charset="0"/>
              <a:buChar char="•"/>
            </a:pPr>
            <a:r>
              <a:rPr lang="en-GB" sz="2000" dirty="0" smtClean="0"/>
              <a:t>Wind Direction [ °]</a:t>
            </a:r>
          </a:p>
          <a:p>
            <a:pPr marL="179388" indent="-179388">
              <a:buFont typeface="Arial" pitchFamily="34" charset="0"/>
              <a:buChar char="•"/>
            </a:pPr>
            <a:r>
              <a:rPr lang="en-GB" sz="2000" dirty="0" smtClean="0"/>
              <a:t>Wind Speed [m/s]</a:t>
            </a:r>
          </a:p>
          <a:p>
            <a:pPr marL="179388" indent="-179388">
              <a:buFont typeface="Arial" pitchFamily="34" charset="0"/>
              <a:buChar char="•"/>
            </a:pPr>
            <a:r>
              <a:rPr lang="en-GB" sz="2000" dirty="0" smtClean="0"/>
              <a:t>Air Temperature [°C]</a:t>
            </a:r>
          </a:p>
          <a:p>
            <a:pPr marL="179388" indent="-179388">
              <a:buFont typeface="Arial" pitchFamily="34" charset="0"/>
              <a:buChar char="•"/>
            </a:pPr>
            <a:r>
              <a:rPr lang="en-GB" sz="2000" dirty="0" smtClean="0"/>
              <a:t>Dew Point [°C]</a:t>
            </a:r>
          </a:p>
          <a:p>
            <a:pPr marL="179388" indent="-179388">
              <a:buFont typeface="Arial" pitchFamily="34" charset="0"/>
              <a:buChar char="•"/>
            </a:pPr>
            <a:r>
              <a:rPr lang="en-GB" sz="2000" dirty="0" smtClean="0"/>
              <a:t>Relative Humidity [%]</a:t>
            </a:r>
          </a:p>
          <a:p>
            <a:pPr marL="179388" indent="-179388">
              <a:buFont typeface="Arial" pitchFamily="34" charset="0"/>
              <a:buChar char="•"/>
            </a:pPr>
            <a:r>
              <a:rPr lang="en-GB" sz="2000" dirty="0" smtClean="0"/>
              <a:t>Barometric Pressure [</a:t>
            </a:r>
            <a:r>
              <a:rPr lang="en-GB" sz="2000" dirty="0" err="1" smtClean="0"/>
              <a:t>hPa</a:t>
            </a:r>
            <a:r>
              <a:rPr lang="en-GB" sz="2000" dirty="0" smtClean="0"/>
              <a:t>]</a:t>
            </a:r>
          </a:p>
          <a:p>
            <a:pPr marL="179388" indent="-179388">
              <a:buFont typeface="Arial" pitchFamily="34" charset="0"/>
              <a:buChar char="•"/>
            </a:pPr>
            <a:r>
              <a:rPr lang="en-GB" sz="2000" dirty="0" smtClean="0"/>
              <a:t>Precipitation [mm/h]</a:t>
            </a:r>
          </a:p>
          <a:p>
            <a:pPr marL="179388" indent="-179388">
              <a:buFont typeface="Arial" pitchFamily="34" charset="0"/>
              <a:buChar char="•"/>
            </a:pPr>
            <a:r>
              <a:rPr lang="en-GB" sz="2000" dirty="0" smtClean="0"/>
              <a:t>Incoming Solar Radiation [W/m^2]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82076" y="142852"/>
            <a:ext cx="619080" cy="369332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 smtClean="0">
                <a:hlinkClick r:id="rId3" action="ppaction://hlinksldjump"/>
              </a:rPr>
              <a:t>back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214290"/>
            <a:ext cx="6015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WMO – certified weather stations, gathered on NOAA website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642918"/>
            <a:ext cx="5886450" cy="416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1357290" y="4429132"/>
            <a:ext cx="3429024" cy="21431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500034" y="5143512"/>
            <a:ext cx="54553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  7 stations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Webpage updated every 30min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One page per station including all available parameters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rot="10800000">
            <a:off x="4956900" y="4542135"/>
            <a:ext cx="1000132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500694" y="4214818"/>
            <a:ext cx="599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data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8382076" y="142852"/>
            <a:ext cx="619080" cy="369332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 smtClean="0">
                <a:hlinkClick r:id="rId4" action="ppaction://hlinksldjump"/>
              </a:rPr>
              <a:t>back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" y="2452688"/>
            <a:ext cx="7972425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14282" y="214290"/>
            <a:ext cx="6300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Private weather stations provide data to “Weather Underground”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00034" y="5143512"/>
            <a:ext cx="56605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  64 stations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Webpage with daily data of all parameters in CSV-format</a:t>
            </a:r>
          </a:p>
        </p:txBody>
      </p:sp>
      <p:sp>
        <p:nvSpPr>
          <p:cNvPr id="7" name="Rectangle 6"/>
          <p:cNvSpPr/>
          <p:nvPr/>
        </p:nvSpPr>
        <p:spPr>
          <a:xfrm>
            <a:off x="357158" y="2214554"/>
            <a:ext cx="8429684" cy="242889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6572264" y="4643446"/>
            <a:ext cx="2292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Important information</a:t>
            </a:r>
            <a:endParaRPr lang="en-GB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1" y="571481"/>
            <a:ext cx="8572561" cy="940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8382076" y="142852"/>
            <a:ext cx="619080" cy="369332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 smtClean="0">
                <a:hlinkClick r:id="rId5" action="ppaction://hlinksldjump"/>
              </a:rPr>
              <a:t>back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071547"/>
            <a:ext cx="7671454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14282" y="214290"/>
            <a:ext cx="6524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Private weather stations provide data to “London Grid for Learning”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429124" y="4714884"/>
            <a:ext cx="30572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  25 stations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Webpage updated every min</a:t>
            </a:r>
          </a:p>
        </p:txBody>
      </p:sp>
      <p:sp>
        <p:nvSpPr>
          <p:cNvPr id="7" name="Rectangle 6"/>
          <p:cNvSpPr/>
          <p:nvPr/>
        </p:nvSpPr>
        <p:spPr>
          <a:xfrm>
            <a:off x="2000232" y="4286256"/>
            <a:ext cx="2000264" cy="171451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714348" y="4786322"/>
            <a:ext cx="1000132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71472" y="442913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data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5286380" y="2928934"/>
            <a:ext cx="642942" cy="21431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Arrow Connector 12"/>
          <p:cNvCxnSpPr/>
          <p:nvPr/>
        </p:nvCxnSpPr>
        <p:spPr>
          <a:xfrm rot="10800000">
            <a:off x="6072198" y="3000372"/>
            <a:ext cx="1000132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072330" y="2714620"/>
            <a:ext cx="1785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Select “3 days” and read second day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8382076" y="142852"/>
            <a:ext cx="619080" cy="369332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 smtClean="0">
                <a:hlinkClick r:id="rId4" action="ppaction://hlinksldjump"/>
              </a:rPr>
              <a:t>back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571480"/>
            <a:ext cx="7786710" cy="4506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14282" y="214290"/>
            <a:ext cx="8804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Quality controlled automatic weather stations, operated by The London Air Quality Network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28596" y="5214950"/>
            <a:ext cx="82253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  51 stations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Daily file including all parameters of one station can be downloaded directly (‘</a:t>
            </a:r>
            <a:r>
              <a:rPr lang="en-GB" dirty="0" err="1" smtClean="0"/>
              <a:t>wget</a:t>
            </a:r>
            <a:r>
              <a:rPr lang="en-GB" dirty="0" smtClean="0"/>
              <a:t>’)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 Due to quality control performed by LAQN, data are available with delay of 14 days </a:t>
            </a:r>
          </a:p>
          <a:p>
            <a:endParaRPr lang="en-GB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8453514" y="6429396"/>
            <a:ext cx="619080" cy="369332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 smtClean="0">
                <a:hlinkClick r:id="rId4" action="ppaction://hlinksldjump"/>
              </a:rPr>
              <a:t>back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285728"/>
            <a:ext cx="9000734" cy="62786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dirty="0" smtClean="0"/>
              <a:t>File convention for data files stored in </a:t>
            </a:r>
          </a:p>
          <a:p>
            <a:pPr>
              <a:buNone/>
            </a:pPr>
            <a:r>
              <a:rPr lang="en-GB" dirty="0" smtClean="0"/>
              <a:t>I:\</a:t>
            </a:r>
            <a:r>
              <a:rPr lang="en-GB" dirty="0" smtClean="0"/>
              <a:t>YYYY\London\ALL\</a:t>
            </a:r>
            <a:r>
              <a:rPr lang="en-GB" dirty="0" smtClean="0"/>
              <a:t>spatial_V2</a:t>
            </a:r>
            <a:r>
              <a:rPr lang="en-GB" b="1" i="1" dirty="0" smtClean="0"/>
              <a:t>\$source\$source$sitenumber\</a:t>
            </a:r>
          </a:p>
          <a:p>
            <a:pPr>
              <a:buNone/>
            </a:pPr>
            <a:r>
              <a:rPr lang="en-GB" dirty="0" smtClean="0"/>
              <a:t>File name structure</a:t>
            </a:r>
            <a:r>
              <a:rPr lang="en-GB" b="1" i="1" dirty="0" smtClean="0"/>
              <a:t>$CODEYYYYDDD</a:t>
            </a:r>
            <a:r>
              <a:rPr lang="en-GB" b="1" dirty="0" smtClean="0"/>
              <a:t>.txt</a:t>
            </a:r>
          </a:p>
          <a:p>
            <a:r>
              <a:rPr lang="en-GB" dirty="0" smtClean="0"/>
              <a:t>Missing Value:  -99</a:t>
            </a:r>
          </a:p>
          <a:p>
            <a:endParaRPr lang="en-GB" dirty="0" smtClean="0"/>
          </a:p>
          <a:p>
            <a:r>
              <a:rPr lang="en-GB" dirty="0" smtClean="0"/>
              <a:t>Three header lines:</a:t>
            </a:r>
          </a:p>
          <a:p>
            <a:r>
              <a:rPr lang="en-GB" sz="1400" dirty="0" smtClean="0"/>
              <a:t>%</a:t>
            </a:r>
            <a:r>
              <a:rPr lang="en-GB" sz="1400" b="1" i="1" dirty="0" err="1" smtClean="0"/>
              <a:t>sitename</a:t>
            </a:r>
            <a:r>
              <a:rPr lang="en-GB" sz="1400" dirty="0" smtClean="0"/>
              <a:t>File Created: </a:t>
            </a:r>
            <a:r>
              <a:rPr lang="en-GB" sz="1400" i="1" dirty="0" smtClean="0"/>
              <a:t>$time</a:t>
            </a:r>
          </a:p>
          <a:p>
            <a:r>
              <a:rPr lang="en-GB" sz="1400" dirty="0" smtClean="0"/>
              <a:t>%Created by </a:t>
            </a:r>
            <a:r>
              <a:rPr lang="en-GB" sz="1400" b="1" i="1" dirty="0" err="1" smtClean="0"/>
              <a:t>programname</a:t>
            </a:r>
            <a:r>
              <a:rPr lang="en-GB" sz="1400" dirty="0" smtClean="0"/>
              <a:t>Source: </a:t>
            </a:r>
            <a:r>
              <a:rPr lang="en-GB" sz="1400" b="1" i="1" dirty="0" smtClean="0"/>
              <a:t>webpage</a:t>
            </a:r>
          </a:p>
          <a:p>
            <a:r>
              <a:rPr lang="en-GB" sz="1400" dirty="0" smtClean="0"/>
              <a:t>%yr|mo|d|hr|min|DOY|dectime|dir(°)|U(m/s)|U10(m/s)|Tair(°C)|Tdew(°C)|RH(%)|p(hPa)|precip(mm/h)|Kdn(W/m^2)</a:t>
            </a:r>
          </a:p>
          <a:p>
            <a:pPr marL="904875" indent="-536575" defTabSz="593725">
              <a:buNone/>
              <a:tabLst>
                <a:tab pos="2960688" algn="l"/>
              </a:tabLst>
            </a:pPr>
            <a:endParaRPr lang="en-GB" sz="1400" dirty="0" smtClean="0"/>
          </a:p>
          <a:p>
            <a:pPr marL="904875" indent="-904875" defTabSz="593725">
              <a:buNone/>
              <a:tabLst>
                <a:tab pos="2960688" algn="l"/>
              </a:tabLst>
            </a:pPr>
            <a:r>
              <a:rPr lang="en-GB" sz="1400" dirty="0" smtClean="0"/>
              <a:t>Column	Variable 		Units</a:t>
            </a:r>
          </a:p>
          <a:p>
            <a:pPr marL="901700" indent="-901700">
              <a:buNone/>
              <a:tabLst>
                <a:tab pos="2960688" algn="l"/>
              </a:tabLst>
            </a:pPr>
            <a:r>
              <a:rPr lang="en-GB" sz="1400" dirty="0" smtClean="0"/>
              <a:t>1	Year</a:t>
            </a:r>
          </a:p>
          <a:p>
            <a:pPr marL="901700" indent="-901700">
              <a:tabLst>
                <a:tab pos="2960688" algn="l"/>
              </a:tabLst>
            </a:pPr>
            <a:r>
              <a:rPr lang="en-GB" sz="1400" dirty="0" smtClean="0"/>
              <a:t>2	Month</a:t>
            </a:r>
          </a:p>
          <a:p>
            <a:pPr marL="901700" indent="-901700">
              <a:tabLst>
                <a:tab pos="2960688" algn="l"/>
              </a:tabLst>
            </a:pPr>
            <a:r>
              <a:rPr lang="en-GB" sz="1400" dirty="0" smtClean="0"/>
              <a:t>3	Day</a:t>
            </a:r>
          </a:p>
          <a:p>
            <a:pPr marL="901700" indent="-901700">
              <a:tabLst>
                <a:tab pos="2960688" algn="l"/>
              </a:tabLst>
            </a:pPr>
            <a:r>
              <a:rPr lang="en-GB" sz="1400" dirty="0" smtClean="0"/>
              <a:t>4	Hour</a:t>
            </a:r>
          </a:p>
          <a:p>
            <a:pPr marL="901700" indent="-901700">
              <a:tabLst>
                <a:tab pos="2960688" algn="l"/>
              </a:tabLst>
            </a:pPr>
            <a:r>
              <a:rPr lang="en-GB" sz="1400" dirty="0" smtClean="0"/>
              <a:t>5	Minute</a:t>
            </a:r>
          </a:p>
          <a:p>
            <a:pPr marL="901700" indent="-901700">
              <a:tabLst>
                <a:tab pos="2960688" algn="l"/>
              </a:tabLst>
            </a:pPr>
            <a:r>
              <a:rPr lang="en-GB" sz="1400" dirty="0" smtClean="0"/>
              <a:t>6	DOY</a:t>
            </a:r>
          </a:p>
          <a:p>
            <a:pPr marL="901700" indent="-901700">
              <a:tabLst>
                <a:tab pos="2960688" algn="l"/>
              </a:tabLst>
            </a:pPr>
            <a:r>
              <a:rPr lang="en-GB" sz="1400" dirty="0" smtClean="0"/>
              <a:t>7	Decimal Time</a:t>
            </a:r>
          </a:p>
          <a:p>
            <a:pPr marL="901700" indent="-901700" defTabSz="593725">
              <a:tabLst>
                <a:tab pos="2960688" algn="l"/>
              </a:tabLst>
            </a:pPr>
            <a:r>
              <a:rPr lang="en-GB" sz="1400" dirty="0" smtClean="0"/>
              <a:t>8	Wind Direction 		°</a:t>
            </a:r>
          </a:p>
          <a:p>
            <a:pPr marL="901700" indent="-901700" defTabSz="593725">
              <a:tabLst>
                <a:tab pos="2960688" algn="l"/>
              </a:tabLst>
            </a:pPr>
            <a:r>
              <a:rPr lang="en-GB" sz="1400" dirty="0" smtClean="0"/>
              <a:t>9	Wind Speed 		m s</a:t>
            </a:r>
            <a:r>
              <a:rPr lang="en-GB" sz="1400" baseline="30000" dirty="0" smtClean="0"/>
              <a:t>-1</a:t>
            </a:r>
            <a:endParaRPr lang="en-GB" sz="1400" dirty="0" smtClean="0"/>
          </a:p>
          <a:p>
            <a:pPr marL="901700" indent="-901700" defTabSz="593725">
              <a:tabLst>
                <a:tab pos="2960688" algn="l"/>
              </a:tabLst>
            </a:pPr>
            <a:r>
              <a:rPr lang="en-GB" sz="1400" dirty="0" smtClean="0"/>
              <a:t>10	Wind Speed 10min average		m s</a:t>
            </a:r>
            <a:r>
              <a:rPr lang="en-GB" sz="1400" baseline="30000" dirty="0" smtClean="0"/>
              <a:t>-1</a:t>
            </a:r>
          </a:p>
          <a:p>
            <a:pPr marL="901700" indent="-901700" defTabSz="593725">
              <a:tabLst>
                <a:tab pos="2960688" algn="l"/>
              </a:tabLst>
            </a:pPr>
            <a:r>
              <a:rPr lang="en-GB" sz="1400" dirty="0" smtClean="0"/>
              <a:t>11	Air Temperature 		°C</a:t>
            </a:r>
          </a:p>
          <a:p>
            <a:pPr marL="901700" indent="-901700" defTabSz="593725">
              <a:tabLst>
                <a:tab pos="2960688" algn="l"/>
              </a:tabLst>
            </a:pPr>
            <a:r>
              <a:rPr lang="en-GB" sz="1400" dirty="0" smtClean="0"/>
              <a:t>12	Dew Point Temperature	 °C</a:t>
            </a:r>
          </a:p>
          <a:p>
            <a:pPr marL="901700" indent="-901700" defTabSz="593725">
              <a:tabLst>
                <a:tab pos="2960688" algn="l"/>
              </a:tabLst>
            </a:pPr>
            <a:r>
              <a:rPr lang="en-GB" sz="1400" dirty="0" smtClean="0"/>
              <a:t>13	Relative Humidity 		%</a:t>
            </a:r>
          </a:p>
          <a:p>
            <a:pPr marL="901700" indent="-901700" defTabSz="593725">
              <a:tabLst>
                <a:tab pos="2960688" algn="l"/>
              </a:tabLst>
            </a:pPr>
            <a:r>
              <a:rPr lang="en-GB" sz="1400" dirty="0" smtClean="0"/>
              <a:t>14	Air Pressure 		</a:t>
            </a:r>
            <a:r>
              <a:rPr lang="en-GB" sz="1400" dirty="0" err="1" smtClean="0"/>
              <a:t>hPa</a:t>
            </a:r>
            <a:endParaRPr lang="en-GB" sz="1400" dirty="0" smtClean="0"/>
          </a:p>
          <a:p>
            <a:pPr marL="901700" indent="-901700" defTabSz="593725">
              <a:tabLst>
                <a:tab pos="2960688" algn="l"/>
              </a:tabLst>
            </a:pPr>
            <a:r>
              <a:rPr lang="en-GB" sz="1400" dirty="0" smtClean="0"/>
              <a:t>15	Precipitation	mm/</a:t>
            </a:r>
            <a:r>
              <a:rPr lang="en-GB" sz="1400" dirty="0" err="1" smtClean="0"/>
              <a:t>h</a:t>
            </a:r>
            <a:endParaRPr lang="en-GB" sz="1400" dirty="0" smtClean="0"/>
          </a:p>
          <a:p>
            <a:pPr marL="901700" indent="-901700" defTabSz="593725">
              <a:tabLst>
                <a:tab pos="2960688" algn="l"/>
              </a:tabLst>
            </a:pPr>
            <a:r>
              <a:rPr lang="en-GB" sz="1400" dirty="0" smtClean="0"/>
              <a:t>16	Incoming Solar </a:t>
            </a:r>
            <a:r>
              <a:rPr lang="en-GB" sz="1400" dirty="0" err="1" smtClean="0"/>
              <a:t>Radiatioon</a:t>
            </a:r>
            <a:r>
              <a:rPr lang="en-GB" sz="1400" dirty="0" smtClean="0"/>
              <a:t>	W/m^2</a:t>
            </a:r>
          </a:p>
        </p:txBody>
      </p:sp>
      <p:sp>
        <p:nvSpPr>
          <p:cNvPr id="3" name="TextBox 6"/>
          <p:cNvSpPr txBox="1"/>
          <p:nvPr/>
        </p:nvSpPr>
        <p:spPr>
          <a:xfrm>
            <a:off x="8453514" y="6429396"/>
            <a:ext cx="619080" cy="369332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 smtClean="0">
                <a:hlinkClick r:id="rId3" action="ppaction://hlinksldjump"/>
              </a:rPr>
              <a:t>back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285728"/>
            <a:ext cx="7233775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dirty="0" smtClean="0"/>
              <a:t>File convention for data files stored in </a:t>
            </a:r>
          </a:p>
          <a:p>
            <a:pPr>
              <a:buNone/>
            </a:pPr>
            <a:r>
              <a:rPr lang="en-GB" sz="1600" dirty="0" smtClean="0"/>
              <a:t>I:\</a:t>
            </a:r>
            <a:r>
              <a:rPr lang="en-GB" sz="1600" dirty="0" smtClean="0"/>
              <a:t>YYYY\London\ALL\</a:t>
            </a:r>
            <a:r>
              <a:rPr lang="en-GB" sz="1600" dirty="0" smtClean="0"/>
              <a:t>spatial_V2</a:t>
            </a:r>
            <a:r>
              <a:rPr lang="en-GB" sz="1600" b="1" i="1" dirty="0" smtClean="0"/>
              <a:t>\$parameter\$source\</a:t>
            </a:r>
            <a:r>
              <a:rPr lang="en-GB" sz="1600" dirty="0" smtClean="0"/>
              <a:t>ave\</a:t>
            </a:r>
            <a:r>
              <a:rPr lang="en-GB" sz="1600" b="1" i="1" dirty="0" smtClean="0"/>
              <a:t>$source</a:t>
            </a:r>
            <a:r>
              <a:rPr lang="en-GB" sz="1600" i="1" dirty="0" smtClean="0"/>
              <a:t>YYYYDDD_15</a:t>
            </a:r>
            <a:r>
              <a:rPr lang="en-GB" sz="1600" dirty="0" smtClean="0"/>
              <a:t>.txt</a:t>
            </a:r>
          </a:p>
          <a:p>
            <a:r>
              <a:rPr lang="en-GB" sz="1600" dirty="0" smtClean="0"/>
              <a:t>I:\</a:t>
            </a:r>
            <a:r>
              <a:rPr lang="en-GB" sz="1600" dirty="0" smtClean="0"/>
              <a:t>YYYY\London\ALL</a:t>
            </a:r>
            <a:r>
              <a:rPr lang="en-GB" sz="1600" dirty="0" smtClean="0"/>
              <a:t>\spatial_V2</a:t>
            </a:r>
            <a:r>
              <a:rPr lang="en-GB" sz="1600" b="1" i="1" dirty="0" smtClean="0"/>
              <a:t>\$parameter\$source\</a:t>
            </a:r>
            <a:r>
              <a:rPr lang="en-GB" sz="1600" dirty="0" smtClean="0"/>
              <a:t>std\</a:t>
            </a:r>
            <a:r>
              <a:rPr lang="en-GB" sz="1600" b="1" i="1" dirty="0" smtClean="0"/>
              <a:t>$source</a:t>
            </a:r>
            <a:r>
              <a:rPr lang="en-GB" sz="1600" i="1" dirty="0" smtClean="0"/>
              <a:t>YYYYDDD_std</a:t>
            </a:r>
            <a:r>
              <a:rPr lang="en-GB" sz="1600" dirty="0" smtClean="0"/>
              <a:t>.txt</a:t>
            </a:r>
          </a:p>
          <a:p>
            <a:r>
              <a:rPr lang="en-GB" sz="1600" dirty="0" smtClean="0"/>
              <a:t>I:\</a:t>
            </a:r>
            <a:r>
              <a:rPr lang="en-GB" sz="1600" dirty="0" smtClean="0"/>
              <a:t>YYYY\London\ALL</a:t>
            </a:r>
            <a:r>
              <a:rPr lang="en-GB" sz="1600" dirty="0" smtClean="0"/>
              <a:t>\spatial_V2</a:t>
            </a:r>
            <a:r>
              <a:rPr lang="en-GB" sz="1600" b="1" i="1" dirty="0" smtClean="0"/>
              <a:t>\$parameter\$source\</a:t>
            </a:r>
            <a:r>
              <a:rPr lang="en-GB" sz="1600" dirty="0" smtClean="0"/>
              <a:t>flag\</a:t>
            </a:r>
            <a:r>
              <a:rPr lang="en-GB" sz="1600" b="1" i="1" dirty="0" smtClean="0"/>
              <a:t>$source</a:t>
            </a:r>
            <a:r>
              <a:rPr lang="en-GB" sz="1600" i="1" dirty="0" smtClean="0"/>
              <a:t>YYYYDDD_flag</a:t>
            </a:r>
            <a:r>
              <a:rPr lang="en-GB" sz="1600" dirty="0" smtClean="0"/>
              <a:t>.txt</a:t>
            </a:r>
          </a:p>
          <a:p>
            <a:pPr>
              <a:buNone/>
            </a:pPr>
            <a:endParaRPr lang="en-GB" b="1" i="1" dirty="0" smtClean="0"/>
          </a:p>
          <a:p>
            <a:pPr>
              <a:buNone/>
            </a:pPr>
            <a:r>
              <a:rPr lang="en-GB" dirty="0" smtClean="0"/>
              <a:t>File name structure</a:t>
            </a:r>
            <a:endParaRPr lang="en-GB" b="1" dirty="0" smtClean="0"/>
          </a:p>
          <a:p>
            <a:r>
              <a:rPr lang="en-GB" dirty="0" smtClean="0"/>
              <a:t>Missing Value:  -99</a:t>
            </a:r>
          </a:p>
          <a:p>
            <a:r>
              <a:rPr lang="en-GB" dirty="0" smtClean="0"/>
              <a:t>Temporal resolution: 15 min</a:t>
            </a:r>
          </a:p>
          <a:p>
            <a:endParaRPr lang="en-GB" dirty="0" smtClean="0"/>
          </a:p>
          <a:p>
            <a:r>
              <a:rPr lang="en-GB" dirty="0" smtClean="0"/>
              <a:t>Three header lines:</a:t>
            </a:r>
          </a:p>
          <a:p>
            <a:r>
              <a:rPr lang="en-GB" sz="1400" dirty="0" smtClean="0"/>
              <a:t>%</a:t>
            </a:r>
            <a:r>
              <a:rPr lang="en-GB" sz="1400" b="1" i="1" dirty="0" smtClean="0"/>
              <a:t>$parameter </a:t>
            </a:r>
            <a:r>
              <a:rPr lang="en-GB" sz="1400" dirty="0" smtClean="0"/>
              <a:t>for </a:t>
            </a:r>
            <a:r>
              <a:rPr lang="en-GB" sz="1400" b="1" i="1" dirty="0" smtClean="0"/>
              <a:t>$number-of-stations </a:t>
            </a:r>
            <a:r>
              <a:rPr lang="en-GB" sz="1400" dirty="0" smtClean="0"/>
              <a:t>stations (for station-info see </a:t>
            </a:r>
            <a:r>
              <a:rPr lang="en-GB" sz="1400" dirty="0" err="1" smtClean="0"/>
              <a:t>siteDetails</a:t>
            </a:r>
            <a:r>
              <a:rPr lang="en-GB" sz="1400" dirty="0" smtClean="0"/>
              <a:t>)</a:t>
            </a:r>
          </a:p>
          <a:p>
            <a:r>
              <a:rPr lang="en-GB" sz="1400" dirty="0" smtClean="0"/>
              <a:t>%File Created:</a:t>
            </a:r>
            <a:r>
              <a:rPr lang="en-GB" sz="1400" b="1" i="1" dirty="0" smtClean="0"/>
              <a:t>$time </a:t>
            </a:r>
            <a:r>
              <a:rPr lang="en-GB" sz="1400" dirty="0" smtClean="0"/>
              <a:t>by </a:t>
            </a:r>
            <a:r>
              <a:rPr lang="en-GB" sz="1400" b="1" i="1" dirty="0" smtClean="0"/>
              <a:t>$</a:t>
            </a:r>
            <a:r>
              <a:rPr lang="en-GB" sz="1400" b="1" i="1" dirty="0" err="1" smtClean="0"/>
              <a:t>programname</a:t>
            </a:r>
            <a:endParaRPr lang="en-GB" sz="1400" b="1" i="1" dirty="0" smtClean="0"/>
          </a:p>
          <a:p>
            <a:r>
              <a:rPr lang="en-GB" sz="1400" dirty="0" smtClean="0"/>
              <a:t>%</a:t>
            </a:r>
            <a:r>
              <a:rPr lang="en-GB" sz="1400" dirty="0" err="1" smtClean="0"/>
              <a:t>yr|mo|d|hr|min|dectime</a:t>
            </a:r>
            <a:r>
              <a:rPr lang="en-GB" sz="1400" dirty="0" smtClean="0"/>
              <a:t>|</a:t>
            </a:r>
          </a:p>
          <a:p>
            <a:endParaRPr lang="en-GB" sz="1400" dirty="0" smtClean="0"/>
          </a:p>
          <a:p>
            <a:pPr marL="904875" indent="-904875" defTabSz="593725">
              <a:buNone/>
              <a:tabLst>
                <a:tab pos="2960688" algn="l"/>
              </a:tabLst>
            </a:pPr>
            <a:r>
              <a:rPr lang="en-GB" sz="1400" dirty="0" smtClean="0"/>
              <a:t>Column	Variable</a:t>
            </a:r>
          </a:p>
          <a:p>
            <a:pPr marL="901700" indent="-901700">
              <a:buNone/>
              <a:tabLst>
                <a:tab pos="2960688" algn="l"/>
              </a:tabLst>
            </a:pPr>
            <a:r>
              <a:rPr lang="en-GB" sz="1400" dirty="0" smtClean="0"/>
              <a:t>1	Year</a:t>
            </a:r>
          </a:p>
          <a:p>
            <a:pPr marL="901700" indent="-901700">
              <a:tabLst>
                <a:tab pos="2960688" algn="l"/>
              </a:tabLst>
            </a:pPr>
            <a:r>
              <a:rPr lang="en-GB" sz="1400" dirty="0" smtClean="0"/>
              <a:t>2	Month</a:t>
            </a:r>
          </a:p>
          <a:p>
            <a:pPr marL="901700" indent="-901700">
              <a:tabLst>
                <a:tab pos="2960688" algn="l"/>
              </a:tabLst>
            </a:pPr>
            <a:r>
              <a:rPr lang="en-GB" sz="1400" dirty="0" smtClean="0"/>
              <a:t>3	Day</a:t>
            </a:r>
          </a:p>
          <a:p>
            <a:pPr marL="901700" indent="-901700">
              <a:tabLst>
                <a:tab pos="2960688" algn="l"/>
              </a:tabLst>
            </a:pPr>
            <a:r>
              <a:rPr lang="en-GB" sz="1400" dirty="0" smtClean="0"/>
              <a:t>4	Hour</a:t>
            </a:r>
          </a:p>
          <a:p>
            <a:pPr marL="901700" indent="-901700">
              <a:tabLst>
                <a:tab pos="2960688" algn="l"/>
              </a:tabLst>
            </a:pPr>
            <a:r>
              <a:rPr lang="en-GB" sz="1400" dirty="0" smtClean="0"/>
              <a:t>5	Minute</a:t>
            </a:r>
          </a:p>
          <a:p>
            <a:pPr marL="901700" indent="-901700">
              <a:tabLst>
                <a:tab pos="2960688" algn="l"/>
              </a:tabLst>
            </a:pPr>
            <a:r>
              <a:rPr lang="en-GB" sz="1400" dirty="0" smtClean="0"/>
              <a:t>6	Decimal Time</a:t>
            </a:r>
          </a:p>
          <a:p>
            <a:pPr marL="901700" indent="-901700" defTabSz="593725">
              <a:tabLst>
                <a:tab pos="2960688" algn="l"/>
              </a:tabLst>
            </a:pPr>
            <a:r>
              <a:rPr lang="en-GB" sz="1400" dirty="0" smtClean="0"/>
              <a:t>7	$parameter</a:t>
            </a:r>
          </a:p>
          <a:p>
            <a:pPr marL="901700" indent="-901700" defTabSz="593725">
              <a:tabLst>
                <a:tab pos="2960688" algn="l"/>
              </a:tabLst>
            </a:pPr>
            <a:r>
              <a:rPr lang="en-GB" sz="1400" dirty="0" smtClean="0"/>
              <a:t>…	…</a:t>
            </a:r>
          </a:p>
          <a:p>
            <a:pPr marL="901700" indent="-901700" defTabSz="593725">
              <a:tabLst>
                <a:tab pos="2960688" algn="l"/>
              </a:tabLst>
            </a:pPr>
            <a:r>
              <a:rPr lang="en-GB" sz="1400" b="1" i="1" dirty="0" smtClean="0"/>
              <a:t>$number-of-stations</a:t>
            </a:r>
          </a:p>
          <a:p>
            <a:pPr marL="901700" indent="-901700" defTabSz="593725">
              <a:buAutoNum type="arabicPlain" startAt="8"/>
              <a:tabLst>
                <a:tab pos="2960688" algn="l"/>
              </a:tabLst>
            </a:pPr>
            <a:endParaRPr lang="en-GB" sz="1400" dirty="0" smtClean="0"/>
          </a:p>
        </p:txBody>
      </p:sp>
      <p:sp>
        <p:nvSpPr>
          <p:cNvPr id="3" name="TextBox 6"/>
          <p:cNvSpPr txBox="1"/>
          <p:nvPr/>
        </p:nvSpPr>
        <p:spPr>
          <a:xfrm>
            <a:off x="8453514" y="6429396"/>
            <a:ext cx="619080" cy="369332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 smtClean="0">
                <a:hlinkClick r:id="rId3" action="ppaction://hlinksldjump"/>
              </a:rPr>
              <a:t>back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786314" y="3786190"/>
            <a:ext cx="4128823" cy="156966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1600" dirty="0" smtClean="0"/>
              <a:t>Flag</a:t>
            </a:r>
          </a:p>
          <a:p>
            <a:pPr marL="342900" indent="-342900"/>
            <a:r>
              <a:rPr lang="en-GB" sz="1600" dirty="0" smtClean="0"/>
              <a:t>1	100 %    data availability for 15 min average</a:t>
            </a:r>
          </a:p>
          <a:p>
            <a:pPr marL="342900" indent="-342900"/>
            <a:r>
              <a:rPr lang="en-GB" sz="1600" dirty="0" smtClean="0"/>
              <a:t>2	&gt;= 50 % data availability for 15 min average</a:t>
            </a:r>
          </a:p>
          <a:p>
            <a:pPr marL="342900" indent="-342900"/>
            <a:r>
              <a:rPr lang="en-GB" sz="1600" dirty="0" smtClean="0"/>
              <a:t>3	&lt;50 %    data availability for 15 min average</a:t>
            </a:r>
          </a:p>
          <a:p>
            <a:pPr marL="342900" indent="-342900"/>
            <a:r>
              <a:rPr lang="en-GB" sz="1600" dirty="0" smtClean="0"/>
              <a:t>4	0%         data availability for 15 min average</a:t>
            </a:r>
          </a:p>
          <a:p>
            <a:pPr marL="342900" indent="-342900"/>
            <a:r>
              <a:rPr lang="en-GB" sz="1600" dirty="0" smtClean="0"/>
              <a:t>5	Inactive site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674</Words>
  <Application>Microsoft Office PowerPoint</Application>
  <PresentationFormat>On-screen Show (4:3)</PresentationFormat>
  <Paragraphs>177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k0928033</dc:creator>
  <cp:lastModifiedBy>The Boss</cp:lastModifiedBy>
  <cp:revision>162</cp:revision>
  <dcterms:created xsi:type="dcterms:W3CDTF">2009-06-01T07:23:28Z</dcterms:created>
  <dcterms:modified xsi:type="dcterms:W3CDTF">2010-07-11T22:04:35Z</dcterms:modified>
</cp:coreProperties>
</file>