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1" r:id="rId2"/>
  </p:sldMasterIdLst>
  <p:notesMasterIdLst>
    <p:notesMasterId r:id="rId25"/>
  </p:notesMasterIdLst>
  <p:handoutMasterIdLst>
    <p:handoutMasterId r:id="rId26"/>
  </p:handoutMasterIdLst>
  <p:sldIdLst>
    <p:sldId id="355" r:id="rId3"/>
    <p:sldId id="382" r:id="rId4"/>
    <p:sldId id="354" r:id="rId5"/>
    <p:sldId id="365" r:id="rId6"/>
    <p:sldId id="368" r:id="rId7"/>
    <p:sldId id="357" r:id="rId8"/>
    <p:sldId id="358" r:id="rId9"/>
    <p:sldId id="366" r:id="rId10"/>
    <p:sldId id="360" r:id="rId11"/>
    <p:sldId id="388" r:id="rId12"/>
    <p:sldId id="386" r:id="rId13"/>
    <p:sldId id="370" r:id="rId14"/>
    <p:sldId id="378" r:id="rId15"/>
    <p:sldId id="372" r:id="rId16"/>
    <p:sldId id="374" r:id="rId17"/>
    <p:sldId id="371" r:id="rId18"/>
    <p:sldId id="375" r:id="rId19"/>
    <p:sldId id="381" r:id="rId20"/>
    <p:sldId id="363" r:id="rId21"/>
    <p:sldId id="380" r:id="rId22"/>
    <p:sldId id="379" r:id="rId23"/>
    <p:sldId id="389" r:id="rId24"/>
  </p:sldIdLst>
  <p:sldSz cx="9144000" cy="6858000" type="screen4x3"/>
  <p:notesSz cx="6669088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00099"/>
        </a:solidFill>
        <a:latin typeface="Helvetica" pitchFamily="34" charset="0"/>
        <a:ea typeface="MS PGothic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00099"/>
        </a:solidFill>
        <a:latin typeface="Helvetica" pitchFamily="34" charset="0"/>
        <a:ea typeface="MS PGothic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00099"/>
        </a:solidFill>
        <a:latin typeface="Helvetica" pitchFamily="34" charset="0"/>
        <a:ea typeface="MS PGothic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00099"/>
        </a:solidFill>
        <a:latin typeface="Helvetica" pitchFamily="34" charset="0"/>
        <a:ea typeface="MS PGothic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00099"/>
        </a:solidFill>
        <a:latin typeface="Helvetica" pitchFamily="34" charset="0"/>
        <a:ea typeface="MS PGothic" pitchFamily="34" charset="-128"/>
        <a:cs typeface="Arial" charset="0"/>
      </a:defRPr>
    </a:lvl5pPr>
    <a:lvl6pPr marL="2286000" algn="l" defTabSz="914400" rtl="0" eaLnBrk="1" latinLnBrk="0" hangingPunct="1">
      <a:defRPr sz="1200" kern="1200">
        <a:solidFill>
          <a:srgbClr val="000099"/>
        </a:solidFill>
        <a:latin typeface="Helvetica" pitchFamily="34" charset="0"/>
        <a:ea typeface="MS PGothic" pitchFamily="34" charset="-128"/>
        <a:cs typeface="Arial" charset="0"/>
      </a:defRPr>
    </a:lvl6pPr>
    <a:lvl7pPr marL="2743200" algn="l" defTabSz="914400" rtl="0" eaLnBrk="1" latinLnBrk="0" hangingPunct="1">
      <a:defRPr sz="1200" kern="1200">
        <a:solidFill>
          <a:srgbClr val="000099"/>
        </a:solidFill>
        <a:latin typeface="Helvetica" pitchFamily="34" charset="0"/>
        <a:ea typeface="MS PGothic" pitchFamily="34" charset="-128"/>
        <a:cs typeface="Arial" charset="0"/>
      </a:defRPr>
    </a:lvl7pPr>
    <a:lvl8pPr marL="3200400" algn="l" defTabSz="914400" rtl="0" eaLnBrk="1" latinLnBrk="0" hangingPunct="1">
      <a:defRPr sz="1200" kern="1200">
        <a:solidFill>
          <a:srgbClr val="000099"/>
        </a:solidFill>
        <a:latin typeface="Helvetica" pitchFamily="34" charset="0"/>
        <a:ea typeface="MS PGothic" pitchFamily="34" charset="-128"/>
        <a:cs typeface="Arial" charset="0"/>
      </a:defRPr>
    </a:lvl8pPr>
    <a:lvl9pPr marL="3657600" algn="l" defTabSz="914400" rtl="0" eaLnBrk="1" latinLnBrk="0" hangingPunct="1">
      <a:defRPr sz="1200" kern="1200">
        <a:solidFill>
          <a:srgbClr val="000099"/>
        </a:solidFill>
        <a:latin typeface="Helvetica" pitchFamily="34" charset="0"/>
        <a:ea typeface="MS PGothic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B3"/>
    <a:srgbClr val="0000FF"/>
    <a:srgbClr val="66CCFF"/>
    <a:srgbClr val="000099"/>
    <a:srgbClr val="A50021"/>
    <a:srgbClr val="0000CC"/>
    <a:srgbClr val="FF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34583" autoAdjust="0"/>
    <p:restoredTop sz="86436" autoAdjust="0"/>
  </p:normalViewPr>
  <p:slideViewPr>
    <p:cSldViewPr>
      <p:cViewPr>
        <p:scale>
          <a:sx n="99" d="100"/>
          <a:sy n="99" d="100"/>
        </p:scale>
        <p:origin x="-1836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solidFill>
                  <a:schemeClr val="tx1"/>
                </a:solidFill>
                <a:latin typeface="Helvetica" pitchFamily="12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solidFill>
                  <a:schemeClr val="tx1"/>
                </a:solidFill>
                <a:latin typeface="Helvetica" pitchFamily="12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06710EE-09DB-4F2B-B9E6-1CDB07273A69}" type="datetimeFigureOut">
              <a:rPr lang="en-GB"/>
              <a:pPr>
                <a:defRPr/>
              </a:pPr>
              <a:t>11/03/2013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solidFill>
                  <a:schemeClr val="tx1"/>
                </a:solidFill>
                <a:latin typeface="Helvetica" pitchFamily="12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solidFill>
                  <a:schemeClr val="tx1"/>
                </a:solidFill>
                <a:latin typeface="Helvetica" pitchFamily="12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8B2A9A2C-FEB0-4E77-9B67-0D36EDEC0B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181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chemeClr val="tx1"/>
                </a:solidFill>
                <a:latin typeface="Helvetica" pitchFamily="124" charset="0"/>
                <a:ea typeface="ＭＳ Ｐゴシック" pitchFamily="12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Helvetica" pitchFamily="124" charset="0"/>
                <a:ea typeface="ＭＳ Ｐゴシック" pitchFamily="12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6463"/>
            <a:ext cx="48910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solidFill>
                  <a:schemeClr val="tx1"/>
                </a:solidFill>
                <a:latin typeface="Helvetica" pitchFamily="124" charset="0"/>
                <a:ea typeface="ＭＳ Ｐゴシック" pitchFamily="12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31338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tx1"/>
                </a:solidFill>
                <a:latin typeface="Helvetica" pitchFamily="124" charset="0"/>
                <a:ea typeface="ＭＳ Ｐゴシック" pitchFamily="124" charset="-128"/>
                <a:cs typeface="+mn-cs"/>
              </a:defRPr>
            </a:lvl1pPr>
          </a:lstStyle>
          <a:p>
            <a:pPr>
              <a:defRPr/>
            </a:pPr>
            <a:fld id="{9C8CA722-E0DC-40E5-A1E5-3C1CF48EF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3256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/>
              <a:t>Remove bits; what’s a cloud made of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348E3B-3531-4739-8401-369ACED3783A}" type="slidenum">
              <a:rPr lang="en-US" smtClean="0">
                <a:latin typeface="Helvetica" pitchFamily="34" charset="0"/>
                <a:ea typeface="MS PGothic" pitchFamily="34" charset="-128"/>
              </a:rPr>
              <a:pPr/>
              <a:t>3</a:t>
            </a:fld>
            <a:endParaRPr lang="en-US" smtClean="0">
              <a:latin typeface="Helvetica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/>
              <a:t>Symbols, images simplify</a:t>
            </a: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2FA077-6837-4EA5-B172-0B45A00FDA80}" type="slidenum">
              <a:rPr lang="en-US" smtClean="0">
                <a:latin typeface="Helvetica" pitchFamily="34" charset="0"/>
                <a:ea typeface="MS PGothic" pitchFamily="34" charset="-128"/>
              </a:rPr>
              <a:pPr/>
              <a:t>21</a:t>
            </a:fld>
            <a:endParaRPr lang="en-US" smtClean="0">
              <a:latin typeface="Helvetica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5D0B893C-BA8D-4139-B7CF-474B8775882B}" type="datetimeFigureOut">
              <a:rPr lang="en-GB"/>
              <a:pPr>
                <a:defRPr/>
              </a:pPr>
              <a:t>11/03/2013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F43876B2-C4DD-414A-87C7-5E4F2AB6A4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DDFB7C5D-7F99-4F51-AEB5-ED74DC0018B5}" type="datetimeFigureOut">
              <a:rPr lang="en-GB"/>
              <a:pPr>
                <a:defRPr/>
              </a:pPr>
              <a:t>11/03/2013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8C2D48D1-E8C6-4E82-B454-27DA65B10D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A988DBFA-1C7C-4369-B25D-B5321B22FED9}" type="datetimeFigureOut">
              <a:rPr lang="en-GB"/>
              <a:pPr>
                <a:defRPr/>
              </a:pPr>
              <a:t>11/03/2013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1790EA9D-E673-433F-B296-B14E4864FC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E051CFBE-1D48-4734-A499-7E9AF107CD9D}" type="datetimeFigureOut">
              <a:rPr lang="en-GB"/>
              <a:pPr>
                <a:defRPr/>
              </a:pPr>
              <a:t>11/03/2013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56CFBFEE-1A32-425F-BA1C-533308F3F3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1BBD72EA-69A9-4F45-BBF6-86A3D1219BC3}" type="datetimeFigureOut">
              <a:rPr lang="en-GB"/>
              <a:pPr>
                <a:defRPr/>
              </a:pPr>
              <a:t>11/03/2013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3A8AD831-E054-4D8F-90F1-DE020C93E9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85ED75EA-CDBC-4188-A7E0-C197B4B00CBF}" type="datetimeFigureOut">
              <a:rPr lang="en-GB"/>
              <a:pPr>
                <a:defRPr/>
              </a:pPr>
              <a:t>11/03/2013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F04FD9BF-5D2C-4C15-8D97-EC81FDEBB9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FF75CF78-1E0E-44A6-8EC8-6102B200ED11}" type="datetimeFigureOut">
              <a:rPr lang="en-GB"/>
              <a:pPr>
                <a:defRPr/>
              </a:pPr>
              <a:t>11/03/2013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405ABD9E-0B21-4721-ACBB-66D0A83C97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B7543710-2FDA-4405-8973-768DCD67C838}" type="datetimeFigureOut">
              <a:rPr lang="en-GB"/>
              <a:pPr>
                <a:defRPr/>
              </a:pPr>
              <a:t>11/03/2013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54BC5722-FF8A-44FA-8FC7-1C6C17B225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5BF0A63D-9F4C-4174-A456-D0756FCF2F43}" type="datetimeFigureOut">
              <a:rPr lang="en-GB"/>
              <a:pPr>
                <a:defRPr/>
              </a:pPr>
              <a:t>11/03/2013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1A090E19-F45A-4DDE-8BF1-4813ECC8CA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8974E7AE-23F6-42F2-851B-E31716EFD11B}" type="datetimeFigureOut">
              <a:rPr lang="en-GB"/>
              <a:pPr>
                <a:defRPr/>
              </a:pPr>
              <a:t>11/03/2013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B0441507-8077-480F-ADBF-A1C0015CF3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43E623FA-33DF-4D9D-9077-60BCA697C929}" type="datetimeFigureOut">
              <a:rPr lang="en-GB"/>
              <a:pPr>
                <a:defRPr/>
              </a:pPr>
              <a:t>11/03/2013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Helvetica" pitchFamily="124" charset="0"/>
                <a:ea typeface="MS PGothic" pitchFamily="34" charset="-128"/>
              </a:defRPr>
            </a:lvl1pPr>
          </a:lstStyle>
          <a:p>
            <a:pPr>
              <a:defRPr/>
            </a:pPr>
            <a:fld id="{688AD1AB-71B7-4E6D-8502-005713D706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Candara" pitchFamily="34" charset="0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Candara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Candara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Candara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99"/>
          </a:solidFill>
          <a:latin typeface="Candara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24" charset="0"/>
          <a:ea typeface="ＭＳ Ｐゴシック" pitchFamily="12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24" charset="0"/>
          <a:ea typeface="ＭＳ Ｐゴシック" pitchFamily="12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24" charset="0"/>
          <a:ea typeface="ＭＳ Ｐゴシック" pitchFamily="12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imes New Roman" pitchFamily="124" charset="0"/>
          <a:ea typeface="ＭＳ Ｐゴシック" pitchFamily="12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Segoe Print" pitchFamily="2" charset="0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A50021"/>
          </a:solidFill>
          <a:latin typeface="Tahoma" pitchFamily="34" charset="0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Tahoma" pitchFamily="34" charset="0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Tahoma" pitchFamily="34" charset="0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ahoma" pitchFamily="34" charset="0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0628260-47DF-4112-849C-C13CF6CAE560}" type="datetimeFigureOut">
              <a:rPr lang="en-GB"/>
              <a:pPr>
                <a:defRPr/>
              </a:pPr>
              <a:t>11/03/2013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987811C-EC1B-4A27-9C1C-AB962514E5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Robin\Downloads\tornado.wmv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metoprime.reading.ac.uk\swrhgnrj\docs\powerpoint\2013school_st_albans\supercell_converted.wmv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metoprime.reading.ac.uk\swrhgnrj\docs\powerpoint\2013school_st_albans\explosive_convection.wmv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056" descr="C:\Documents and Settings\Robin Hogan\My Documents\My Pictures\lightnin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108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117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GB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thunderstorms work?</a:t>
            </a:r>
            <a:endParaRPr lang="en-GB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4419600"/>
            <a:ext cx="7467600" cy="1219200"/>
          </a:xfrm>
        </p:spPr>
        <p:txBody>
          <a:bodyPr/>
          <a:lstStyle/>
          <a:p>
            <a:pPr>
              <a:defRPr/>
            </a:pPr>
            <a:r>
              <a:rPr lang="en-GB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Robin Hogan</a:t>
            </a:r>
          </a:p>
          <a:p>
            <a:pPr>
              <a:defRPr/>
            </a:pPr>
            <a:r>
              <a:rPr lang="en-GB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Meteorology</a:t>
            </a:r>
          </a:p>
          <a:p>
            <a:pPr>
              <a:defRPr/>
            </a:pPr>
            <a:r>
              <a:rPr lang="en-GB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Reading</a:t>
            </a:r>
            <a:endParaRPr lang="en-GB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3200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rgbClr val="FFFF00"/>
                </a:solidFill>
              </a:rPr>
              <a:t>Tornado!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24000"/>
            <a:ext cx="7543800" cy="2743200"/>
          </a:xfrm>
        </p:spPr>
        <p:txBody>
          <a:bodyPr/>
          <a:lstStyle/>
          <a:p>
            <a:r>
              <a:rPr lang="en-GB" b="1" smtClean="0">
                <a:solidFill>
                  <a:schemeClr val="bg1"/>
                </a:solidFill>
              </a:rPr>
              <a:t>UK has around 33 tornados per year</a:t>
            </a:r>
          </a:p>
          <a:p>
            <a:r>
              <a:rPr lang="en-GB" b="1" smtClean="0">
                <a:solidFill>
                  <a:schemeClr val="bg1"/>
                </a:solidFill>
              </a:rPr>
              <a:t>For its land area, this is highest in the world!</a:t>
            </a:r>
          </a:p>
          <a:p>
            <a:r>
              <a:rPr lang="en-GB" b="1" smtClean="0">
                <a:solidFill>
                  <a:schemeClr val="bg1"/>
                </a:solidFill>
              </a:rPr>
              <a:t>Don’t worry: almost all are F2 or lower</a:t>
            </a:r>
          </a:p>
          <a:p>
            <a:endParaRPr lang="en-GB" b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5562600" y="2209800"/>
            <a:ext cx="3429000" cy="1828800"/>
          </a:xfrm>
        </p:spPr>
        <p:txBody>
          <a:bodyPr/>
          <a:lstStyle/>
          <a:p>
            <a:r>
              <a:rPr lang="en-GB" smtClean="0"/>
              <a:t>Fujita scale</a:t>
            </a:r>
            <a:br>
              <a:rPr lang="en-GB" smtClean="0"/>
            </a:br>
            <a:r>
              <a:rPr lang="en-GB" smtClean="0"/>
              <a:t>for tornado intensity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2085975" y="304800"/>
            <a:ext cx="4848225" cy="6383338"/>
          </a:xfrm>
        </p:spPr>
        <p:txBody>
          <a:bodyPr/>
          <a:lstStyle/>
          <a:p>
            <a:r>
              <a:rPr lang="en-GB" b="1" smtClean="0"/>
              <a:t>F1</a:t>
            </a:r>
            <a:r>
              <a:rPr lang="en-GB" smtClean="0"/>
              <a:t>: 86-110 mph</a:t>
            </a:r>
          </a:p>
          <a:p>
            <a:endParaRPr lang="en-GB" smtClean="0"/>
          </a:p>
          <a:p>
            <a:endParaRPr lang="en-GB" smtClean="0"/>
          </a:p>
          <a:p>
            <a:r>
              <a:rPr lang="en-GB" b="1" smtClean="0"/>
              <a:t>F2</a:t>
            </a:r>
            <a:r>
              <a:rPr lang="en-GB" smtClean="0"/>
              <a:t>: 111-135 mph</a:t>
            </a:r>
          </a:p>
          <a:p>
            <a:endParaRPr lang="en-GB" smtClean="0"/>
          </a:p>
          <a:p>
            <a:endParaRPr lang="en-GB" smtClean="0"/>
          </a:p>
          <a:p>
            <a:r>
              <a:rPr lang="en-GB" b="1" smtClean="0"/>
              <a:t>F3</a:t>
            </a:r>
            <a:r>
              <a:rPr lang="en-GB" smtClean="0"/>
              <a:t>: 136-165 mph</a:t>
            </a:r>
          </a:p>
          <a:p>
            <a:endParaRPr lang="en-GB" smtClean="0"/>
          </a:p>
          <a:p>
            <a:endParaRPr lang="en-GB" smtClean="0"/>
          </a:p>
          <a:p>
            <a:r>
              <a:rPr lang="en-GB" b="1" smtClean="0"/>
              <a:t>F4</a:t>
            </a:r>
            <a:r>
              <a:rPr lang="en-GB" smtClean="0"/>
              <a:t>: 166-200 mph</a:t>
            </a:r>
          </a:p>
          <a:p>
            <a:endParaRPr lang="en-GB" smtClean="0"/>
          </a:p>
          <a:p>
            <a:endParaRPr lang="en-GB" smtClean="0"/>
          </a:p>
          <a:p>
            <a:r>
              <a:rPr lang="en-GB" b="1" smtClean="0"/>
              <a:t>F5</a:t>
            </a:r>
            <a:r>
              <a:rPr lang="en-GB" smtClean="0"/>
              <a:t>: more than 200 mph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/>
          <a:srcRect l="59982" t="24136"/>
          <a:stretch>
            <a:fillRect/>
          </a:stretch>
        </p:blipFill>
        <p:spPr bwMode="auto">
          <a:xfrm>
            <a:off x="228600" y="152400"/>
            <a:ext cx="1857375" cy="653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GB" smtClean="0"/>
              <a:t>Tornado in England, 7 May 2012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990600"/>
            <a:ext cx="6018213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Content Placeholder 3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600200"/>
          </a:xfrm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41988" name="tornado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0" fill="hold"/>
                                        <p:tgtEl>
                                          <p:spTgt spid="419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98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19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28675" y="1676400"/>
            <a:ext cx="11522075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Isosceles Triangle 4"/>
          <p:cNvSpPr/>
          <p:nvPr/>
        </p:nvSpPr>
        <p:spPr>
          <a:xfrm>
            <a:off x="1908175" y="3692525"/>
            <a:ext cx="142875" cy="144463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6" name="Isosceles Triangle 5"/>
          <p:cNvSpPr/>
          <p:nvPr/>
        </p:nvSpPr>
        <p:spPr>
          <a:xfrm>
            <a:off x="6948488" y="3692525"/>
            <a:ext cx="144462" cy="144463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684213" y="5876925"/>
            <a:ext cx="215900" cy="2397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7" name="Isosceles Triangle 6"/>
          <p:cNvSpPr/>
          <p:nvPr/>
        </p:nvSpPr>
        <p:spPr>
          <a:xfrm>
            <a:off x="684213" y="6381750"/>
            <a:ext cx="142875" cy="142875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GB"/>
          </a:p>
        </p:txBody>
      </p:sp>
      <p:sp>
        <p:nvSpPr>
          <p:cNvPr id="43014" name="TextBox 7"/>
          <p:cNvSpPr txBox="1">
            <a:spLocks noChangeArrowheads="1"/>
          </p:cNvSpPr>
          <p:nvPr/>
        </p:nvSpPr>
        <p:spPr bwMode="auto">
          <a:xfrm>
            <a:off x="1065213" y="5805488"/>
            <a:ext cx="1130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/>
              <a:t>Kidlington</a:t>
            </a:r>
          </a:p>
        </p:txBody>
      </p:sp>
      <p:sp>
        <p:nvSpPr>
          <p:cNvPr id="43015" name="TextBox 8"/>
          <p:cNvSpPr txBox="1">
            <a:spLocks noChangeArrowheads="1"/>
          </p:cNvSpPr>
          <p:nvPr/>
        </p:nvSpPr>
        <p:spPr bwMode="auto">
          <a:xfrm>
            <a:off x="1042988" y="6246813"/>
            <a:ext cx="860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/>
              <a:t>Witney</a:t>
            </a:r>
          </a:p>
        </p:txBody>
      </p:sp>
      <p:sp>
        <p:nvSpPr>
          <p:cNvPr id="43016" name="Text Placeholder 2"/>
          <p:cNvSpPr>
            <a:spLocks noGrp="1"/>
          </p:cNvSpPr>
          <p:nvPr>
            <p:ph type="body" idx="4294967295"/>
          </p:nvPr>
        </p:nvSpPr>
        <p:spPr>
          <a:xfrm>
            <a:off x="457200" y="1066800"/>
            <a:ext cx="8229600" cy="5410200"/>
          </a:xfrm>
        </p:spPr>
        <p:txBody>
          <a:bodyPr/>
          <a:lstStyle/>
          <a:p>
            <a:r>
              <a:rPr lang="en-GB" smtClean="0"/>
              <a:t>Using radar at “Chenies”: 10 miles from St Albans</a:t>
            </a:r>
          </a:p>
        </p:txBody>
      </p:sp>
      <p:sp>
        <p:nvSpPr>
          <p:cNvPr id="11" name="Title 9"/>
          <p:cNvSpPr txBox="1">
            <a:spLocks/>
          </p:cNvSpPr>
          <p:nvPr/>
        </p:nvSpPr>
        <p:spPr bwMode="auto">
          <a:xfrm>
            <a:off x="2438400" y="5819775"/>
            <a:ext cx="6380163" cy="9144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9pPr>
          </a:lstStyle>
          <a:p>
            <a:pPr>
              <a:defRPr/>
            </a:pPr>
            <a:r>
              <a:rPr lang="en-GB" dirty="0" smtClean="0">
                <a:solidFill>
                  <a:srgbClr val="C00000"/>
                </a:solidFill>
                <a:latin typeface="Helvetica"/>
                <a:ea typeface="MS PGothic"/>
                <a:cs typeface="+mn-cs"/>
              </a:rPr>
              <a:t>Experiment 2: Speed gun</a:t>
            </a:r>
            <a:endParaRPr lang="en-GB" kern="0" dirty="0" smtClean="0">
              <a:solidFill>
                <a:srgbClr val="C00000"/>
              </a:solidFill>
            </a:endParaRPr>
          </a:p>
        </p:txBody>
      </p:sp>
      <p:sp>
        <p:nvSpPr>
          <p:cNvPr id="43018" name="Title 1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4000" smtClean="0"/>
              <a:t>Radar observations of the storm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132715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3"/>
          <p:cNvPicPr>
            <a:picLocks noChangeAspect="1"/>
          </p:cNvPicPr>
          <p:nvPr/>
        </p:nvPicPr>
        <p:blipFill>
          <a:blip r:embed="rId3"/>
          <a:srcRect l="6836"/>
          <a:stretch>
            <a:fillRect/>
          </a:stretch>
        </p:blipFill>
        <p:spPr bwMode="auto">
          <a:xfrm>
            <a:off x="4186238" y="1327150"/>
            <a:ext cx="51101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301875" y="4062413"/>
            <a:ext cx="1511300" cy="288925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660000">
            <a:off x="2544763" y="3552825"/>
            <a:ext cx="15097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dirty="0">
                <a:solidFill>
                  <a:srgbClr val="7030A0"/>
                </a:solidFill>
                <a:latin typeface="Calibri"/>
                <a:ea typeface="+mn-ea"/>
                <a:cs typeface="+mn-cs"/>
              </a:rPr>
              <a:t>Looking from </a:t>
            </a:r>
            <a:r>
              <a:rPr lang="en-GB" sz="1800" b="1" dirty="0" err="1">
                <a:solidFill>
                  <a:srgbClr val="7030A0"/>
                </a:solidFill>
                <a:latin typeface="Calibri"/>
                <a:ea typeface="+mn-ea"/>
                <a:cs typeface="+mn-cs"/>
              </a:rPr>
              <a:t>Chenies</a:t>
            </a:r>
            <a:endParaRPr lang="en-GB" sz="1800" b="1" dirty="0">
              <a:solidFill>
                <a:srgbClr val="7030A0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033963" y="4206875"/>
            <a:ext cx="288925" cy="792163"/>
          </a:xfrm>
          <a:prstGeom prst="straightConnector1">
            <a:avLst/>
          </a:prstGeom>
          <a:ln w="254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-4200000">
            <a:off x="4654550" y="4648200"/>
            <a:ext cx="150971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b="1" dirty="0">
                <a:solidFill>
                  <a:srgbClr val="7030A0"/>
                </a:solidFill>
                <a:latin typeface="Calibri"/>
                <a:ea typeface="+mn-ea"/>
                <a:cs typeface="+mn-cs"/>
              </a:rPr>
              <a:t>Looking from </a:t>
            </a:r>
            <a:r>
              <a:rPr lang="en-GB" sz="1800" b="1" dirty="0" err="1">
                <a:solidFill>
                  <a:srgbClr val="7030A0"/>
                </a:solidFill>
                <a:latin typeface="Calibri"/>
                <a:ea typeface="+mn-ea"/>
                <a:cs typeface="+mn-cs"/>
              </a:rPr>
              <a:t>Deanhill</a:t>
            </a:r>
            <a:endParaRPr lang="en-GB" sz="1800" b="1" dirty="0">
              <a:solidFill>
                <a:srgbClr val="7030A0"/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746625" y="2767013"/>
            <a:ext cx="3095625" cy="792162"/>
          </a:xfrm>
          <a:prstGeom prst="line">
            <a:avLst/>
          </a:prstGeom>
          <a:ln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900000">
            <a:off x="5970588" y="2973388"/>
            <a:ext cx="20970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(max range of radar)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1220788" y="3630613"/>
            <a:ext cx="644525" cy="1936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004888" y="3870325"/>
            <a:ext cx="430212" cy="1174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268913" y="3608388"/>
            <a:ext cx="139700" cy="4143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683250" y="3709988"/>
            <a:ext cx="139700" cy="4381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5" name="Title 6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b="1" smtClean="0">
                <a:solidFill>
                  <a:srgbClr val="000099"/>
                </a:solidFill>
                <a:latin typeface="Candara" pitchFamily="34" charset="0"/>
                <a:cs typeface="Tahoma" pitchFamily="34" charset="0"/>
              </a:rPr>
              <a:t>Wind speed from two radars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Content Placeholder 2"/>
          <p:cNvSpPr>
            <a:spLocks noGrp="1"/>
          </p:cNvSpPr>
          <p:nvPr>
            <p:ph idx="1"/>
          </p:nvPr>
        </p:nvSpPr>
        <p:spPr>
          <a:xfrm>
            <a:off x="457200" y="5791200"/>
            <a:ext cx="8229600" cy="685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smtClean="0"/>
              <a:t>Strong rotation near the heavy rain: a tornado!</a:t>
            </a:r>
          </a:p>
        </p:txBody>
      </p:sp>
      <p:pic>
        <p:nvPicPr>
          <p:cNvPr id="45058" name="Picture 3"/>
          <p:cNvPicPr>
            <a:picLocks noChangeAspect="1"/>
          </p:cNvPicPr>
          <p:nvPr/>
        </p:nvPicPr>
        <p:blipFill>
          <a:blip r:embed="rId2"/>
          <a:srcRect r="20760"/>
          <a:stretch>
            <a:fillRect/>
          </a:stretch>
        </p:blipFill>
        <p:spPr bwMode="auto">
          <a:xfrm>
            <a:off x="-288925" y="1331913"/>
            <a:ext cx="4341813" cy="41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059" name="Group 7"/>
          <p:cNvGrpSpPr>
            <a:grpSpLocks/>
          </p:cNvGrpSpPr>
          <p:nvPr/>
        </p:nvGrpSpPr>
        <p:grpSpPr bwMode="auto">
          <a:xfrm flipH="1">
            <a:off x="990600" y="3429000"/>
            <a:ext cx="874713" cy="720725"/>
            <a:chOff x="3222255" y="3717032"/>
            <a:chExt cx="989705" cy="720080"/>
          </a:xfrm>
        </p:grpSpPr>
        <p:sp>
          <p:nvSpPr>
            <p:cNvPr id="9" name="Curved Left Arrow 8"/>
            <p:cNvSpPr/>
            <p:nvPr/>
          </p:nvSpPr>
          <p:spPr>
            <a:xfrm>
              <a:off x="3685674" y="3788406"/>
              <a:ext cx="526286" cy="648706"/>
            </a:xfrm>
            <a:prstGeom prst="curvedLeftArrow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" name="Curved Left Arrow 9"/>
            <p:cNvSpPr/>
            <p:nvPr/>
          </p:nvSpPr>
          <p:spPr>
            <a:xfrm rot="10800000">
              <a:off x="3222255" y="3717032"/>
              <a:ext cx="463419" cy="648707"/>
            </a:xfrm>
            <a:prstGeom prst="curvedLeftArrow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</p:grp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346200"/>
            <a:ext cx="4646613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1455738" y="4149725"/>
            <a:ext cx="427037" cy="16414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Why does a tornado form?</a:t>
            </a: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23275" cy="5181600"/>
          </a:xfrm>
        </p:spPr>
        <p:txBody>
          <a:bodyPr/>
          <a:lstStyle/>
          <a:p>
            <a:r>
              <a:rPr lang="en-GB" smtClean="0"/>
              <a:t>Stretching and squeezing a rotating column of air makes it speed up</a:t>
            </a:r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r>
              <a:rPr lang="en-GB" smtClean="0"/>
              <a:t>Can you think of any other examples of this idea?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/>
          <a:srcRect l="14967" r="44025" b="77492"/>
          <a:stretch>
            <a:fillRect/>
          </a:stretch>
        </p:blipFill>
        <p:spPr bwMode="auto">
          <a:xfrm>
            <a:off x="1752600" y="3400425"/>
            <a:ext cx="1687513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Box 9"/>
          <p:cNvSpPr txBox="1">
            <a:spLocks noChangeArrowheads="1"/>
          </p:cNvSpPr>
          <p:nvPr/>
        </p:nvSpPr>
        <p:spPr bwMode="auto">
          <a:xfrm>
            <a:off x="1905000" y="4305300"/>
            <a:ext cx="1931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800" b="1">
                <a:solidFill>
                  <a:srgbClr val="0000FF"/>
                </a:solidFill>
              </a:rPr>
              <a:t>Slow rotation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932363" y="1676400"/>
            <a:ext cx="3948112" cy="3019425"/>
            <a:chOff x="4932009" y="1905000"/>
            <a:chExt cx="3949170" cy="3019719"/>
          </a:xfrm>
        </p:grpSpPr>
        <p:pic>
          <p:nvPicPr>
            <p:cNvPr id="46087" name="Picture 2"/>
            <p:cNvPicPr>
              <a:picLocks noChangeAspect="1" noChangeArrowheads="1"/>
            </p:cNvPicPr>
            <p:nvPr/>
          </p:nvPicPr>
          <p:blipFill>
            <a:blip r:embed="rId2"/>
            <a:srcRect l="25812" t="55077" r="56090"/>
            <a:stretch>
              <a:fillRect/>
            </a:stretch>
          </p:blipFill>
          <p:spPr bwMode="auto">
            <a:xfrm>
              <a:off x="5789629" y="2590800"/>
              <a:ext cx="744717" cy="1807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6088" name="Straight Arrow Connector 5"/>
            <p:cNvCxnSpPr>
              <a:cxnSpLocks noChangeShapeType="1"/>
            </p:cNvCxnSpPr>
            <p:nvPr/>
          </p:nvCxnSpPr>
          <p:spPr bwMode="auto">
            <a:xfrm flipV="1">
              <a:off x="6172199" y="2209800"/>
              <a:ext cx="0" cy="60960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lg" len="lg"/>
            </a:ln>
          </p:spPr>
        </p:cxnSp>
        <p:sp>
          <p:nvSpPr>
            <p:cNvPr id="46089" name="TextBox 7"/>
            <p:cNvSpPr txBox="1">
              <a:spLocks noChangeArrowheads="1"/>
            </p:cNvSpPr>
            <p:nvPr/>
          </p:nvSpPr>
          <p:spPr bwMode="auto">
            <a:xfrm>
              <a:off x="6400800" y="1905000"/>
              <a:ext cx="248037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GB" sz="1800" b="1">
                  <a:solidFill>
                    <a:srgbClr val="FF0000"/>
                  </a:solidFill>
                </a:rPr>
                <a:t>Strong updraft in thunderstorm stretches the column of air</a:t>
              </a:r>
            </a:p>
          </p:txBody>
        </p:sp>
        <p:sp>
          <p:nvSpPr>
            <p:cNvPr id="46090" name="TextBox 10"/>
            <p:cNvSpPr txBox="1">
              <a:spLocks noChangeArrowheads="1"/>
            </p:cNvSpPr>
            <p:nvPr/>
          </p:nvSpPr>
          <p:spPr bwMode="auto">
            <a:xfrm>
              <a:off x="4932009" y="4555387"/>
              <a:ext cx="329759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GB" sz="1800" b="1">
                  <a:solidFill>
                    <a:srgbClr val="0000FF"/>
                  </a:solidFill>
                </a:rPr>
                <a:t>Rapid rotation (tornado)</a:t>
              </a: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 bwMode="auto">
          <a:xfrm>
            <a:off x="792163" y="5715000"/>
            <a:ext cx="7772400" cy="9144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rgbClr val="C00000"/>
                </a:solidFill>
              </a:rPr>
              <a:t>Experiment 3: Tornado in a bottle</a:t>
            </a:r>
            <a:endParaRPr lang="en-GB" kern="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supercell_converted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1943100" y="0"/>
            <a:ext cx="13030200" cy="7329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2" fill="hold"/>
                                        <p:tgtEl>
                                          <p:spTgt spid="47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710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7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0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6569075" cy="914400"/>
          </a:xfrm>
        </p:spPr>
        <p:txBody>
          <a:bodyPr/>
          <a:lstStyle/>
          <a:p>
            <a:r>
              <a:rPr lang="en-GB" smtClean="0"/>
              <a:t>How does lightning form?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86200"/>
            <a:ext cx="4495800" cy="2209800"/>
          </a:xfrm>
        </p:spPr>
        <p:txBody>
          <a:bodyPr/>
          <a:lstStyle/>
          <a:p>
            <a:r>
              <a:rPr lang="en-GB" smtClean="0"/>
              <a:t>Hail hits ice crystals</a:t>
            </a:r>
          </a:p>
          <a:p>
            <a:r>
              <a:rPr lang="en-GB" smtClean="0"/>
              <a:t>Electrons move on to hail</a:t>
            </a:r>
          </a:p>
          <a:p>
            <a:r>
              <a:rPr lang="en-GB" smtClean="0"/>
              <a:t>Electrons go to ground in a lightning flash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055688"/>
            <a:ext cx="40386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6111875" y="1743075"/>
            <a:ext cx="1371600" cy="1990725"/>
            <a:chOff x="6019800" y="2743200"/>
            <a:chExt cx="1371600" cy="1991380"/>
          </a:xfrm>
        </p:grpSpPr>
        <p:sp>
          <p:nvSpPr>
            <p:cNvPr id="4" name="32-Point Star 3"/>
            <p:cNvSpPr/>
            <p:nvPr/>
          </p:nvSpPr>
          <p:spPr bwMode="auto">
            <a:xfrm>
              <a:off x="6019800" y="2743200"/>
              <a:ext cx="1371600" cy="1221556"/>
            </a:xfrm>
            <a:prstGeom prst="star32">
              <a:avLst>
                <a:gd name="adj" fmla="val 48972"/>
              </a:avLst>
            </a:prstGeom>
            <a:solidFill>
              <a:schemeClr val="bg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 prstMaterial="matte">
              <a:bevelT w="165100" h="165100"/>
            </a:sp3d>
          </p:spPr>
          <p:txBody>
            <a:bodyPr/>
            <a:lstStyle/>
            <a:p>
              <a:pPr eaLnBrk="0" hangingPunct="0">
                <a:defRPr/>
              </a:pPr>
              <a:endParaRPr lang="en-GB" sz="2400">
                <a:solidFill>
                  <a:schemeClr val="tx1"/>
                </a:solidFill>
                <a:latin typeface="Helvetica" pitchFamily="124" charset="0"/>
                <a:ea typeface="ＭＳ Ｐゴシック" pitchFamily="124" charset="-128"/>
                <a:cs typeface="+mn-cs"/>
              </a:endParaRPr>
            </a:p>
          </p:txBody>
        </p:sp>
        <p:cxnSp>
          <p:nvCxnSpPr>
            <p:cNvPr id="11" name="Straight Arrow Connector 10"/>
            <p:cNvCxnSpPr>
              <a:stCxn id="0" idx="2"/>
            </p:cNvCxnSpPr>
            <p:nvPr/>
          </p:nvCxnSpPr>
          <p:spPr bwMode="auto">
            <a:xfrm>
              <a:off x="6705600" y="3964390"/>
              <a:ext cx="0" cy="77019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bg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5791200" y="858838"/>
            <a:ext cx="2047875" cy="2789237"/>
            <a:chOff x="5698502" y="1859224"/>
            <a:chExt cx="2047699" cy="2788976"/>
          </a:xfrm>
        </p:grpSpPr>
        <p:sp>
          <p:nvSpPr>
            <p:cNvPr id="6" name="Hexagon 5"/>
            <p:cNvSpPr/>
            <p:nvPr/>
          </p:nvSpPr>
          <p:spPr bwMode="auto">
            <a:xfrm>
              <a:off x="5698502" y="1859224"/>
              <a:ext cx="397497" cy="330332"/>
            </a:xfrm>
            <a:prstGeom prst="hexag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TopUp"/>
              <a:lightRig rig="threePt" dir="t"/>
            </a:scene3d>
            <a:sp3d extrusionH="254000" contourW="12700" prstMaterial="matte">
              <a:extrusionClr>
                <a:srgbClr val="0070C0"/>
              </a:extrusionClr>
              <a:contourClr>
                <a:schemeClr val="tx1"/>
              </a:contourClr>
            </a:sp3d>
          </p:spPr>
          <p:txBody>
            <a:bodyPr/>
            <a:lstStyle/>
            <a:p>
              <a:pPr eaLnBrk="0" hangingPunct="0">
                <a:defRPr/>
              </a:pPr>
              <a:endParaRPr lang="en-GB" sz="2400">
                <a:solidFill>
                  <a:schemeClr val="tx1"/>
                </a:solidFill>
                <a:latin typeface="Helvetica" pitchFamily="124" charset="0"/>
                <a:ea typeface="ＭＳ Ｐゴシック" pitchFamily="124" charset="-128"/>
                <a:cs typeface="+mn-cs"/>
              </a:endParaRPr>
            </a:p>
          </p:txBody>
        </p:sp>
        <p:sp>
          <p:nvSpPr>
            <p:cNvPr id="8" name="Hexagon 7"/>
            <p:cNvSpPr/>
            <p:nvPr/>
          </p:nvSpPr>
          <p:spPr bwMode="auto">
            <a:xfrm>
              <a:off x="7396231" y="2077643"/>
              <a:ext cx="349970" cy="304801"/>
            </a:xfrm>
            <a:prstGeom prst="hexag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isometricTopUp"/>
              <a:lightRig rig="threePt" dir="t"/>
            </a:scene3d>
            <a:sp3d extrusionH="254000" contourW="12700" prstMaterial="matte">
              <a:extrusionClr>
                <a:srgbClr val="0070C0"/>
              </a:extrusionClr>
              <a:contourClr>
                <a:schemeClr val="tx1"/>
              </a:contourClr>
            </a:sp3d>
          </p:spPr>
          <p:txBody>
            <a:bodyPr/>
            <a:lstStyle/>
            <a:p>
              <a:pPr eaLnBrk="0" hangingPunct="0">
                <a:defRPr/>
              </a:pPr>
              <a:endParaRPr lang="en-GB" sz="2400">
                <a:solidFill>
                  <a:schemeClr val="tx1"/>
                </a:solidFill>
                <a:latin typeface="Helvetica" pitchFamily="124" charset="0"/>
                <a:ea typeface="ＭＳ Ｐゴシック" pitchFamily="124" charset="-128"/>
                <a:cs typeface="+mn-cs"/>
              </a:endParaRPr>
            </a:p>
          </p:txBody>
        </p:sp>
        <p:sp>
          <p:nvSpPr>
            <p:cNvPr id="48142" name="Freeform 8"/>
            <p:cNvSpPr>
              <a:spLocks/>
            </p:cNvSpPr>
            <p:nvPr/>
          </p:nvSpPr>
          <p:spPr bwMode="auto">
            <a:xfrm>
              <a:off x="7391400" y="2566675"/>
              <a:ext cx="122549" cy="1852925"/>
            </a:xfrm>
            <a:custGeom>
              <a:avLst/>
              <a:gdLst>
                <a:gd name="T0" fmla="*/ 122549 w 122549"/>
                <a:gd name="T1" fmla="*/ 1852925 h 1725105"/>
                <a:gd name="T2" fmla="*/ 0 w 122549"/>
                <a:gd name="T3" fmla="*/ 597392 h 1725105"/>
                <a:gd name="T4" fmla="*/ 122549 w 122549"/>
                <a:gd name="T5" fmla="*/ 0 h 172510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549" h="1725105">
                  <a:moveTo>
                    <a:pt x="122549" y="1725105"/>
                  </a:moveTo>
                  <a:cubicBezTo>
                    <a:pt x="61274" y="1284402"/>
                    <a:pt x="0" y="843699"/>
                    <a:pt x="0" y="556182"/>
                  </a:cubicBezTo>
                  <a:cubicBezTo>
                    <a:pt x="0" y="268665"/>
                    <a:pt x="61274" y="134332"/>
                    <a:pt x="122549" y="0"/>
                  </a:cubicBezTo>
                </a:path>
              </a:pathLst>
            </a:cu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43" name="Freeform 6"/>
            <p:cNvSpPr>
              <a:spLocks/>
            </p:cNvSpPr>
            <p:nvPr/>
          </p:nvSpPr>
          <p:spPr bwMode="auto">
            <a:xfrm>
              <a:off x="5715000" y="2391084"/>
              <a:ext cx="301236" cy="2257116"/>
            </a:xfrm>
            <a:custGeom>
              <a:avLst/>
              <a:gdLst>
                <a:gd name="T0" fmla="*/ 0 w 301236"/>
                <a:gd name="T1" fmla="*/ 2257116 h 2130458"/>
                <a:gd name="T2" fmla="*/ 292231 w 301236"/>
                <a:gd name="T3" fmla="*/ 759030 h 2130458"/>
                <a:gd name="T4" fmla="*/ 197963 w 301236"/>
                <a:gd name="T5" fmla="*/ 0 h 213045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1236" h="2130458">
                  <a:moveTo>
                    <a:pt x="0" y="2130458"/>
                  </a:moveTo>
                  <a:cubicBezTo>
                    <a:pt x="129618" y="1600985"/>
                    <a:pt x="259237" y="1071513"/>
                    <a:pt x="292231" y="716437"/>
                  </a:cubicBezTo>
                  <a:cubicBezTo>
                    <a:pt x="325225" y="361361"/>
                    <a:pt x="261594" y="180680"/>
                    <a:pt x="197963" y="0"/>
                  </a:cubicBezTo>
                </a:path>
              </a:pathLst>
            </a:custGeom>
            <a:noFill/>
            <a:ln w="254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5800725" y="762000"/>
            <a:ext cx="2078038" cy="1884363"/>
            <a:chOff x="5707507" y="1762780"/>
            <a:chExt cx="2078553" cy="1884640"/>
          </a:xfrm>
        </p:grpSpPr>
        <p:sp>
          <p:nvSpPr>
            <p:cNvPr id="48136" name="TextBox 11"/>
            <p:cNvSpPr txBox="1">
              <a:spLocks noChangeArrowheads="1"/>
            </p:cNvSpPr>
            <p:nvPr/>
          </p:nvSpPr>
          <p:spPr bwMode="auto">
            <a:xfrm>
              <a:off x="5707507" y="1762780"/>
              <a:ext cx="39466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80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48137" name="TextBox 15"/>
            <p:cNvSpPr txBox="1">
              <a:spLocks noChangeArrowheads="1"/>
            </p:cNvSpPr>
            <p:nvPr/>
          </p:nvSpPr>
          <p:spPr bwMode="auto">
            <a:xfrm>
              <a:off x="7391400" y="1968433"/>
              <a:ext cx="39466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80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48138" name="TextBox 18"/>
            <p:cNvSpPr txBox="1">
              <a:spLocks noChangeArrowheads="1"/>
            </p:cNvSpPr>
            <p:nvPr/>
          </p:nvSpPr>
          <p:spPr bwMode="auto">
            <a:xfrm>
              <a:off x="6019800" y="3018252"/>
              <a:ext cx="30489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80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48139" name="TextBox 19"/>
            <p:cNvSpPr txBox="1">
              <a:spLocks noChangeArrowheads="1"/>
            </p:cNvSpPr>
            <p:nvPr/>
          </p:nvSpPr>
          <p:spPr bwMode="auto">
            <a:xfrm>
              <a:off x="7086508" y="3124200"/>
              <a:ext cx="30489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800">
                  <a:solidFill>
                    <a:schemeClr val="tx1"/>
                  </a:solidFill>
                </a:rPr>
                <a:t>-</a:t>
              </a: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 bwMode="auto">
          <a:xfrm>
            <a:off x="2324100" y="5715000"/>
            <a:ext cx="6591300" cy="9144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9"/>
                </a:solidFill>
                <a:latin typeface="Tahoma" pitchFamily="34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Times New Roman" pitchFamily="124" charset="0"/>
                <a:ea typeface="ＭＳ Ｐゴシック" pitchFamily="124" charset="-128"/>
              </a:defRPr>
            </a:lvl9pPr>
          </a:lstStyle>
          <a:p>
            <a:pPr>
              <a:defRPr/>
            </a:pPr>
            <a:r>
              <a:rPr lang="en-GB" kern="0" dirty="0" smtClean="0">
                <a:solidFill>
                  <a:srgbClr val="C00000"/>
                </a:solidFill>
              </a:rPr>
              <a:t>Experiment 4:</a:t>
            </a:r>
            <a:br>
              <a:rPr lang="en-GB" kern="0" dirty="0" smtClean="0">
                <a:solidFill>
                  <a:srgbClr val="C00000"/>
                </a:solidFill>
              </a:rPr>
            </a:br>
            <a:r>
              <a:rPr lang="en-GB" kern="0" dirty="0" smtClean="0">
                <a:solidFill>
                  <a:srgbClr val="C00000"/>
                </a:solidFill>
              </a:rPr>
              <a:t>Make lightning at home</a:t>
            </a:r>
            <a:endParaRPr lang="en-GB" kern="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explosive_convection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1" fill="hold"/>
                                        <p:tgtEl>
                                          <p:spTgt spid="297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70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7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7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simulation of thunderstorms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15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286000"/>
            <a:ext cx="9144000" cy="6129338"/>
          </a:xfrm>
        </p:spPr>
      </p:pic>
      <p:sp>
        <p:nvSpPr>
          <p:cNvPr id="49156" name="Rectangle 4"/>
          <p:cNvSpPr>
            <a:spLocks noChangeArrowheads="1"/>
          </p:cNvSpPr>
          <p:nvPr/>
        </p:nvSpPr>
        <p:spPr bwMode="auto">
          <a:xfrm rot="274346">
            <a:off x="-100013" y="4762500"/>
            <a:ext cx="9910763" cy="4191000"/>
          </a:xfrm>
          <a:prstGeom prst="rect">
            <a:avLst/>
          </a:prstGeom>
          <a:solidFill>
            <a:srgbClr val="3366B3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914400"/>
          </a:xfrm>
        </p:spPr>
        <p:txBody>
          <a:bodyPr/>
          <a:lstStyle/>
          <a:p>
            <a:r>
              <a:rPr lang="en-GB" sz="4000" smtClean="0"/>
              <a:t>How much does a thunderstorm weigh?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850" y="1066800"/>
            <a:ext cx="5416550" cy="2590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GB" b="1" dirty="0" smtClean="0"/>
              <a:t>Ice </a:t>
            </a:r>
            <a:r>
              <a:rPr lang="en-GB" b="1" dirty="0"/>
              <a:t>crystals</a:t>
            </a:r>
            <a:r>
              <a:rPr lang="en-GB" dirty="0"/>
              <a:t>: </a:t>
            </a:r>
            <a:r>
              <a:rPr lang="en-GB" dirty="0" smtClean="0"/>
              <a:t>2,000,000,000 kg</a:t>
            </a:r>
          </a:p>
          <a:p>
            <a:pPr>
              <a:defRPr/>
            </a:pPr>
            <a:endParaRPr lang="en-GB" b="1" dirty="0"/>
          </a:p>
          <a:p>
            <a:pPr marL="0" indent="0">
              <a:buFontTx/>
              <a:buNone/>
              <a:defRPr/>
            </a:pPr>
            <a:r>
              <a:rPr lang="en-GB" b="1" dirty="0"/>
              <a:t>Cloud droplets</a:t>
            </a:r>
            <a:r>
              <a:rPr lang="en-GB" dirty="0"/>
              <a:t>: </a:t>
            </a:r>
            <a:r>
              <a:rPr lang="en-GB" dirty="0" smtClean="0"/>
              <a:t>200,000,000 kg</a:t>
            </a:r>
          </a:p>
          <a:p>
            <a:pPr>
              <a:defRPr/>
            </a:pPr>
            <a:endParaRPr lang="en-GB" dirty="0"/>
          </a:p>
          <a:p>
            <a:pPr marL="0" indent="0">
              <a:buFontTx/>
              <a:buNone/>
              <a:defRPr/>
            </a:pPr>
            <a:r>
              <a:rPr lang="en-GB" b="1" dirty="0" smtClean="0"/>
              <a:t>Rain</a:t>
            </a:r>
            <a:r>
              <a:rPr lang="en-GB" dirty="0" smtClean="0"/>
              <a:t>: 500,000,000 kg </a:t>
            </a:r>
          </a:p>
          <a:p>
            <a:pPr marL="0" indent="0">
              <a:buFontTx/>
              <a:buNone/>
              <a:defRPr/>
            </a:pPr>
            <a:endParaRPr lang="en-GB" dirty="0"/>
          </a:p>
          <a:p>
            <a:pPr marL="0" indent="0">
              <a:buFontTx/>
              <a:buNone/>
              <a:defRPr/>
            </a:pPr>
            <a:r>
              <a:rPr lang="en-GB" b="1" dirty="0" smtClean="0">
                <a:solidFill>
                  <a:srgbClr val="C00000"/>
                </a:solidFill>
              </a:rPr>
              <a:t>Total</a:t>
            </a:r>
            <a:r>
              <a:rPr lang="en-GB" dirty="0" smtClean="0">
                <a:solidFill>
                  <a:srgbClr val="C00000"/>
                </a:solidFill>
              </a:rPr>
              <a:t>: 2,700,000,000 kg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6138" y="2698750"/>
            <a:ext cx="285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Freeform 10"/>
          <p:cNvSpPr>
            <a:spLocks/>
          </p:cNvSpPr>
          <p:nvPr/>
        </p:nvSpPr>
        <p:spPr bwMode="auto">
          <a:xfrm>
            <a:off x="304800" y="1095375"/>
            <a:ext cx="2514600" cy="1490663"/>
          </a:xfrm>
          <a:custGeom>
            <a:avLst/>
            <a:gdLst>
              <a:gd name="T0" fmla="*/ 1599843 w 8239924"/>
              <a:gd name="T1" fmla="*/ 919183 h 3403984"/>
              <a:gd name="T2" fmla="*/ 2445804 w 8239924"/>
              <a:gd name="T3" fmla="*/ 438514 h 3403984"/>
              <a:gd name="T4" fmla="*/ 2381182 w 8239924"/>
              <a:gd name="T5" fmla="*/ 278291 h 3403984"/>
              <a:gd name="T6" fmla="*/ 1717338 w 8239924"/>
              <a:gd name="T7" fmla="*/ 206612 h 3403984"/>
              <a:gd name="T8" fmla="*/ 1494098 w 8239924"/>
              <a:gd name="T9" fmla="*/ 75904 h 3403984"/>
              <a:gd name="T10" fmla="*/ 941873 w 8239924"/>
              <a:gd name="T11" fmla="*/ 8 h 3403984"/>
              <a:gd name="T12" fmla="*/ 724508 w 8239924"/>
              <a:gd name="T13" fmla="*/ 80120 h 3403984"/>
              <a:gd name="T14" fmla="*/ 4853 w 8239924"/>
              <a:gd name="T15" fmla="*/ 219261 h 3403984"/>
              <a:gd name="T16" fmla="*/ 419021 w 8239924"/>
              <a:gd name="T17" fmla="*/ 674632 h 3403984"/>
              <a:gd name="T18" fmla="*/ 609950 w 8239924"/>
              <a:gd name="T19" fmla="*/ 754743 h 3403984"/>
              <a:gd name="T20" fmla="*/ 577639 w 8239924"/>
              <a:gd name="T21" fmla="*/ 919183 h 3403984"/>
              <a:gd name="T22" fmla="*/ 468957 w 8239924"/>
              <a:gd name="T23" fmla="*/ 1235412 h 3403984"/>
              <a:gd name="T24" fmla="*/ 413147 w 8239924"/>
              <a:gd name="T25" fmla="*/ 1235412 h 3403984"/>
              <a:gd name="T26" fmla="*/ 348525 w 8239924"/>
              <a:gd name="T27" fmla="*/ 1294442 h 3403984"/>
              <a:gd name="T28" fmla="*/ 275090 w 8239924"/>
              <a:gd name="T29" fmla="*/ 1264927 h 3403984"/>
              <a:gd name="T30" fmla="*/ 201656 w 8239924"/>
              <a:gd name="T31" fmla="*/ 1366121 h 3403984"/>
              <a:gd name="T32" fmla="*/ 322089 w 8239924"/>
              <a:gd name="T33" fmla="*/ 1425151 h 3403984"/>
              <a:gd name="T34" fmla="*/ 941873 w 8239924"/>
              <a:gd name="T35" fmla="*/ 1488396 h 3403984"/>
              <a:gd name="T36" fmla="*/ 1679152 w 8239924"/>
              <a:gd name="T37" fmla="*/ 1467314 h 3403984"/>
              <a:gd name="T38" fmla="*/ 2063947 w 8239924"/>
              <a:gd name="T39" fmla="*/ 1357688 h 3403984"/>
              <a:gd name="T40" fmla="*/ 2008137 w 8239924"/>
              <a:gd name="T41" fmla="*/ 1210115 h 3403984"/>
              <a:gd name="T42" fmla="*/ 1899455 w 8239924"/>
              <a:gd name="T43" fmla="*/ 1222764 h 3403984"/>
              <a:gd name="T44" fmla="*/ 1837770 w 8239924"/>
              <a:gd name="T45" fmla="*/ 1163734 h 3403984"/>
              <a:gd name="T46" fmla="*/ 1714401 w 8239924"/>
              <a:gd name="T47" fmla="*/ 1184816 h 3403984"/>
              <a:gd name="T48" fmla="*/ 1640966 w 8239924"/>
              <a:gd name="T49" fmla="*/ 1079406 h 3403984"/>
              <a:gd name="T50" fmla="*/ 1567532 w 8239924"/>
              <a:gd name="T51" fmla="*/ 1096272 h 3403984"/>
              <a:gd name="T52" fmla="*/ 1555783 w 8239924"/>
              <a:gd name="T53" fmla="*/ 948698 h 3403984"/>
              <a:gd name="T54" fmla="*/ 1599843 w 8239924"/>
              <a:gd name="T55" fmla="*/ 919183 h 340398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239924" h="3403984">
                <a:moveTo>
                  <a:pt x="5242419" y="2098327"/>
                </a:moveTo>
                <a:cubicBezTo>
                  <a:pt x="5728495" y="1904218"/>
                  <a:pt x="7587775" y="1244887"/>
                  <a:pt x="8014495" y="1001047"/>
                </a:cubicBezTo>
                <a:cubicBezTo>
                  <a:pt x="8441215" y="757207"/>
                  <a:pt x="8200583" y="723519"/>
                  <a:pt x="7802739" y="635287"/>
                </a:cubicBezTo>
                <a:cubicBezTo>
                  <a:pt x="7404895" y="547055"/>
                  <a:pt x="6111902" y="548659"/>
                  <a:pt x="5627430" y="471657"/>
                </a:cubicBezTo>
                <a:cubicBezTo>
                  <a:pt x="5142958" y="394655"/>
                  <a:pt x="5319422" y="251880"/>
                  <a:pt x="4895910" y="173274"/>
                </a:cubicBezTo>
                <a:cubicBezTo>
                  <a:pt x="4472398" y="94668"/>
                  <a:pt x="3506663" y="-1585"/>
                  <a:pt x="3086360" y="19"/>
                </a:cubicBezTo>
                <a:cubicBezTo>
                  <a:pt x="2666057" y="1623"/>
                  <a:pt x="2885834" y="99480"/>
                  <a:pt x="2374091" y="182899"/>
                </a:cubicBezTo>
                <a:cubicBezTo>
                  <a:pt x="1862348" y="266318"/>
                  <a:pt x="182739" y="274339"/>
                  <a:pt x="15901" y="500533"/>
                </a:cubicBezTo>
                <a:cubicBezTo>
                  <a:pt x="-150937" y="726727"/>
                  <a:pt x="1042596" y="1336326"/>
                  <a:pt x="1373063" y="1540061"/>
                </a:cubicBezTo>
                <a:cubicBezTo>
                  <a:pt x="1703530" y="1743796"/>
                  <a:pt x="1912078" y="1629897"/>
                  <a:pt x="1998705" y="1722941"/>
                </a:cubicBezTo>
                <a:cubicBezTo>
                  <a:pt x="2085332" y="1815985"/>
                  <a:pt x="1969829" y="1915447"/>
                  <a:pt x="1892827" y="2098327"/>
                </a:cubicBezTo>
                <a:cubicBezTo>
                  <a:pt x="1815825" y="2281207"/>
                  <a:pt x="1626529" y="2699905"/>
                  <a:pt x="1536693" y="2820221"/>
                </a:cubicBezTo>
                <a:cubicBezTo>
                  <a:pt x="1446857" y="2940537"/>
                  <a:pt x="1419586" y="2797762"/>
                  <a:pt x="1353813" y="2820221"/>
                </a:cubicBezTo>
                <a:cubicBezTo>
                  <a:pt x="1288040" y="2842680"/>
                  <a:pt x="1217455" y="2943746"/>
                  <a:pt x="1142057" y="2954975"/>
                </a:cubicBezTo>
                <a:cubicBezTo>
                  <a:pt x="1066659" y="2966204"/>
                  <a:pt x="981635" y="2860326"/>
                  <a:pt x="901425" y="2887598"/>
                </a:cubicBezTo>
                <a:cubicBezTo>
                  <a:pt x="821215" y="2914870"/>
                  <a:pt x="635126" y="3057645"/>
                  <a:pt x="660794" y="3118605"/>
                </a:cubicBezTo>
                <a:cubicBezTo>
                  <a:pt x="686461" y="3179565"/>
                  <a:pt x="651169" y="3206836"/>
                  <a:pt x="1055430" y="3253358"/>
                </a:cubicBezTo>
                <a:cubicBezTo>
                  <a:pt x="1459691" y="3299880"/>
                  <a:pt x="3086360" y="3397737"/>
                  <a:pt x="3086360" y="3397737"/>
                </a:cubicBezTo>
                <a:cubicBezTo>
                  <a:pt x="3827505" y="3413779"/>
                  <a:pt x="4889493" y="3399341"/>
                  <a:pt x="5502301" y="3349611"/>
                </a:cubicBezTo>
                <a:cubicBezTo>
                  <a:pt x="6115109" y="3299881"/>
                  <a:pt x="6583539" y="3197211"/>
                  <a:pt x="6763211" y="3099354"/>
                </a:cubicBezTo>
                <a:cubicBezTo>
                  <a:pt x="6942883" y="3001497"/>
                  <a:pt x="6670167" y="2813805"/>
                  <a:pt x="6580331" y="2762470"/>
                </a:cubicBezTo>
                <a:cubicBezTo>
                  <a:pt x="6490495" y="2711135"/>
                  <a:pt x="6317240" y="2808992"/>
                  <a:pt x="6224196" y="2791346"/>
                </a:cubicBezTo>
                <a:cubicBezTo>
                  <a:pt x="6131152" y="2773700"/>
                  <a:pt x="6123130" y="2671030"/>
                  <a:pt x="6022065" y="2656592"/>
                </a:cubicBezTo>
                <a:cubicBezTo>
                  <a:pt x="5921000" y="2642154"/>
                  <a:pt x="5725286" y="2736802"/>
                  <a:pt x="5617804" y="2704718"/>
                </a:cubicBezTo>
                <a:cubicBezTo>
                  <a:pt x="5510322" y="2672634"/>
                  <a:pt x="5457383" y="2497775"/>
                  <a:pt x="5377173" y="2464087"/>
                </a:cubicBezTo>
                <a:cubicBezTo>
                  <a:pt x="5296963" y="2430399"/>
                  <a:pt x="5183063" y="2552319"/>
                  <a:pt x="5136541" y="2502588"/>
                </a:cubicBezTo>
                <a:cubicBezTo>
                  <a:pt x="5090019" y="2452857"/>
                  <a:pt x="5077185" y="2234685"/>
                  <a:pt x="5098040" y="2165704"/>
                </a:cubicBezTo>
                <a:cubicBezTo>
                  <a:pt x="5118895" y="2096723"/>
                  <a:pt x="4756343" y="2292436"/>
                  <a:pt x="5242419" y="2098327"/>
                </a:cubicBezTo>
                <a:close/>
              </a:path>
            </a:pathLst>
          </a:custGeom>
          <a:solidFill>
            <a:schemeClr val="bg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9163" y="1600200"/>
            <a:ext cx="3587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5400" dirty="0">
                <a:solidFill>
                  <a:srgbClr val="3366B3"/>
                </a:solidFill>
                <a:latin typeface="+mj-lt"/>
                <a:cs typeface="Arial" pitchFamily="34" charset="0"/>
              </a:rPr>
              <a:t>.</a:t>
            </a:r>
          </a:p>
        </p:txBody>
      </p:sp>
      <p:pic>
        <p:nvPicPr>
          <p:cNvPr id="501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6175" y="3019425"/>
            <a:ext cx="285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1925" y="2638425"/>
            <a:ext cx="28733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7038" y="2990850"/>
            <a:ext cx="28733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5" name="Picture 5"/>
          <p:cNvPicPr>
            <a:picLocks noChangeAspect="1" noChangeArrowheads="1"/>
          </p:cNvPicPr>
          <p:nvPr/>
        </p:nvPicPr>
        <p:blipFill>
          <a:blip r:embed="rId4"/>
          <a:srcRect r="59921"/>
          <a:stretch>
            <a:fillRect/>
          </a:stretch>
        </p:blipFill>
        <p:spPr bwMode="auto">
          <a:xfrm>
            <a:off x="658813" y="1295400"/>
            <a:ext cx="33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6" name="Picture 5"/>
          <p:cNvPicPr>
            <a:picLocks noChangeAspect="1" noChangeArrowheads="1"/>
          </p:cNvPicPr>
          <p:nvPr/>
        </p:nvPicPr>
        <p:blipFill>
          <a:blip r:embed="rId4"/>
          <a:srcRect r="59921"/>
          <a:stretch>
            <a:fillRect/>
          </a:stretch>
        </p:blipFill>
        <p:spPr bwMode="auto">
          <a:xfrm>
            <a:off x="1098550" y="1257300"/>
            <a:ext cx="33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7" name="Picture 5"/>
          <p:cNvPicPr>
            <a:picLocks noChangeAspect="1" noChangeArrowheads="1"/>
          </p:cNvPicPr>
          <p:nvPr/>
        </p:nvPicPr>
        <p:blipFill>
          <a:blip r:embed="rId4"/>
          <a:srcRect r="59921"/>
          <a:stretch>
            <a:fillRect/>
          </a:stretch>
        </p:blipFill>
        <p:spPr bwMode="auto">
          <a:xfrm>
            <a:off x="1566863" y="1260475"/>
            <a:ext cx="33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8" name="Picture 5"/>
          <p:cNvPicPr>
            <a:picLocks noChangeAspect="1" noChangeArrowheads="1"/>
          </p:cNvPicPr>
          <p:nvPr/>
        </p:nvPicPr>
        <p:blipFill>
          <a:blip r:embed="rId4"/>
          <a:srcRect r="59921"/>
          <a:stretch>
            <a:fillRect/>
          </a:stretch>
        </p:blipFill>
        <p:spPr bwMode="auto">
          <a:xfrm>
            <a:off x="1995488" y="1403350"/>
            <a:ext cx="33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1071563" y="1447800"/>
            <a:ext cx="3587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5400" dirty="0">
                <a:solidFill>
                  <a:srgbClr val="3366B3"/>
                </a:solidFill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23963" y="1752600"/>
            <a:ext cx="3587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5400" dirty="0">
                <a:solidFill>
                  <a:srgbClr val="3366B3"/>
                </a:solidFill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76363" y="1524000"/>
            <a:ext cx="3587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5400" dirty="0">
                <a:solidFill>
                  <a:srgbClr val="3366B3"/>
                </a:solidFill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28763" y="1676400"/>
            <a:ext cx="3587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5400" dirty="0">
                <a:solidFill>
                  <a:srgbClr val="3366B3"/>
                </a:solidFill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47800" y="1295400"/>
            <a:ext cx="357188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5400" dirty="0">
                <a:solidFill>
                  <a:srgbClr val="3366B3"/>
                </a:solidFill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33563" y="1752600"/>
            <a:ext cx="3587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5400" dirty="0">
                <a:solidFill>
                  <a:srgbClr val="3366B3"/>
                </a:solidFill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5800" y="1752600"/>
            <a:ext cx="357188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5400" dirty="0">
                <a:solidFill>
                  <a:srgbClr val="3366B3"/>
                </a:solidFill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38213" y="1295400"/>
            <a:ext cx="35718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5400" dirty="0">
                <a:solidFill>
                  <a:srgbClr val="3366B3"/>
                </a:solidFill>
                <a:latin typeface="+mj-lt"/>
                <a:cs typeface="Arial" pitchFamily="34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98800" y="1447800"/>
            <a:ext cx="3587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5400" dirty="0">
                <a:solidFill>
                  <a:srgbClr val="3366B3"/>
                </a:solidFill>
                <a:latin typeface="+mj-lt"/>
                <a:cs typeface="Arial" pitchFamily="34" charset="0"/>
              </a:rPr>
              <a:t>.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5313" y="2828925"/>
            <a:ext cx="2857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4"/>
          <a:srcRect r="59921"/>
          <a:stretch>
            <a:fillRect/>
          </a:stretch>
        </p:blipFill>
        <p:spPr bwMode="auto">
          <a:xfrm>
            <a:off x="3124200" y="1066800"/>
            <a:ext cx="33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63538" y="1066800"/>
            <a:ext cx="9304337" cy="5605463"/>
            <a:chOff x="363703" y="1066800"/>
            <a:chExt cx="9304072" cy="5605112"/>
          </a:xfrm>
        </p:grpSpPr>
        <p:sp>
          <p:nvSpPr>
            <p:cNvPr id="50201" name="TextBox 3"/>
            <p:cNvSpPr txBox="1">
              <a:spLocks noChangeArrowheads="1"/>
            </p:cNvSpPr>
            <p:nvPr/>
          </p:nvSpPr>
          <p:spPr bwMode="auto">
            <a:xfrm>
              <a:off x="4059455" y="6229290"/>
              <a:ext cx="424634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GB" sz="2000">
                  <a:solidFill>
                    <a:schemeClr val="tx1"/>
                  </a:solidFill>
                </a:rPr>
                <a:t>An Olympic-sized swimming pool</a:t>
              </a:r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 bwMode="auto">
            <a:xfrm>
              <a:off x="3495751" y="1066800"/>
              <a:ext cx="6172024" cy="3395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Segoe Print" pitchFamily="2" charset="0"/>
                  <a:ea typeface="MS PGothic" pitchFamily="34" charset="-128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rgbClr val="A5002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  <a:ea typeface="MS PGothic" pitchFamily="34" charset="-128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FontTx/>
                <a:buNone/>
                <a:defRPr/>
              </a:pPr>
              <a:r>
                <a:rPr lang="en-GB" b="1" kern="0" dirty="0" smtClean="0"/>
                <a:t>Ice crystals</a:t>
              </a:r>
              <a:r>
                <a:rPr lang="en-GB" kern="0" dirty="0" smtClean="0"/>
                <a:t>: 800 swimming pools</a:t>
              </a:r>
            </a:p>
            <a:p>
              <a:pPr>
                <a:defRPr/>
              </a:pPr>
              <a:endParaRPr lang="en-GB" b="1" kern="0" dirty="0" smtClean="0"/>
            </a:p>
            <a:p>
              <a:pPr marL="0" indent="0">
                <a:buFontTx/>
                <a:buNone/>
                <a:defRPr/>
              </a:pPr>
              <a:r>
                <a:rPr lang="en-GB" b="1" kern="0" dirty="0" smtClean="0"/>
                <a:t>Cloud droplets</a:t>
              </a:r>
              <a:r>
                <a:rPr lang="en-GB" kern="0" dirty="0" smtClean="0"/>
                <a:t>: 80 swimming pools</a:t>
              </a:r>
            </a:p>
            <a:p>
              <a:pPr marL="0" indent="0">
                <a:buFontTx/>
                <a:buNone/>
                <a:defRPr/>
              </a:pPr>
              <a:endParaRPr lang="en-GB" b="1" kern="0" dirty="0" smtClean="0"/>
            </a:p>
            <a:p>
              <a:pPr marL="0" indent="0">
                <a:buFontTx/>
                <a:buNone/>
                <a:defRPr/>
              </a:pPr>
              <a:r>
                <a:rPr lang="en-GB" b="1" kern="0" dirty="0" smtClean="0"/>
                <a:t>Rain</a:t>
              </a:r>
              <a:r>
                <a:rPr lang="en-GB" kern="0" dirty="0" smtClean="0"/>
                <a:t>: 200 swimming pools</a:t>
              </a:r>
            </a:p>
            <a:p>
              <a:pPr marL="0" indent="0">
                <a:buFontTx/>
                <a:buNone/>
                <a:defRPr/>
              </a:pPr>
              <a:endParaRPr lang="en-GB" b="1" kern="0" dirty="0" smtClean="0"/>
            </a:p>
            <a:p>
              <a:pPr marL="0" indent="0">
                <a:buFontTx/>
                <a:buNone/>
                <a:defRPr/>
              </a:pPr>
              <a:r>
                <a:rPr lang="en-GB" b="1" kern="0" dirty="0" smtClean="0">
                  <a:solidFill>
                    <a:srgbClr val="C00000"/>
                  </a:solidFill>
                </a:rPr>
                <a:t>Total</a:t>
              </a:r>
              <a:r>
                <a:rPr lang="en-GB" kern="0" dirty="0" smtClean="0">
                  <a:solidFill>
                    <a:srgbClr val="C00000"/>
                  </a:solidFill>
                </a:rPr>
                <a:t>: 1080 swimming pools</a:t>
              </a:r>
              <a:endParaRPr lang="en-GB" kern="0" dirty="0">
                <a:solidFill>
                  <a:srgbClr val="C00000"/>
                </a:solidFill>
              </a:endParaRPr>
            </a:p>
          </p:txBody>
        </p:sp>
        <p:pic>
          <p:nvPicPr>
            <p:cNvPr id="50203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3703" y="4267200"/>
              <a:ext cx="3595544" cy="2404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Being a scientist is: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 smtClean="0"/>
              <a:t>Exciting:</a:t>
            </a:r>
            <a:r>
              <a:rPr lang="en-GB" dirty="0" smtClean="0"/>
              <a:t> discover things no-one knew before</a:t>
            </a:r>
          </a:p>
          <a:p>
            <a:r>
              <a:rPr lang="en-GB" b="1" dirty="0" smtClean="0"/>
              <a:t>Fun:</a:t>
            </a:r>
            <a:r>
              <a:rPr lang="en-GB" dirty="0" smtClean="0"/>
              <a:t> doing experiments is fun!</a:t>
            </a:r>
          </a:p>
          <a:p>
            <a:r>
              <a:rPr lang="en-GB" b="1" dirty="0" smtClean="0"/>
              <a:t>Useful:</a:t>
            </a:r>
            <a:r>
              <a:rPr lang="en-GB" dirty="0" smtClean="0"/>
              <a:t> better forecasts can save people’s lives</a:t>
            </a:r>
          </a:p>
          <a:p>
            <a:r>
              <a:rPr lang="en-GB" b="1" dirty="0" smtClean="0"/>
              <a:t>Employable:</a:t>
            </a:r>
            <a:r>
              <a:rPr lang="en-GB" dirty="0" smtClean="0"/>
              <a:t> lots of well-paid jobs for scientists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r>
              <a:rPr lang="en-GB" dirty="0" smtClean="0"/>
              <a:t>Work hard at maths, science and computing</a:t>
            </a:r>
          </a:p>
          <a:p>
            <a:r>
              <a:rPr lang="en-GB" dirty="0" smtClean="0"/>
              <a:t>Read interesting science books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52600" y="3505200"/>
            <a:ext cx="5638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kern="0" dirty="0" smtClean="0">
                <a:latin typeface="Candara" pitchFamily="34" charset="0"/>
                <a:cs typeface="+mj-cs"/>
              </a:rPr>
              <a:t>But you should: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902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533400" y="4648200"/>
            <a:ext cx="8077200" cy="914400"/>
          </a:xfrm>
        </p:spPr>
        <p:txBody>
          <a:bodyPr/>
          <a:lstStyle/>
          <a:p>
            <a:r>
              <a:rPr lang="en-GB" smtClean="0"/>
              <a:t>Cumulonimbus cloud</a:t>
            </a:r>
          </a:p>
        </p:txBody>
      </p:sp>
      <p:sp>
        <p:nvSpPr>
          <p:cNvPr id="30722" name="Content Placeholder 7"/>
          <p:cNvSpPr>
            <a:spLocks noGrp="1"/>
          </p:cNvSpPr>
          <p:nvPr>
            <p:ph idx="1"/>
          </p:nvPr>
        </p:nvSpPr>
        <p:spPr>
          <a:xfrm>
            <a:off x="2133600" y="5486400"/>
            <a:ext cx="5562600" cy="1066800"/>
          </a:xfrm>
        </p:spPr>
        <p:txBody>
          <a:bodyPr/>
          <a:lstStyle/>
          <a:p>
            <a:r>
              <a:rPr lang="en-GB" smtClean="0"/>
              <a:t>What’s a cloud made of?</a:t>
            </a:r>
          </a:p>
          <a:p>
            <a:r>
              <a:rPr lang="en-GB" smtClean="0"/>
              <a:t>What makes the air rise?</a:t>
            </a: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/>
          <a:srcRect b="18642"/>
          <a:stretch>
            <a:fillRect/>
          </a:stretch>
        </p:blipFill>
        <p:spPr bwMode="auto">
          <a:xfrm>
            <a:off x="0" y="0"/>
            <a:ext cx="9144000" cy="473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887413" y="600075"/>
            <a:ext cx="7983537" cy="3265488"/>
            <a:chOff x="887272" y="599763"/>
            <a:chExt cx="7983902" cy="3265227"/>
          </a:xfrm>
        </p:grpSpPr>
        <p:sp>
          <p:nvSpPr>
            <p:cNvPr id="30725" name="Freeform 3"/>
            <p:cNvSpPr>
              <a:spLocks/>
            </p:cNvSpPr>
            <p:nvPr/>
          </p:nvSpPr>
          <p:spPr bwMode="auto">
            <a:xfrm>
              <a:off x="5137608" y="641191"/>
              <a:ext cx="3733566" cy="3223799"/>
            </a:xfrm>
            <a:custGeom>
              <a:avLst/>
              <a:gdLst>
                <a:gd name="T0" fmla="*/ 2149851 w 3734836"/>
                <a:gd name="T1" fmla="*/ 3223799 h 3223799"/>
                <a:gd name="T2" fmla="*/ 500721 w 3734836"/>
                <a:gd name="T3" fmla="*/ 2658191 h 3223799"/>
                <a:gd name="T4" fmla="*/ 1270 w 3734836"/>
                <a:gd name="T5" fmla="*/ 160087 h 3223799"/>
                <a:gd name="T6" fmla="*/ 604381 w 3734836"/>
                <a:gd name="T7" fmla="*/ 273209 h 3223799"/>
                <a:gd name="T8" fmla="*/ 1424234 w 3734836"/>
                <a:gd name="T9" fmla="*/ 452318 h 3223799"/>
                <a:gd name="T10" fmla="*/ 3459729 w 3734836"/>
                <a:gd name="T11" fmla="*/ 546586 h 3223799"/>
                <a:gd name="T12" fmla="*/ 3657626 w 3734836"/>
                <a:gd name="T13" fmla="*/ 546586 h 322379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34836" h="3223799">
                  <a:moveTo>
                    <a:pt x="2150582" y="3223799"/>
                  </a:moveTo>
                  <a:cubicBezTo>
                    <a:pt x="1504846" y="3196304"/>
                    <a:pt x="859110" y="3168809"/>
                    <a:pt x="500891" y="2658190"/>
                  </a:cubicBezTo>
                  <a:cubicBezTo>
                    <a:pt x="142672" y="2147571"/>
                    <a:pt x="-16013" y="557584"/>
                    <a:pt x="1270" y="160087"/>
                  </a:cubicBezTo>
                  <a:cubicBezTo>
                    <a:pt x="18552" y="-237410"/>
                    <a:pt x="367345" y="224504"/>
                    <a:pt x="604586" y="273209"/>
                  </a:cubicBezTo>
                  <a:cubicBezTo>
                    <a:pt x="841827" y="321914"/>
                    <a:pt x="948664" y="406755"/>
                    <a:pt x="1424718" y="452318"/>
                  </a:cubicBezTo>
                  <a:cubicBezTo>
                    <a:pt x="1900771" y="497881"/>
                    <a:pt x="3088548" y="530875"/>
                    <a:pt x="3460907" y="546586"/>
                  </a:cubicBezTo>
                  <a:cubicBezTo>
                    <a:pt x="3833266" y="562297"/>
                    <a:pt x="3746068" y="554441"/>
                    <a:pt x="3658870" y="546586"/>
                  </a:cubicBezTo>
                </a:path>
              </a:pathLst>
            </a:cu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26" name="Freeform 4"/>
            <p:cNvSpPr>
              <a:spLocks/>
            </p:cNvSpPr>
            <p:nvPr/>
          </p:nvSpPr>
          <p:spPr bwMode="auto">
            <a:xfrm>
              <a:off x="887272" y="599763"/>
              <a:ext cx="3386788" cy="3208666"/>
            </a:xfrm>
            <a:custGeom>
              <a:avLst/>
              <a:gdLst>
                <a:gd name="T0" fmla="*/ 1272185 w 3387940"/>
                <a:gd name="T1" fmla="*/ 3208666 h 3208666"/>
                <a:gd name="T2" fmla="*/ 2770538 w 3387940"/>
                <a:gd name="T3" fmla="*/ 2595924 h 3208666"/>
                <a:gd name="T4" fmla="*/ 3383071 w 3387940"/>
                <a:gd name="T5" fmla="*/ 135528 h 3208666"/>
                <a:gd name="T6" fmla="*/ 2525523 w 3387940"/>
                <a:gd name="T7" fmla="*/ 342917 h 3208666"/>
                <a:gd name="T8" fmla="*/ 0 w 3387940"/>
                <a:gd name="T9" fmla="*/ 531453 h 32086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87940" h="3208666">
                  <a:moveTo>
                    <a:pt x="1272618" y="3208666"/>
                  </a:moveTo>
                  <a:cubicBezTo>
                    <a:pt x="1846082" y="3158390"/>
                    <a:pt x="2419546" y="3108114"/>
                    <a:pt x="2771480" y="2595924"/>
                  </a:cubicBezTo>
                  <a:cubicBezTo>
                    <a:pt x="3123414" y="2083734"/>
                    <a:pt x="3425071" y="511029"/>
                    <a:pt x="3384222" y="135528"/>
                  </a:cubicBezTo>
                  <a:cubicBezTo>
                    <a:pt x="3343373" y="-239973"/>
                    <a:pt x="3090420" y="276930"/>
                    <a:pt x="2526383" y="342917"/>
                  </a:cubicBezTo>
                  <a:cubicBezTo>
                    <a:pt x="1962346" y="408904"/>
                    <a:pt x="981173" y="470178"/>
                    <a:pt x="0" y="531453"/>
                  </a:cubicBezTo>
                </a:path>
              </a:pathLst>
            </a:custGeom>
            <a:noFill/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30727" name="Straight Arrow Connector 6"/>
            <p:cNvCxnSpPr>
              <a:cxnSpLocks noChangeShapeType="1"/>
            </p:cNvCxnSpPr>
            <p:nvPr/>
          </p:nvCxnSpPr>
          <p:spPr bwMode="auto">
            <a:xfrm flipV="1">
              <a:off x="4648200" y="914400"/>
              <a:ext cx="76200" cy="2667000"/>
            </a:xfrm>
            <a:prstGeom prst="straightConnector1">
              <a:avLst/>
            </a:prstGeom>
            <a:noFill/>
            <a:ln w="25400" algn="ctr">
              <a:solidFill>
                <a:srgbClr val="FFFF00"/>
              </a:solidFill>
              <a:round/>
              <a:headEnd/>
              <a:tailEnd type="triangle" w="lg" len="lg"/>
            </a:ln>
          </p:spPr>
        </p:cxnSp>
        <p:sp>
          <p:nvSpPr>
            <p:cNvPr id="10" name="TextBox 9"/>
            <p:cNvSpPr txBox="1"/>
            <p:nvPr/>
          </p:nvSpPr>
          <p:spPr>
            <a:xfrm>
              <a:off x="5581724" y="2056972"/>
              <a:ext cx="2844930" cy="8317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GB" sz="2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124" charset="0"/>
                  <a:cs typeface="+mn-cs"/>
                </a:rPr>
                <a:t>Updraft of 20-50 miles per hour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Downbursts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/>
          <a:lstStyle/>
          <a:p>
            <a:r>
              <a:rPr lang="en-GB" smtClean="0"/>
              <a:t>Falling rain drags the air down with it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905000"/>
            <a:ext cx="7543800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r>
              <a:rPr lang="en-GB" smtClean="0">
                <a:solidFill>
                  <a:srgbClr val="C00000"/>
                </a:solidFill>
              </a:rPr>
              <a:t>Experiment 1: </a:t>
            </a:r>
            <a:br>
              <a:rPr lang="en-GB" smtClean="0">
                <a:solidFill>
                  <a:srgbClr val="C00000"/>
                </a:solidFill>
              </a:rPr>
            </a:br>
            <a:r>
              <a:rPr lang="en-GB" smtClean="0">
                <a:solidFill>
                  <a:srgbClr val="C00000"/>
                </a:solidFill>
              </a:rPr>
              <a:t>A thunderstorm made of cream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549400"/>
            <a:ext cx="8229600" cy="4673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013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4419600" cy="914400"/>
          </a:xfrm>
        </p:spPr>
        <p:txBody>
          <a:bodyPr/>
          <a:lstStyle/>
          <a:p>
            <a:pPr>
              <a:defRPr/>
            </a:pPr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Observing thunderstorms with the </a:t>
            </a:r>
            <a:r>
              <a:rPr lang="en-GB" sz="2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Chilbolton</a:t>
            </a:r>
            <a:r>
              <a:rPr lang="en-GB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radar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 l="13083" t="8788" r="19218" b="16061"/>
          <a:stretch>
            <a:fillRect/>
          </a:stretch>
        </p:blipFill>
        <p:spPr bwMode="auto">
          <a:xfrm>
            <a:off x="215900" y="4876800"/>
            <a:ext cx="2439988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13083" t="8788" r="19218" b="16061"/>
          <a:stretch>
            <a:fillRect/>
          </a:stretch>
        </p:blipFill>
        <p:spPr bwMode="auto">
          <a:xfrm>
            <a:off x="215900" y="2971800"/>
            <a:ext cx="2460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13083" t="8788" r="19218" b="16061"/>
          <a:stretch>
            <a:fillRect/>
          </a:stretch>
        </p:blipFill>
        <p:spPr bwMode="auto">
          <a:xfrm>
            <a:off x="215900" y="1066800"/>
            <a:ext cx="24606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562475" y="152400"/>
            <a:ext cx="1282700" cy="5867400"/>
            <a:chOff x="4562573" y="152400"/>
            <a:chExt cx="1282201" cy="5867400"/>
          </a:xfrm>
        </p:grpSpPr>
        <p:cxnSp>
          <p:nvCxnSpPr>
            <p:cNvPr id="34824" name="Straight Arrow Connector 2"/>
            <p:cNvCxnSpPr>
              <a:cxnSpLocks noChangeShapeType="1"/>
            </p:cNvCxnSpPr>
            <p:nvPr/>
          </p:nvCxnSpPr>
          <p:spPr bwMode="auto">
            <a:xfrm flipH="1">
              <a:off x="4562573" y="152400"/>
              <a:ext cx="847628" cy="5867400"/>
            </a:xfrm>
            <a:prstGeom prst="straightConnector1">
              <a:avLst/>
            </a:prstGeom>
            <a:noFill/>
            <a:ln w="19050" algn="ctr">
              <a:solidFill>
                <a:srgbClr val="FFFF00"/>
              </a:solidFill>
              <a:round/>
              <a:headEnd type="triangle" w="lg" len="lg"/>
              <a:tailEnd type="triangle" w="lg" len="lg"/>
            </a:ln>
          </p:spPr>
        </p:cxnSp>
        <p:sp>
          <p:nvSpPr>
            <p:cNvPr id="34825" name="TextBox 4"/>
            <p:cNvSpPr txBox="1">
              <a:spLocks noChangeArrowheads="1"/>
            </p:cNvSpPr>
            <p:nvPr/>
          </p:nvSpPr>
          <p:spPr bwMode="auto">
            <a:xfrm>
              <a:off x="4975625" y="3124200"/>
              <a:ext cx="8691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400">
                  <a:solidFill>
                    <a:srgbClr val="FFFF00"/>
                  </a:solidFill>
                </a:rPr>
                <a:t>25 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How does a radar work?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>
          <a:xfrm>
            <a:off x="381000" y="1238250"/>
            <a:ext cx="8229600" cy="5181600"/>
          </a:xfrm>
        </p:spPr>
        <p:txBody>
          <a:bodyPr/>
          <a:lstStyle/>
          <a:p>
            <a:endParaRPr lang="en-GB" smtClean="0"/>
          </a:p>
        </p:txBody>
      </p:sp>
      <p:pic>
        <p:nvPicPr>
          <p:cNvPr id="35843" name="Picture 4" descr="C:\Documents and Settings\Robin Hogan\My Documents\Power Point\edinburgh2002\Animated_Radar_Explination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447800"/>
            <a:ext cx="6348413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11" descr="C:\Documents and Settings\Robin Hogan\My Documents\Power Point\edinburgh2002\ppi_anim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9463" y="4267200"/>
            <a:ext cx="1760537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r>
              <a:rPr lang="en-GB" sz="4000" smtClean="0"/>
              <a:t>A line of storms observed by the radar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6096000" y="6019800"/>
            <a:ext cx="2895600" cy="685800"/>
          </a:xfrm>
        </p:spPr>
        <p:txBody>
          <a:bodyPr/>
          <a:lstStyle/>
          <a:p>
            <a:pPr marL="0" indent="0" algn="r">
              <a:buFontTx/>
              <a:buNone/>
            </a:pPr>
            <a:r>
              <a:rPr lang="en-GB" smtClean="0"/>
              <a:t>28 July 2000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33600"/>
            <a:ext cx="908208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868" name="Straight Arrow Connector 4"/>
          <p:cNvCxnSpPr>
            <a:cxnSpLocks noChangeShapeType="1"/>
          </p:cNvCxnSpPr>
          <p:nvPr/>
        </p:nvCxnSpPr>
        <p:spPr bwMode="auto">
          <a:xfrm flipV="1">
            <a:off x="2286000" y="4114800"/>
            <a:ext cx="6705600" cy="19050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 type="triangle" w="lg" len="lg"/>
            <a:tailEnd type="triangle" w="lg" len="lg"/>
          </a:ln>
        </p:spPr>
      </p:cxnSp>
      <p:sp>
        <p:nvSpPr>
          <p:cNvPr id="36869" name="TextBox 5"/>
          <p:cNvSpPr txBox="1">
            <a:spLocks noChangeArrowheads="1"/>
          </p:cNvSpPr>
          <p:nvPr/>
        </p:nvSpPr>
        <p:spPr bwMode="auto">
          <a:xfrm rot="-877912">
            <a:off x="5302250" y="4999038"/>
            <a:ext cx="12557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GB" sz="2400">
                <a:solidFill>
                  <a:schemeClr val="tx1"/>
                </a:solidFill>
                <a:latin typeface="Segoe Print" pitchFamily="2" charset="0"/>
              </a:rPr>
              <a:t>70 km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6200" y="1179513"/>
            <a:ext cx="9031288" cy="2335212"/>
            <a:chOff x="76970" y="1179493"/>
            <a:chExt cx="9030894" cy="2335887"/>
          </a:xfrm>
        </p:grpSpPr>
        <p:sp>
          <p:nvSpPr>
            <p:cNvPr id="36871" name="TextBox 3"/>
            <p:cNvSpPr txBox="1">
              <a:spLocks noChangeArrowheads="1"/>
            </p:cNvSpPr>
            <p:nvPr/>
          </p:nvSpPr>
          <p:spPr bwMode="auto">
            <a:xfrm>
              <a:off x="76970" y="2057400"/>
              <a:ext cx="251383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2800">
                  <a:solidFill>
                    <a:srgbClr val="FF0000"/>
                  </a:solidFill>
                  <a:latin typeface="Segoe Print" pitchFamily="2" charset="0"/>
                </a:rPr>
                <a:t>Young storm</a:t>
              </a:r>
            </a:p>
          </p:txBody>
        </p:sp>
        <p:cxnSp>
          <p:nvCxnSpPr>
            <p:cNvPr id="36872" name="Straight Arrow Connector 7"/>
            <p:cNvCxnSpPr>
              <a:cxnSpLocks noChangeShapeType="1"/>
            </p:cNvCxnSpPr>
            <p:nvPr/>
          </p:nvCxnSpPr>
          <p:spPr bwMode="auto">
            <a:xfrm>
              <a:off x="1180142" y="2590800"/>
              <a:ext cx="420058" cy="924580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triangle" w="lg" len="lg"/>
            </a:ln>
          </p:spPr>
        </p:cxnSp>
        <p:sp>
          <p:nvSpPr>
            <p:cNvPr id="36873" name="TextBox 9"/>
            <p:cNvSpPr txBox="1">
              <a:spLocks noChangeArrowheads="1"/>
            </p:cNvSpPr>
            <p:nvPr/>
          </p:nvSpPr>
          <p:spPr bwMode="auto">
            <a:xfrm>
              <a:off x="1619839" y="1184205"/>
              <a:ext cx="3810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2800">
                  <a:solidFill>
                    <a:srgbClr val="FF0000"/>
                  </a:solidFill>
                  <a:latin typeface="Segoe Print" pitchFamily="2" charset="0"/>
                </a:rPr>
                <a:t>Middle-aged storm</a:t>
              </a:r>
            </a:p>
          </p:txBody>
        </p:sp>
        <p:cxnSp>
          <p:nvCxnSpPr>
            <p:cNvPr id="36874" name="Straight Arrow Connector 10"/>
            <p:cNvCxnSpPr>
              <a:cxnSpLocks noChangeShapeType="1"/>
              <a:stCxn id="36873" idx="2"/>
            </p:cNvCxnSpPr>
            <p:nvPr/>
          </p:nvCxnSpPr>
          <p:spPr bwMode="auto">
            <a:xfrm>
              <a:off x="3524839" y="1707425"/>
              <a:ext cx="0" cy="1035775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triangle" w="lg" len="lg"/>
            </a:ln>
          </p:spPr>
        </p:cxnSp>
        <p:sp>
          <p:nvSpPr>
            <p:cNvPr id="36875" name="TextBox 13"/>
            <p:cNvSpPr txBox="1">
              <a:spLocks noChangeArrowheads="1"/>
            </p:cNvSpPr>
            <p:nvPr/>
          </p:nvSpPr>
          <p:spPr bwMode="auto">
            <a:xfrm>
              <a:off x="5297864" y="1179493"/>
              <a:ext cx="38100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GB" sz="2800">
                  <a:solidFill>
                    <a:srgbClr val="FF0000"/>
                  </a:solidFill>
                  <a:latin typeface="Segoe Print" pitchFamily="2" charset="0"/>
                </a:rPr>
                <a:t>Old storm </a:t>
              </a:r>
            </a:p>
          </p:txBody>
        </p:sp>
        <p:cxnSp>
          <p:nvCxnSpPr>
            <p:cNvPr id="36876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7086600" y="1661258"/>
              <a:ext cx="228600" cy="733952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triangle" w="lg" len="lg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Watching storms grow</a:t>
            </a:r>
          </a:p>
        </p:txBody>
      </p:sp>
      <p:pic>
        <p:nvPicPr>
          <p:cNvPr id="37890" name="Content Placeholder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70063"/>
            <a:ext cx="9964738" cy="485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-1219200" y="3938588"/>
            <a:ext cx="11277600" cy="269081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37892" name="Content Placeholder 1"/>
          <p:cNvSpPr>
            <a:spLocks noGrp="1"/>
          </p:cNvSpPr>
          <p:nvPr>
            <p:ph idx="1"/>
          </p:nvPr>
        </p:nvSpPr>
        <p:spPr>
          <a:xfrm>
            <a:off x="457200" y="4267200"/>
            <a:ext cx="8229600" cy="2209800"/>
          </a:xfrm>
        </p:spPr>
        <p:txBody>
          <a:bodyPr/>
          <a:lstStyle/>
          <a:p>
            <a:r>
              <a:rPr lang="en-GB" smtClean="0">
                <a:solidFill>
                  <a:srgbClr val="C00000"/>
                </a:solidFill>
              </a:rPr>
              <a:t>Red: Heavy rain</a:t>
            </a:r>
          </a:p>
          <a:p>
            <a:r>
              <a:rPr lang="en-GB" smtClean="0">
                <a:solidFill>
                  <a:srgbClr val="0000FF"/>
                </a:solidFill>
              </a:rPr>
              <a:t>Blue: Cloud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124" charset="0"/>
            <a:ea typeface="ＭＳ Ｐゴシック" pitchFamily="1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pitchFamily="124" charset="0"/>
            <a:ea typeface="ＭＳ Ｐゴシック" pitchFamily="12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4524</TotalTime>
  <Words>410</Words>
  <Application>Microsoft Office PowerPoint</Application>
  <PresentationFormat>On-screen Show (4:3)</PresentationFormat>
  <Paragraphs>117</Paragraphs>
  <Slides>22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Blank Presentation</vt:lpstr>
      <vt:lpstr>Office Theme</vt:lpstr>
      <vt:lpstr>How do thunderstorms work?</vt:lpstr>
      <vt:lpstr>PowerPoint Presentation</vt:lpstr>
      <vt:lpstr>Cumulonimbus cloud</vt:lpstr>
      <vt:lpstr>Downbursts</vt:lpstr>
      <vt:lpstr>Experiment 1:  A thunderstorm made of cream</vt:lpstr>
      <vt:lpstr>Observing thunderstorms with the Chilbolton radar</vt:lpstr>
      <vt:lpstr>How does a radar work?</vt:lpstr>
      <vt:lpstr>A line of storms observed by the radar</vt:lpstr>
      <vt:lpstr>Watching storms grow</vt:lpstr>
      <vt:lpstr>Tornado!</vt:lpstr>
      <vt:lpstr>Fujita scale for tornado intensity</vt:lpstr>
      <vt:lpstr>Tornado in England, 7 May 2012</vt:lpstr>
      <vt:lpstr>PowerPoint Presentation</vt:lpstr>
      <vt:lpstr>Radar observations of the storm</vt:lpstr>
      <vt:lpstr>Wind speed from two radars</vt:lpstr>
      <vt:lpstr>PowerPoint Presentation</vt:lpstr>
      <vt:lpstr>Why does a tornado form?</vt:lpstr>
      <vt:lpstr>PowerPoint Presentation</vt:lpstr>
      <vt:lpstr>How does lightning form?</vt:lpstr>
      <vt:lpstr>Computer simulation of thunderstorms</vt:lpstr>
      <vt:lpstr>How much does a thunderstorm weigh?</vt:lpstr>
      <vt:lpstr>Being a scientist is:</vt:lpstr>
    </vt:vector>
  </TitlesOfParts>
  <Company>Chris Westbrook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Radar &amp; lidar observations from Chilbolton</dc:title>
  <dc:creator>Chris Westbrook</dc:creator>
  <cp:lastModifiedBy>Robin Hogan</cp:lastModifiedBy>
  <cp:revision>317</cp:revision>
  <dcterms:created xsi:type="dcterms:W3CDTF">2008-06-14T19:08:38Z</dcterms:created>
  <dcterms:modified xsi:type="dcterms:W3CDTF">2013-03-11T13:59:53Z</dcterms:modified>
</cp:coreProperties>
</file>