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355" r:id="rId3"/>
    <p:sldId id="382" r:id="rId4"/>
    <p:sldId id="354" r:id="rId5"/>
    <p:sldId id="365" r:id="rId6"/>
    <p:sldId id="368" r:id="rId7"/>
    <p:sldId id="357" r:id="rId8"/>
    <p:sldId id="358" r:id="rId9"/>
    <p:sldId id="366" r:id="rId10"/>
    <p:sldId id="360" r:id="rId11"/>
    <p:sldId id="388" r:id="rId12"/>
    <p:sldId id="386" r:id="rId13"/>
    <p:sldId id="370" r:id="rId14"/>
    <p:sldId id="378" r:id="rId15"/>
    <p:sldId id="372" r:id="rId16"/>
    <p:sldId id="374" r:id="rId17"/>
    <p:sldId id="371" r:id="rId18"/>
    <p:sldId id="375" r:id="rId19"/>
    <p:sldId id="381" r:id="rId20"/>
    <p:sldId id="363" r:id="rId21"/>
    <p:sldId id="380" r:id="rId22"/>
    <p:sldId id="379" r:id="rId23"/>
    <p:sldId id="383" r:id="rId24"/>
  </p:sldIdLst>
  <p:sldSz cx="9144000" cy="6858000" type="screen4x3"/>
  <p:notesSz cx="6669088" cy="99282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rgbClr val="000099"/>
        </a:solidFill>
        <a:latin typeface="Helvetica" pitchFamily="12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B3"/>
    <a:srgbClr val="0000FF"/>
    <a:srgbClr val="66CCFF"/>
    <a:srgbClr val="000099"/>
    <a:srgbClr val="A50021"/>
    <a:srgbClr val="0000CC"/>
    <a:srgbClr val="FF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34583" autoAdjust="0"/>
    <p:restoredTop sz="86436" autoAdjust="0"/>
  </p:normalViewPr>
  <p:slideViewPr>
    <p:cSldViewPr>
      <p:cViewPr>
        <p:scale>
          <a:sx n="99" d="100"/>
          <a:sy n="99" d="100"/>
        </p:scale>
        <p:origin x="-183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6139323F-D0D7-435A-BC9B-945F212BB09D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35338D84-79FC-4DEF-8484-901283D1AF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841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a typeface="ＭＳ Ｐゴシック" pitchFamily="12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a typeface="ＭＳ Ｐゴシック" pitchFamily="12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a typeface="ＭＳ Ｐゴシック" pitchFamily="12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a typeface="ＭＳ Ｐゴシック" pitchFamily="124" charset="-128"/>
              </a:defRPr>
            </a:lvl1pPr>
          </a:lstStyle>
          <a:p>
            <a:pPr>
              <a:defRPr/>
            </a:pPr>
            <a:fld id="{BD60BC9A-0A97-4036-BCB6-FD3E78EC6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55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Remove bits; what’s a cloud made of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60BC9A-0A97-4036-BCB6-FD3E78EC66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Symbols, images simplify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60BC9A-0A97-4036-BCB6-FD3E78EC66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8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5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00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55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4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38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1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98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1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4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038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87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19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58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4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56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1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2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2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30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57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999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ndara" pitchFamily="34" charset="0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ahoma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ahoma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ahoma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ahoma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Segoe Print" pitchFamily="2" charset="0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A50021"/>
          </a:solidFill>
          <a:latin typeface="Tahoma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ahoma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1AED09C-DAC3-4D7C-BBA6-8584319B1140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11/03/2013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1A33C45-1763-4F35-827D-03898DE8870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667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056" descr="C:\Documents and Settings\Robin Hogan\My Documents\My Pictures\lightnin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117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GB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thunderstorms work?</a:t>
            </a:r>
            <a:endParaRPr lang="en-GB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4419600"/>
            <a:ext cx="7467600" cy="1219200"/>
          </a:xfrm>
        </p:spPr>
        <p:txBody>
          <a:bodyPr/>
          <a:lstStyle/>
          <a:p>
            <a:pPr>
              <a:defRPr/>
            </a:pPr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Robin Hogan</a:t>
            </a:r>
          </a:p>
          <a:p>
            <a:pPr>
              <a:defRPr/>
            </a:pPr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Meteorology</a:t>
            </a:r>
          </a:p>
          <a:p>
            <a:pPr>
              <a:defRPr/>
            </a:pPr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Reading</a:t>
            </a:r>
            <a:endParaRPr lang="en-GB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Tornado!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7543800" cy="27432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UK has around 33 tornados per year</a:t>
            </a:r>
          </a:p>
          <a:p>
            <a:r>
              <a:rPr lang="en-GB" b="1" dirty="0">
                <a:solidFill>
                  <a:schemeClr val="bg1"/>
                </a:solidFill>
              </a:rPr>
              <a:t>For its land area, this is </a:t>
            </a:r>
            <a:r>
              <a:rPr lang="en-GB" b="1" dirty="0" smtClean="0">
                <a:solidFill>
                  <a:schemeClr val="bg1"/>
                </a:solidFill>
              </a:rPr>
              <a:t>highest </a:t>
            </a:r>
            <a:r>
              <a:rPr lang="en-GB" b="1" dirty="0">
                <a:solidFill>
                  <a:schemeClr val="bg1"/>
                </a:solidFill>
              </a:rPr>
              <a:t>in the world!</a:t>
            </a:r>
          </a:p>
          <a:p>
            <a:r>
              <a:rPr lang="en-GB" b="1" dirty="0">
                <a:solidFill>
                  <a:schemeClr val="bg1"/>
                </a:solidFill>
              </a:rPr>
              <a:t>Don’t worry: almost all are F2 or lower</a:t>
            </a:r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9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209800"/>
            <a:ext cx="3429000" cy="1828800"/>
          </a:xfrm>
        </p:spPr>
        <p:txBody>
          <a:bodyPr/>
          <a:lstStyle/>
          <a:p>
            <a:r>
              <a:rPr lang="en-GB" dirty="0" smtClean="0"/>
              <a:t>Fujita scale</a:t>
            </a:r>
            <a:br>
              <a:rPr lang="en-GB" dirty="0" smtClean="0"/>
            </a:br>
            <a:r>
              <a:rPr lang="en-GB" dirty="0" smtClean="0"/>
              <a:t>for tornado intensity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5474" y="304801"/>
            <a:ext cx="4848726" cy="6382578"/>
          </a:xfrm>
        </p:spPr>
        <p:txBody>
          <a:bodyPr/>
          <a:lstStyle/>
          <a:p>
            <a:r>
              <a:rPr lang="en-GB" b="1" dirty="0" smtClean="0"/>
              <a:t>F1</a:t>
            </a:r>
            <a:r>
              <a:rPr lang="en-GB" dirty="0" smtClean="0"/>
              <a:t>: 86-110 mph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F2</a:t>
            </a:r>
            <a:r>
              <a:rPr lang="en-GB" dirty="0" smtClean="0"/>
              <a:t>: 111-135 mph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F3</a:t>
            </a:r>
            <a:r>
              <a:rPr lang="en-GB" dirty="0" smtClean="0"/>
              <a:t>: 136-165 mph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F4</a:t>
            </a:r>
            <a:r>
              <a:rPr lang="en-GB" dirty="0" smtClean="0"/>
              <a:t>: 166-200 mph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F5</a:t>
            </a:r>
            <a:r>
              <a:rPr lang="en-GB" dirty="0" smtClean="0"/>
              <a:t>: more than 200 mph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3" t="24136"/>
          <a:stretch/>
        </p:blipFill>
        <p:spPr bwMode="auto">
          <a:xfrm>
            <a:off x="228600" y="152400"/>
            <a:ext cx="1856874" cy="653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GB" dirty="0" smtClean="0"/>
              <a:t>Tornado in England, 7 May 2012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599"/>
            <a:ext cx="6018551" cy="556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600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1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ornad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09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676400"/>
            <a:ext cx="11521280" cy="3840427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1907704" y="3692624"/>
            <a:ext cx="144016" cy="14401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/>
          <p:cNvSpPr/>
          <p:nvPr/>
        </p:nvSpPr>
        <p:spPr>
          <a:xfrm>
            <a:off x="6948264" y="3692624"/>
            <a:ext cx="144016" cy="14401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683568" y="5877272"/>
            <a:ext cx="216024" cy="2400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/>
          <p:cNvSpPr/>
          <p:nvPr/>
        </p:nvSpPr>
        <p:spPr>
          <a:xfrm>
            <a:off x="683568" y="6381328"/>
            <a:ext cx="144016" cy="14401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64593" y="5805264"/>
            <a:ext cx="113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Kidlington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43607" y="6246604"/>
            <a:ext cx="85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Witney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57200" y="1066800"/>
            <a:ext cx="8229600" cy="5410200"/>
          </a:xfrm>
        </p:spPr>
        <p:txBody>
          <a:bodyPr/>
          <a:lstStyle/>
          <a:p>
            <a:r>
              <a:rPr lang="en-GB" baseline="0" dirty="0" smtClean="0"/>
              <a:t>Using radar at “</a:t>
            </a:r>
            <a:r>
              <a:rPr lang="en-GB" baseline="0" dirty="0" err="1" smtClean="0"/>
              <a:t>Chenies</a:t>
            </a:r>
            <a:r>
              <a:rPr lang="en-GB" baseline="0" dirty="0" smtClean="0"/>
              <a:t>”: 10 miles from St Albans</a:t>
            </a:r>
            <a:endParaRPr lang="en-GB" dirty="0"/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2438400" y="5820504"/>
            <a:ext cx="637984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r>
              <a:rPr lang="en-GB" kern="1200" dirty="0" smtClean="0">
                <a:solidFill>
                  <a:srgbClr val="C00000"/>
                </a:solidFill>
                <a:latin typeface="Helvetica"/>
                <a:ea typeface="MS PGothic"/>
                <a:cs typeface="+mn-cs"/>
              </a:rPr>
              <a:t>Experiment 2: Speed gun</a:t>
            </a:r>
            <a:endParaRPr lang="en-GB" kern="0" dirty="0" smtClean="0">
              <a:solidFill>
                <a:srgbClr val="C00000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4000" dirty="0" smtClean="0"/>
              <a:t>Radar observations of the storm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902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47" y="1326703"/>
            <a:ext cx="5485947" cy="4114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/>
          <a:stretch/>
        </p:blipFill>
        <p:spPr>
          <a:xfrm>
            <a:off x="4185501" y="1326703"/>
            <a:ext cx="5110899" cy="41144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301280" y="4063008"/>
            <a:ext cx="1512168" cy="288032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660000">
            <a:off x="2544186" y="3553012"/>
            <a:ext cx="150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7030A0"/>
                </a:solidFill>
                <a:latin typeface="Calibri"/>
                <a:ea typeface="+mn-ea"/>
              </a:rPr>
              <a:t>Looking from </a:t>
            </a:r>
            <a:r>
              <a:rPr lang="en-GB" sz="1800" b="1" dirty="0" err="1" smtClean="0">
                <a:solidFill>
                  <a:srgbClr val="7030A0"/>
                </a:solidFill>
                <a:latin typeface="Calibri"/>
                <a:ea typeface="+mn-ea"/>
              </a:rPr>
              <a:t>Chenies</a:t>
            </a:r>
            <a:endParaRPr lang="en-GB" sz="1800" b="1" dirty="0">
              <a:solidFill>
                <a:srgbClr val="7030A0"/>
              </a:solidFill>
              <a:latin typeface="Calibri"/>
              <a:ea typeface="+mn-ea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034589" y="4207024"/>
            <a:ext cx="288032" cy="79208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-4200000">
            <a:off x="4654129" y="4648273"/>
            <a:ext cx="150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7030A0"/>
                </a:solidFill>
                <a:latin typeface="Calibri"/>
                <a:ea typeface="+mn-ea"/>
              </a:rPr>
              <a:t>Looking from </a:t>
            </a:r>
            <a:r>
              <a:rPr lang="en-GB" sz="1800" b="1" dirty="0" err="1" smtClean="0">
                <a:solidFill>
                  <a:srgbClr val="7030A0"/>
                </a:solidFill>
                <a:latin typeface="Calibri"/>
                <a:ea typeface="+mn-ea"/>
              </a:rPr>
              <a:t>Deanhill</a:t>
            </a:r>
            <a:endParaRPr lang="en-GB" sz="1800" b="1" dirty="0">
              <a:solidFill>
                <a:srgbClr val="7030A0"/>
              </a:solidFill>
              <a:latin typeface="Calibri"/>
              <a:ea typeface="+mn-e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46557" y="2766864"/>
            <a:ext cx="3096344" cy="792088"/>
          </a:xfrm>
          <a:prstGeom prst="line">
            <a:avLst/>
          </a:prstGeom>
          <a:ln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900000">
            <a:off x="5970130" y="2973645"/>
            <a:ext cx="209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</a:rPr>
              <a:t>(max range of radar)</a:t>
            </a:r>
            <a:endParaRPr lang="en-GB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221160" y="3630960"/>
            <a:ext cx="643868" cy="1926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05137" y="3870390"/>
            <a:ext cx="429948" cy="1170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268616" y="3608179"/>
            <a:ext cx="140261" cy="4141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682661" y="3710339"/>
            <a:ext cx="140261" cy="4371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0099"/>
                </a:solidFill>
                <a:latin typeface="Candara" pitchFamily="34" charset="0"/>
                <a:ea typeface="Tahoma" pitchFamily="34" charset="0"/>
                <a:cs typeface="Tahoma" pitchFamily="34" charset="0"/>
              </a:rPr>
              <a:t>Wind speed from two radars</a:t>
            </a:r>
            <a:endParaRPr lang="en-GB" b="1" dirty="0">
              <a:solidFill>
                <a:srgbClr val="000099"/>
              </a:solidFill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6858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Strong rotation near the heavy rain: a tornado!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9"/>
          <a:stretch/>
        </p:blipFill>
        <p:spPr>
          <a:xfrm>
            <a:off x="-288335" y="1331642"/>
            <a:ext cx="4341862" cy="41095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flipH="1">
            <a:off x="990600" y="3429000"/>
            <a:ext cx="874428" cy="720080"/>
            <a:chOff x="3222255" y="3717032"/>
            <a:chExt cx="989705" cy="720080"/>
          </a:xfrm>
        </p:grpSpPr>
        <p:sp>
          <p:nvSpPr>
            <p:cNvPr id="9" name="Curved Left Arrow 8"/>
            <p:cNvSpPr/>
            <p:nvPr/>
          </p:nvSpPr>
          <p:spPr>
            <a:xfrm>
              <a:off x="3685337" y="3789040"/>
              <a:ext cx="526623" cy="648072"/>
            </a:xfrm>
            <a:prstGeom prst="curvedLeftArrow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Curved Left Arrow 9"/>
            <p:cNvSpPr/>
            <p:nvPr/>
          </p:nvSpPr>
          <p:spPr>
            <a:xfrm rot="10800000">
              <a:off x="3222255" y="3717032"/>
              <a:ext cx="463081" cy="648072"/>
            </a:xfrm>
            <a:prstGeom prst="curvedLeftArrow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14" y="1345733"/>
            <a:ext cx="4646014" cy="444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1455885" y="4149081"/>
            <a:ext cx="426711" cy="164211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does a tornado form?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423979" cy="5181600"/>
          </a:xfrm>
        </p:spPr>
        <p:txBody>
          <a:bodyPr/>
          <a:lstStyle/>
          <a:p>
            <a:r>
              <a:rPr lang="en-GB" dirty="0" smtClean="0"/>
              <a:t>Stretching and squeezing a rotating column of air makes it speed up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Can you think of any other examples of this idea?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r="44025" b="77492"/>
          <a:stretch/>
        </p:blipFill>
        <p:spPr bwMode="auto">
          <a:xfrm>
            <a:off x="1752600" y="3400005"/>
            <a:ext cx="1687397" cy="90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5000" y="4305571"/>
            <a:ext cx="193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1" dirty="0" smtClean="0">
                <a:solidFill>
                  <a:srgbClr val="0000FF"/>
                </a:solidFill>
              </a:rPr>
              <a:t>Slow rotation</a:t>
            </a:r>
            <a:endParaRPr lang="en-GB" sz="1800" b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32009" y="1676400"/>
            <a:ext cx="3949170" cy="3019719"/>
            <a:chOff x="4932009" y="1905000"/>
            <a:chExt cx="3949170" cy="301971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2" t="55076" r="56090"/>
            <a:stretch/>
          </p:blipFill>
          <p:spPr bwMode="auto">
            <a:xfrm>
              <a:off x="5789629" y="2590800"/>
              <a:ext cx="744717" cy="1807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 bwMode="auto">
            <a:xfrm flipV="1">
              <a:off x="6172199" y="22098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6400800" y="1905000"/>
              <a:ext cx="24803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800" b="1" dirty="0" smtClean="0">
                  <a:solidFill>
                    <a:srgbClr val="FF0000"/>
                  </a:solidFill>
                </a:rPr>
                <a:t>Strong updraft in thunderstorm stretches the column of air</a:t>
              </a:r>
              <a:endParaRPr lang="en-GB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2009" y="4555387"/>
              <a:ext cx="3297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800" b="1" dirty="0" smtClean="0">
                  <a:solidFill>
                    <a:srgbClr val="0000FF"/>
                  </a:solidFill>
                </a:rPr>
                <a:t>Rapid rotation (tornado)</a:t>
              </a:r>
              <a:endParaRPr lang="en-GB" sz="18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79248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r>
              <a:rPr lang="en-GB" kern="0" dirty="0" smtClean="0">
                <a:solidFill>
                  <a:srgbClr val="C00000"/>
                </a:solidFill>
              </a:rPr>
              <a:t>Experiment 3: Tornado in a bottle</a:t>
            </a:r>
            <a:endParaRPr lang="en-GB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4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Lightning!</a:t>
            </a:r>
            <a:endParaRPr lang="en-GB" dirty="0"/>
          </a:p>
        </p:txBody>
      </p:sp>
      <p:pic>
        <p:nvPicPr>
          <p:cNvPr id="4" name="supercell_convert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712" y="1371600"/>
            <a:ext cx="9177867" cy="5162550"/>
          </a:xfrm>
        </p:spPr>
      </p:pic>
    </p:spTree>
    <p:extLst>
      <p:ext uri="{BB962C8B-B14F-4D97-AF65-F5344CB8AC3E}">
        <p14:creationId xmlns:p14="http://schemas.microsoft.com/office/powerpoint/2010/main" val="515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569698" cy="914400"/>
          </a:xfrm>
        </p:spPr>
        <p:txBody>
          <a:bodyPr/>
          <a:lstStyle/>
          <a:p>
            <a:r>
              <a:rPr lang="en-GB" dirty="0" smtClean="0"/>
              <a:t>How does lightning form?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86200"/>
            <a:ext cx="4495800" cy="2209800"/>
          </a:xfrm>
        </p:spPr>
        <p:txBody>
          <a:bodyPr/>
          <a:lstStyle/>
          <a:p>
            <a:r>
              <a:rPr lang="en-GB" dirty="0" smtClean="0"/>
              <a:t>Hail hits ice crystals</a:t>
            </a:r>
          </a:p>
          <a:p>
            <a:r>
              <a:rPr lang="en-GB" dirty="0" smtClean="0"/>
              <a:t>Electrons move on to hail</a:t>
            </a:r>
          </a:p>
          <a:p>
            <a:r>
              <a:rPr lang="en-GB" dirty="0" smtClean="0"/>
              <a:t>Electrons go to ground in a lightning flash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6132"/>
            <a:ext cx="4038600" cy="557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6112498" y="1742420"/>
            <a:ext cx="1371600" cy="1991380"/>
            <a:chOff x="6019800" y="2743200"/>
            <a:chExt cx="1371600" cy="1991380"/>
          </a:xfrm>
        </p:grpSpPr>
        <p:sp>
          <p:nvSpPr>
            <p:cNvPr id="4" name="32-Point Star 3"/>
            <p:cNvSpPr/>
            <p:nvPr/>
          </p:nvSpPr>
          <p:spPr bwMode="auto">
            <a:xfrm>
              <a:off x="6019800" y="2743200"/>
              <a:ext cx="1371600" cy="1221556"/>
            </a:xfrm>
            <a:prstGeom prst="star32">
              <a:avLst>
                <a:gd name="adj" fmla="val 48972"/>
              </a:avLst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matte">
              <a:bevelT w="165100" h="165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124" charset="0"/>
                <a:ea typeface="ＭＳ Ｐゴシック" pitchFamily="124" charset="-128"/>
              </a:endParaRPr>
            </a:p>
          </p:txBody>
        </p:sp>
        <p:cxnSp>
          <p:nvCxnSpPr>
            <p:cNvPr id="11" name="Straight Arrow Connector 10"/>
            <p:cNvCxnSpPr>
              <a:stCxn id="4" idx="2"/>
            </p:cNvCxnSpPr>
            <p:nvPr/>
          </p:nvCxnSpPr>
          <p:spPr bwMode="auto">
            <a:xfrm>
              <a:off x="6705600" y="3964756"/>
              <a:ext cx="0" cy="7698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5791200" y="858444"/>
            <a:ext cx="2047699" cy="2788976"/>
            <a:chOff x="5698502" y="1859224"/>
            <a:chExt cx="2047699" cy="2788976"/>
          </a:xfrm>
        </p:grpSpPr>
        <p:sp>
          <p:nvSpPr>
            <p:cNvPr id="6" name="Hexagon 5"/>
            <p:cNvSpPr/>
            <p:nvPr/>
          </p:nvSpPr>
          <p:spPr bwMode="auto">
            <a:xfrm>
              <a:off x="5698502" y="1859224"/>
              <a:ext cx="397497" cy="330332"/>
            </a:xfrm>
            <a:prstGeom prst="hex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TopUp"/>
              <a:lightRig rig="threePt" dir="t"/>
            </a:scene3d>
            <a:sp3d extrusionH="254000" contourW="12700" prstMaterial="matte">
              <a:extrusionClr>
                <a:srgbClr val="0070C0"/>
              </a:extrusionClr>
              <a:contourClr>
                <a:schemeClr val="tx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124" charset="0"/>
                <a:ea typeface="ＭＳ Ｐゴシック" pitchFamily="124" charset="-128"/>
              </a:endParaRPr>
            </a:p>
          </p:txBody>
        </p:sp>
        <p:sp>
          <p:nvSpPr>
            <p:cNvPr id="8" name="Hexagon 7"/>
            <p:cNvSpPr/>
            <p:nvPr/>
          </p:nvSpPr>
          <p:spPr bwMode="auto">
            <a:xfrm>
              <a:off x="7396231" y="2077643"/>
              <a:ext cx="349970" cy="304801"/>
            </a:xfrm>
            <a:prstGeom prst="hex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TopUp"/>
              <a:lightRig rig="threePt" dir="t"/>
            </a:scene3d>
            <a:sp3d extrusionH="254000" contourW="12700" prstMaterial="matte">
              <a:extrusionClr>
                <a:srgbClr val="0070C0"/>
              </a:extrusionClr>
              <a:contourClr>
                <a:schemeClr val="tx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124" charset="0"/>
                <a:ea typeface="ＭＳ Ｐゴシック" pitchFamily="124" charset="-128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391400" y="2566675"/>
              <a:ext cx="122549" cy="1852925"/>
            </a:xfrm>
            <a:custGeom>
              <a:avLst/>
              <a:gdLst>
                <a:gd name="connsiteX0" fmla="*/ 122549 w 122549"/>
                <a:gd name="connsiteY0" fmla="*/ 1725105 h 1725105"/>
                <a:gd name="connsiteX1" fmla="*/ 0 w 122549"/>
                <a:gd name="connsiteY1" fmla="*/ 556182 h 1725105"/>
                <a:gd name="connsiteX2" fmla="*/ 122549 w 122549"/>
                <a:gd name="connsiteY2" fmla="*/ 0 h 172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49" h="1725105">
                  <a:moveTo>
                    <a:pt x="122549" y="1725105"/>
                  </a:moveTo>
                  <a:cubicBezTo>
                    <a:pt x="61274" y="1284402"/>
                    <a:pt x="0" y="843699"/>
                    <a:pt x="0" y="556182"/>
                  </a:cubicBezTo>
                  <a:cubicBezTo>
                    <a:pt x="0" y="268665"/>
                    <a:pt x="61274" y="134332"/>
                    <a:pt x="122549" y="0"/>
                  </a:cubicBezTo>
                </a:path>
              </a:pathLst>
            </a:cu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124" charset="0"/>
                <a:ea typeface="ＭＳ Ｐゴシック" pitchFamily="124" charset="-128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715000" y="2391084"/>
              <a:ext cx="301236" cy="2257116"/>
            </a:xfrm>
            <a:custGeom>
              <a:avLst/>
              <a:gdLst>
                <a:gd name="connsiteX0" fmla="*/ 0 w 301236"/>
                <a:gd name="connsiteY0" fmla="*/ 2130458 h 2130458"/>
                <a:gd name="connsiteX1" fmla="*/ 292231 w 301236"/>
                <a:gd name="connsiteY1" fmla="*/ 716437 h 2130458"/>
                <a:gd name="connsiteX2" fmla="*/ 197963 w 301236"/>
                <a:gd name="connsiteY2" fmla="*/ 0 h 21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236" h="2130458">
                  <a:moveTo>
                    <a:pt x="0" y="2130458"/>
                  </a:moveTo>
                  <a:cubicBezTo>
                    <a:pt x="129618" y="1600985"/>
                    <a:pt x="259237" y="1071513"/>
                    <a:pt x="292231" y="716437"/>
                  </a:cubicBezTo>
                  <a:cubicBezTo>
                    <a:pt x="325225" y="361361"/>
                    <a:pt x="261594" y="180680"/>
                    <a:pt x="197963" y="0"/>
                  </a:cubicBezTo>
                </a:path>
              </a:pathLst>
            </a:cu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124" charset="0"/>
                <a:ea typeface="ＭＳ Ｐゴシック" pitchFamily="124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00205" y="762000"/>
            <a:ext cx="2078553" cy="1884640"/>
            <a:chOff x="5707507" y="1762780"/>
            <a:chExt cx="2078553" cy="1884640"/>
          </a:xfrm>
        </p:grpSpPr>
        <p:sp>
          <p:nvSpPr>
            <p:cNvPr id="12" name="TextBox 11"/>
            <p:cNvSpPr txBox="1"/>
            <p:nvPr/>
          </p:nvSpPr>
          <p:spPr>
            <a:xfrm>
              <a:off x="5707507" y="176278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rgbClr val="FF0000"/>
                  </a:solidFill>
                </a:rPr>
                <a:t>+</a:t>
              </a:r>
              <a:endParaRPr lang="en-GB" sz="28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91400" y="196843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rgbClr val="FF0000"/>
                  </a:solidFill>
                </a:rPr>
                <a:t>+</a:t>
              </a:r>
              <a:endParaRPr lang="en-GB" sz="28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3018252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86508" y="3124200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 bwMode="auto">
          <a:xfrm>
            <a:off x="2324100" y="5715000"/>
            <a:ext cx="6591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r>
              <a:rPr lang="en-GB" kern="0" dirty="0" smtClean="0">
                <a:solidFill>
                  <a:srgbClr val="C00000"/>
                </a:solidFill>
              </a:rPr>
              <a:t>Experiment 4:</a:t>
            </a:r>
            <a:br>
              <a:rPr lang="en-GB" kern="0" dirty="0" smtClean="0">
                <a:solidFill>
                  <a:srgbClr val="C00000"/>
                </a:solidFill>
              </a:rPr>
            </a:br>
            <a:r>
              <a:rPr lang="en-GB" kern="0" dirty="0" smtClean="0">
                <a:solidFill>
                  <a:srgbClr val="C00000"/>
                </a:solidFill>
              </a:rPr>
              <a:t>Make lightning at home</a:t>
            </a:r>
            <a:endParaRPr lang="en-GB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xplosive_convec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257862"/>
            <a:ext cx="8305800" cy="6229350"/>
          </a:xfrm>
        </p:spPr>
      </p:pic>
    </p:spTree>
    <p:extLst>
      <p:ext uri="{BB962C8B-B14F-4D97-AF65-F5344CB8AC3E}">
        <p14:creationId xmlns:p14="http://schemas.microsoft.com/office/powerpoint/2010/main" val="40969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simulation of thunderstorms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6130056"/>
          </a:xfrm>
        </p:spPr>
      </p:pic>
      <p:sp>
        <p:nvSpPr>
          <p:cNvPr id="5" name="Rectangle 4"/>
          <p:cNvSpPr/>
          <p:nvPr/>
        </p:nvSpPr>
        <p:spPr bwMode="auto">
          <a:xfrm rot="274346">
            <a:off x="-100323" y="4762634"/>
            <a:ext cx="9911847" cy="4191000"/>
          </a:xfrm>
          <a:prstGeom prst="rect">
            <a:avLst/>
          </a:prstGeom>
          <a:solidFill>
            <a:srgbClr val="3366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124" charset="0"/>
              <a:ea typeface="ＭＳ Ｐゴシック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76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/>
          <a:lstStyle/>
          <a:p>
            <a:r>
              <a:rPr lang="en-GB" sz="4000" dirty="0" smtClean="0"/>
              <a:t>How much does a thunderstorm weigh?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772" y="1066800"/>
            <a:ext cx="5416628" cy="259080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Ice </a:t>
            </a:r>
            <a:r>
              <a:rPr lang="en-GB" b="1" dirty="0"/>
              <a:t>crystals</a:t>
            </a:r>
            <a:r>
              <a:rPr lang="en-GB" dirty="0"/>
              <a:t>: </a:t>
            </a:r>
            <a:r>
              <a:rPr lang="en-GB" dirty="0" smtClean="0"/>
              <a:t>2,000,000,000 kg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Cloud droplets</a:t>
            </a:r>
            <a:r>
              <a:rPr lang="en-GB" dirty="0"/>
              <a:t>: </a:t>
            </a:r>
            <a:r>
              <a:rPr lang="en-GB" dirty="0" smtClean="0"/>
              <a:t>200,000,000 kg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Rain</a:t>
            </a:r>
            <a:r>
              <a:rPr lang="en-GB" dirty="0" smtClean="0"/>
              <a:t>: 500,000,000 kg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C00000"/>
                </a:solidFill>
              </a:rPr>
              <a:t>Total</a:t>
            </a:r>
            <a:r>
              <a:rPr lang="en-GB" dirty="0" smtClean="0">
                <a:solidFill>
                  <a:srgbClr val="C00000"/>
                </a:solidFill>
              </a:rPr>
              <a:t>: 2,700,000,000 kg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1" y="2698929"/>
            <a:ext cx="2868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304800" y="1094854"/>
            <a:ext cx="2514600" cy="1491133"/>
          </a:xfrm>
          <a:custGeom>
            <a:avLst/>
            <a:gdLst>
              <a:gd name="connsiteX0" fmla="*/ 5242419 w 8239924"/>
              <a:gd name="connsiteY0" fmla="*/ 2098327 h 3403984"/>
              <a:gd name="connsiteX1" fmla="*/ 8014495 w 8239924"/>
              <a:gd name="connsiteY1" fmla="*/ 1001047 h 3403984"/>
              <a:gd name="connsiteX2" fmla="*/ 7802739 w 8239924"/>
              <a:gd name="connsiteY2" fmla="*/ 635287 h 3403984"/>
              <a:gd name="connsiteX3" fmla="*/ 5627430 w 8239924"/>
              <a:gd name="connsiteY3" fmla="*/ 471657 h 3403984"/>
              <a:gd name="connsiteX4" fmla="*/ 4895910 w 8239924"/>
              <a:gd name="connsiteY4" fmla="*/ 173274 h 3403984"/>
              <a:gd name="connsiteX5" fmla="*/ 3086360 w 8239924"/>
              <a:gd name="connsiteY5" fmla="*/ 19 h 3403984"/>
              <a:gd name="connsiteX6" fmla="*/ 2374091 w 8239924"/>
              <a:gd name="connsiteY6" fmla="*/ 182899 h 3403984"/>
              <a:gd name="connsiteX7" fmla="*/ 15901 w 8239924"/>
              <a:gd name="connsiteY7" fmla="*/ 500533 h 3403984"/>
              <a:gd name="connsiteX8" fmla="*/ 1373063 w 8239924"/>
              <a:gd name="connsiteY8" fmla="*/ 1540061 h 3403984"/>
              <a:gd name="connsiteX9" fmla="*/ 1998705 w 8239924"/>
              <a:gd name="connsiteY9" fmla="*/ 1722941 h 3403984"/>
              <a:gd name="connsiteX10" fmla="*/ 1892827 w 8239924"/>
              <a:gd name="connsiteY10" fmla="*/ 2098327 h 3403984"/>
              <a:gd name="connsiteX11" fmla="*/ 1536693 w 8239924"/>
              <a:gd name="connsiteY11" fmla="*/ 2820221 h 3403984"/>
              <a:gd name="connsiteX12" fmla="*/ 1353813 w 8239924"/>
              <a:gd name="connsiteY12" fmla="*/ 2820221 h 3403984"/>
              <a:gd name="connsiteX13" fmla="*/ 1142057 w 8239924"/>
              <a:gd name="connsiteY13" fmla="*/ 2954975 h 3403984"/>
              <a:gd name="connsiteX14" fmla="*/ 901425 w 8239924"/>
              <a:gd name="connsiteY14" fmla="*/ 2887598 h 3403984"/>
              <a:gd name="connsiteX15" fmla="*/ 660794 w 8239924"/>
              <a:gd name="connsiteY15" fmla="*/ 3118605 h 3403984"/>
              <a:gd name="connsiteX16" fmla="*/ 1055430 w 8239924"/>
              <a:gd name="connsiteY16" fmla="*/ 3253358 h 3403984"/>
              <a:gd name="connsiteX17" fmla="*/ 3086360 w 8239924"/>
              <a:gd name="connsiteY17" fmla="*/ 3397737 h 3403984"/>
              <a:gd name="connsiteX18" fmla="*/ 5502301 w 8239924"/>
              <a:gd name="connsiteY18" fmla="*/ 3349611 h 3403984"/>
              <a:gd name="connsiteX19" fmla="*/ 6763211 w 8239924"/>
              <a:gd name="connsiteY19" fmla="*/ 3099354 h 3403984"/>
              <a:gd name="connsiteX20" fmla="*/ 6580331 w 8239924"/>
              <a:gd name="connsiteY20" fmla="*/ 2762470 h 3403984"/>
              <a:gd name="connsiteX21" fmla="*/ 6224196 w 8239924"/>
              <a:gd name="connsiteY21" fmla="*/ 2791346 h 3403984"/>
              <a:gd name="connsiteX22" fmla="*/ 6022065 w 8239924"/>
              <a:gd name="connsiteY22" fmla="*/ 2656592 h 3403984"/>
              <a:gd name="connsiteX23" fmla="*/ 5617804 w 8239924"/>
              <a:gd name="connsiteY23" fmla="*/ 2704718 h 3403984"/>
              <a:gd name="connsiteX24" fmla="*/ 5377173 w 8239924"/>
              <a:gd name="connsiteY24" fmla="*/ 2464087 h 3403984"/>
              <a:gd name="connsiteX25" fmla="*/ 5136541 w 8239924"/>
              <a:gd name="connsiteY25" fmla="*/ 2502588 h 3403984"/>
              <a:gd name="connsiteX26" fmla="*/ 5098040 w 8239924"/>
              <a:gd name="connsiteY26" fmla="*/ 2165704 h 3403984"/>
              <a:gd name="connsiteX27" fmla="*/ 5242419 w 8239924"/>
              <a:gd name="connsiteY27" fmla="*/ 2098327 h 340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39924" h="3403984">
                <a:moveTo>
                  <a:pt x="5242419" y="2098327"/>
                </a:moveTo>
                <a:cubicBezTo>
                  <a:pt x="5728495" y="1904218"/>
                  <a:pt x="7587775" y="1244887"/>
                  <a:pt x="8014495" y="1001047"/>
                </a:cubicBezTo>
                <a:cubicBezTo>
                  <a:pt x="8441215" y="757207"/>
                  <a:pt x="8200583" y="723519"/>
                  <a:pt x="7802739" y="635287"/>
                </a:cubicBezTo>
                <a:cubicBezTo>
                  <a:pt x="7404895" y="547055"/>
                  <a:pt x="6111902" y="548659"/>
                  <a:pt x="5627430" y="471657"/>
                </a:cubicBezTo>
                <a:cubicBezTo>
                  <a:pt x="5142958" y="394655"/>
                  <a:pt x="5319422" y="251880"/>
                  <a:pt x="4895910" y="173274"/>
                </a:cubicBezTo>
                <a:cubicBezTo>
                  <a:pt x="4472398" y="94668"/>
                  <a:pt x="3506663" y="-1585"/>
                  <a:pt x="3086360" y="19"/>
                </a:cubicBezTo>
                <a:cubicBezTo>
                  <a:pt x="2666057" y="1623"/>
                  <a:pt x="2885834" y="99480"/>
                  <a:pt x="2374091" y="182899"/>
                </a:cubicBezTo>
                <a:cubicBezTo>
                  <a:pt x="1862348" y="266318"/>
                  <a:pt x="182739" y="274339"/>
                  <a:pt x="15901" y="500533"/>
                </a:cubicBezTo>
                <a:cubicBezTo>
                  <a:pt x="-150937" y="726727"/>
                  <a:pt x="1042596" y="1336326"/>
                  <a:pt x="1373063" y="1540061"/>
                </a:cubicBezTo>
                <a:cubicBezTo>
                  <a:pt x="1703530" y="1743796"/>
                  <a:pt x="1912078" y="1629897"/>
                  <a:pt x="1998705" y="1722941"/>
                </a:cubicBezTo>
                <a:cubicBezTo>
                  <a:pt x="2085332" y="1815985"/>
                  <a:pt x="1969829" y="1915447"/>
                  <a:pt x="1892827" y="2098327"/>
                </a:cubicBezTo>
                <a:cubicBezTo>
                  <a:pt x="1815825" y="2281207"/>
                  <a:pt x="1626529" y="2699905"/>
                  <a:pt x="1536693" y="2820221"/>
                </a:cubicBezTo>
                <a:cubicBezTo>
                  <a:pt x="1446857" y="2940537"/>
                  <a:pt x="1419586" y="2797762"/>
                  <a:pt x="1353813" y="2820221"/>
                </a:cubicBezTo>
                <a:cubicBezTo>
                  <a:pt x="1288040" y="2842680"/>
                  <a:pt x="1217455" y="2943746"/>
                  <a:pt x="1142057" y="2954975"/>
                </a:cubicBezTo>
                <a:cubicBezTo>
                  <a:pt x="1066659" y="2966204"/>
                  <a:pt x="981635" y="2860326"/>
                  <a:pt x="901425" y="2887598"/>
                </a:cubicBezTo>
                <a:cubicBezTo>
                  <a:pt x="821215" y="2914870"/>
                  <a:pt x="635126" y="3057645"/>
                  <a:pt x="660794" y="3118605"/>
                </a:cubicBezTo>
                <a:cubicBezTo>
                  <a:pt x="686461" y="3179565"/>
                  <a:pt x="651169" y="3206836"/>
                  <a:pt x="1055430" y="3253358"/>
                </a:cubicBezTo>
                <a:cubicBezTo>
                  <a:pt x="1459691" y="3299880"/>
                  <a:pt x="3086360" y="3397737"/>
                  <a:pt x="3086360" y="3397737"/>
                </a:cubicBezTo>
                <a:cubicBezTo>
                  <a:pt x="3827505" y="3413779"/>
                  <a:pt x="4889493" y="3399341"/>
                  <a:pt x="5502301" y="3349611"/>
                </a:cubicBezTo>
                <a:cubicBezTo>
                  <a:pt x="6115109" y="3299881"/>
                  <a:pt x="6583539" y="3197211"/>
                  <a:pt x="6763211" y="3099354"/>
                </a:cubicBezTo>
                <a:cubicBezTo>
                  <a:pt x="6942883" y="3001497"/>
                  <a:pt x="6670167" y="2813805"/>
                  <a:pt x="6580331" y="2762470"/>
                </a:cubicBezTo>
                <a:cubicBezTo>
                  <a:pt x="6490495" y="2711135"/>
                  <a:pt x="6317240" y="2808992"/>
                  <a:pt x="6224196" y="2791346"/>
                </a:cubicBezTo>
                <a:cubicBezTo>
                  <a:pt x="6131152" y="2773700"/>
                  <a:pt x="6123130" y="2671030"/>
                  <a:pt x="6022065" y="2656592"/>
                </a:cubicBezTo>
                <a:cubicBezTo>
                  <a:pt x="5921000" y="2642154"/>
                  <a:pt x="5725286" y="2736802"/>
                  <a:pt x="5617804" y="2704718"/>
                </a:cubicBezTo>
                <a:cubicBezTo>
                  <a:pt x="5510322" y="2672634"/>
                  <a:pt x="5457383" y="2497775"/>
                  <a:pt x="5377173" y="2464087"/>
                </a:cubicBezTo>
                <a:cubicBezTo>
                  <a:pt x="5296963" y="2430399"/>
                  <a:pt x="5183063" y="2552319"/>
                  <a:pt x="5136541" y="2502588"/>
                </a:cubicBezTo>
                <a:cubicBezTo>
                  <a:pt x="5090019" y="2452857"/>
                  <a:pt x="5077185" y="2234685"/>
                  <a:pt x="5098040" y="2165704"/>
                </a:cubicBezTo>
                <a:cubicBezTo>
                  <a:pt x="5118895" y="2096723"/>
                  <a:pt x="4756343" y="2292436"/>
                  <a:pt x="5242419" y="2098327"/>
                </a:cubicBezTo>
                <a:close/>
              </a:path>
            </a:pathLst>
          </a:cu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elvetica" pitchFamily="124" charset="0"/>
              <a:ea typeface="ＭＳ Ｐゴシック" pitchFamily="12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9665" y="16002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8" y="3020013"/>
            <a:ext cx="2868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62" y="2639013"/>
            <a:ext cx="2868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12" y="2990091"/>
            <a:ext cx="2868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1"/>
          <a:stretch/>
        </p:blipFill>
        <p:spPr bwMode="auto">
          <a:xfrm>
            <a:off x="658201" y="1295400"/>
            <a:ext cx="33064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1"/>
          <a:stretch/>
        </p:blipFill>
        <p:spPr bwMode="auto">
          <a:xfrm>
            <a:off x="1098560" y="1257300"/>
            <a:ext cx="33064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1"/>
          <a:stretch/>
        </p:blipFill>
        <p:spPr bwMode="auto">
          <a:xfrm>
            <a:off x="1566655" y="1260909"/>
            <a:ext cx="33064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1"/>
          <a:stretch/>
        </p:blipFill>
        <p:spPr bwMode="auto">
          <a:xfrm>
            <a:off x="1995206" y="1403283"/>
            <a:ext cx="33064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72065" y="14478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4465" y="17526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6865" y="15240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9265" y="16764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7800" y="12954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34065" y="17526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800" y="17526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7610" y="12954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9303" y="1447800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  <a:endParaRPr lang="en-GB" sz="5400" dirty="0">
              <a:solidFill>
                <a:srgbClr val="3366B3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71" y="2829513"/>
            <a:ext cx="2868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1"/>
          <a:stretch/>
        </p:blipFill>
        <p:spPr bwMode="auto">
          <a:xfrm>
            <a:off x="3124200" y="1066800"/>
            <a:ext cx="33064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63703" y="1066800"/>
            <a:ext cx="9304072" cy="5605112"/>
            <a:chOff x="363703" y="1066800"/>
            <a:chExt cx="9304072" cy="5605112"/>
          </a:xfrm>
        </p:grpSpPr>
        <p:sp>
          <p:nvSpPr>
            <p:cNvPr id="4" name="TextBox 3"/>
            <p:cNvSpPr txBox="1"/>
            <p:nvPr/>
          </p:nvSpPr>
          <p:spPr>
            <a:xfrm>
              <a:off x="4059455" y="6229290"/>
              <a:ext cx="42463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dirty="0" smtClean="0">
                  <a:solidFill>
                    <a:schemeClr val="tx1"/>
                  </a:solidFill>
                </a:rPr>
                <a:t>An </a:t>
              </a:r>
              <a:r>
                <a:rPr lang="en-GB" sz="2000" dirty="0">
                  <a:solidFill>
                    <a:schemeClr val="tx1"/>
                  </a:solidFill>
                </a:rPr>
                <a:t>O</a:t>
              </a:r>
              <a:r>
                <a:rPr lang="en-GB" sz="2000" dirty="0" smtClean="0">
                  <a:solidFill>
                    <a:schemeClr val="tx1"/>
                  </a:solidFill>
                </a:rPr>
                <a:t>lympic-sized swimming pool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3495575" y="1066800"/>
              <a:ext cx="6172200" cy="3395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A5002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GB" b="1" kern="0" dirty="0" smtClean="0"/>
                <a:t>Ice crystals</a:t>
              </a:r>
              <a:r>
                <a:rPr lang="en-GB" kern="0" dirty="0" smtClean="0"/>
                <a:t>: 800 swimming pools</a:t>
              </a:r>
            </a:p>
            <a:p>
              <a:endParaRPr lang="en-GB" b="1" kern="0" dirty="0" smtClean="0"/>
            </a:p>
            <a:p>
              <a:pPr marL="0" indent="0">
                <a:buNone/>
              </a:pPr>
              <a:r>
                <a:rPr lang="en-GB" b="1" kern="0" dirty="0" smtClean="0"/>
                <a:t>Cloud droplets</a:t>
              </a:r>
              <a:r>
                <a:rPr lang="en-GB" kern="0" dirty="0" smtClean="0"/>
                <a:t>: 80 swimming pools</a:t>
              </a:r>
            </a:p>
            <a:p>
              <a:pPr marL="0" indent="0">
                <a:buNone/>
              </a:pPr>
              <a:endParaRPr lang="en-GB" b="1" kern="0" dirty="0" smtClean="0"/>
            </a:p>
            <a:p>
              <a:pPr marL="0" indent="0">
                <a:buNone/>
              </a:pPr>
              <a:r>
                <a:rPr lang="en-GB" b="1" kern="0" dirty="0" smtClean="0"/>
                <a:t>Rain</a:t>
              </a:r>
              <a:r>
                <a:rPr lang="en-GB" kern="0" dirty="0" smtClean="0"/>
                <a:t>: 200 swimming pools</a:t>
              </a:r>
            </a:p>
            <a:p>
              <a:pPr marL="0" indent="0">
                <a:buNone/>
              </a:pPr>
              <a:endParaRPr lang="en-GB" b="1" kern="0" dirty="0" smtClean="0"/>
            </a:p>
            <a:p>
              <a:pPr marL="0" indent="0">
                <a:buNone/>
              </a:pPr>
              <a:r>
                <a:rPr lang="en-GB" b="1" kern="0" dirty="0" smtClean="0">
                  <a:solidFill>
                    <a:srgbClr val="C00000"/>
                  </a:solidFill>
                </a:rPr>
                <a:t>Total</a:t>
              </a:r>
              <a:r>
                <a:rPr lang="en-GB" kern="0" dirty="0" smtClean="0">
                  <a:solidFill>
                    <a:srgbClr val="C00000"/>
                  </a:solidFill>
                </a:rPr>
                <a:t>: 1080 swimming pools</a:t>
              </a:r>
              <a:endParaRPr lang="en-GB" kern="0" dirty="0">
                <a:solidFill>
                  <a:srgbClr val="C00000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3" y="4267200"/>
              <a:ext cx="3595544" cy="240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07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Being a scientist is: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Exciting:</a:t>
            </a:r>
            <a:r>
              <a:rPr lang="en-GB" dirty="0" smtClean="0"/>
              <a:t> discover things no-one knew before</a:t>
            </a:r>
          </a:p>
          <a:p>
            <a:r>
              <a:rPr lang="en-GB" b="1" dirty="0" smtClean="0"/>
              <a:t>Fun:</a:t>
            </a:r>
            <a:r>
              <a:rPr lang="en-GB" dirty="0" smtClean="0"/>
              <a:t> doing experiments is fun!</a:t>
            </a:r>
          </a:p>
          <a:p>
            <a:r>
              <a:rPr lang="en-GB" b="1" dirty="0" smtClean="0"/>
              <a:t>Useful:</a:t>
            </a:r>
            <a:r>
              <a:rPr lang="en-GB" dirty="0" smtClean="0"/>
              <a:t> better forecasts can save people’s lives</a:t>
            </a:r>
          </a:p>
          <a:p>
            <a:r>
              <a:rPr lang="en-GB" b="1" dirty="0" smtClean="0"/>
              <a:t>Employable:</a:t>
            </a:r>
            <a:r>
              <a:rPr lang="en-GB" dirty="0" smtClean="0"/>
              <a:t> lots of well-paid jobs for scientists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Work hard at maths, science and computing</a:t>
            </a:r>
          </a:p>
          <a:p>
            <a:r>
              <a:rPr lang="en-GB" dirty="0" smtClean="0"/>
              <a:t>Read interesting science books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3505200"/>
            <a:ext cx="563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kern="0" dirty="0" smtClean="0">
                <a:latin typeface="Candara" pitchFamily="34" charset="0"/>
                <a:cs typeface="+mj-cs"/>
              </a:rPr>
              <a:t>But you should: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3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33400" y="4648200"/>
            <a:ext cx="8077200" cy="914400"/>
          </a:xfrm>
        </p:spPr>
        <p:txBody>
          <a:bodyPr/>
          <a:lstStyle/>
          <a:p>
            <a:r>
              <a:rPr lang="en-GB" dirty="0" smtClean="0"/>
              <a:t>Cumulonimbus cloud</a:t>
            </a:r>
          </a:p>
        </p:txBody>
      </p:sp>
      <p:sp>
        <p:nvSpPr>
          <p:cNvPr id="5123" name="Content Placeholder 7"/>
          <p:cNvSpPr>
            <a:spLocks noGrp="1"/>
          </p:cNvSpPr>
          <p:nvPr>
            <p:ph idx="1"/>
          </p:nvPr>
        </p:nvSpPr>
        <p:spPr>
          <a:xfrm>
            <a:off x="2133600" y="5486400"/>
            <a:ext cx="5562600" cy="1066800"/>
          </a:xfrm>
        </p:spPr>
        <p:txBody>
          <a:bodyPr/>
          <a:lstStyle/>
          <a:p>
            <a:r>
              <a:rPr lang="en-GB" dirty="0" smtClean="0"/>
              <a:t>What’s a cloud made of?</a:t>
            </a:r>
          </a:p>
          <a:p>
            <a:r>
              <a:rPr lang="en-GB" dirty="0" smtClean="0"/>
              <a:t>What makes the air rise?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2"/>
          <a:stretch/>
        </p:blipFill>
        <p:spPr bwMode="auto">
          <a:xfrm>
            <a:off x="0" y="0"/>
            <a:ext cx="9144000" cy="47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87272" y="599763"/>
            <a:ext cx="7983902" cy="3265227"/>
            <a:chOff x="887272" y="599763"/>
            <a:chExt cx="7983902" cy="3265227"/>
          </a:xfrm>
        </p:grpSpPr>
        <p:sp>
          <p:nvSpPr>
            <p:cNvPr id="4" name="Freeform 3"/>
            <p:cNvSpPr/>
            <p:nvPr/>
          </p:nvSpPr>
          <p:spPr bwMode="auto">
            <a:xfrm>
              <a:off x="5137608" y="641191"/>
              <a:ext cx="3733566" cy="3223799"/>
            </a:xfrm>
            <a:custGeom>
              <a:avLst/>
              <a:gdLst>
                <a:gd name="connsiteX0" fmla="*/ 2150582 w 3734836"/>
                <a:gd name="connsiteY0" fmla="*/ 3223799 h 3223799"/>
                <a:gd name="connsiteX1" fmla="*/ 500891 w 3734836"/>
                <a:gd name="connsiteY1" fmla="*/ 2658190 h 3223799"/>
                <a:gd name="connsiteX2" fmla="*/ 1270 w 3734836"/>
                <a:gd name="connsiteY2" fmla="*/ 160087 h 3223799"/>
                <a:gd name="connsiteX3" fmla="*/ 604586 w 3734836"/>
                <a:gd name="connsiteY3" fmla="*/ 273209 h 3223799"/>
                <a:gd name="connsiteX4" fmla="*/ 1424718 w 3734836"/>
                <a:gd name="connsiteY4" fmla="*/ 452318 h 3223799"/>
                <a:gd name="connsiteX5" fmla="*/ 3460907 w 3734836"/>
                <a:gd name="connsiteY5" fmla="*/ 546586 h 3223799"/>
                <a:gd name="connsiteX6" fmla="*/ 3658870 w 3734836"/>
                <a:gd name="connsiteY6" fmla="*/ 546586 h 322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836" h="3223799">
                  <a:moveTo>
                    <a:pt x="2150582" y="3223799"/>
                  </a:moveTo>
                  <a:cubicBezTo>
                    <a:pt x="1504846" y="3196304"/>
                    <a:pt x="859110" y="3168809"/>
                    <a:pt x="500891" y="2658190"/>
                  </a:cubicBezTo>
                  <a:cubicBezTo>
                    <a:pt x="142672" y="2147571"/>
                    <a:pt x="-16013" y="557584"/>
                    <a:pt x="1270" y="160087"/>
                  </a:cubicBezTo>
                  <a:cubicBezTo>
                    <a:pt x="18552" y="-237410"/>
                    <a:pt x="367345" y="224504"/>
                    <a:pt x="604586" y="273209"/>
                  </a:cubicBezTo>
                  <a:cubicBezTo>
                    <a:pt x="841827" y="321914"/>
                    <a:pt x="948664" y="406755"/>
                    <a:pt x="1424718" y="452318"/>
                  </a:cubicBezTo>
                  <a:cubicBezTo>
                    <a:pt x="1900771" y="497881"/>
                    <a:pt x="3088548" y="530875"/>
                    <a:pt x="3460907" y="546586"/>
                  </a:cubicBezTo>
                  <a:cubicBezTo>
                    <a:pt x="3833266" y="562297"/>
                    <a:pt x="3746068" y="554441"/>
                    <a:pt x="3658870" y="546586"/>
                  </a:cubicBez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124" charset="0"/>
                <a:ea typeface="ＭＳ Ｐゴシック" pitchFamily="124" charset="-128"/>
              </a:endParaRPr>
            </a:p>
          </p:txBody>
        </p:sp>
        <p:sp>
          <p:nvSpPr>
            <p:cNvPr id="5" name="Freeform 4"/>
            <p:cNvSpPr/>
            <p:nvPr/>
          </p:nvSpPr>
          <p:spPr bwMode="auto">
            <a:xfrm>
              <a:off x="887272" y="599763"/>
              <a:ext cx="3386788" cy="3208666"/>
            </a:xfrm>
            <a:custGeom>
              <a:avLst/>
              <a:gdLst>
                <a:gd name="connsiteX0" fmla="*/ 1272618 w 3387940"/>
                <a:gd name="connsiteY0" fmla="*/ 3208666 h 3208666"/>
                <a:gd name="connsiteX1" fmla="*/ 2771480 w 3387940"/>
                <a:gd name="connsiteY1" fmla="*/ 2595924 h 3208666"/>
                <a:gd name="connsiteX2" fmla="*/ 3384222 w 3387940"/>
                <a:gd name="connsiteY2" fmla="*/ 135528 h 3208666"/>
                <a:gd name="connsiteX3" fmla="*/ 2526383 w 3387940"/>
                <a:gd name="connsiteY3" fmla="*/ 342917 h 3208666"/>
                <a:gd name="connsiteX4" fmla="*/ 0 w 3387940"/>
                <a:gd name="connsiteY4" fmla="*/ 531453 h 320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940" h="3208666">
                  <a:moveTo>
                    <a:pt x="1272618" y="3208666"/>
                  </a:moveTo>
                  <a:cubicBezTo>
                    <a:pt x="1846082" y="3158390"/>
                    <a:pt x="2419546" y="3108114"/>
                    <a:pt x="2771480" y="2595924"/>
                  </a:cubicBezTo>
                  <a:cubicBezTo>
                    <a:pt x="3123414" y="2083734"/>
                    <a:pt x="3425071" y="511029"/>
                    <a:pt x="3384222" y="135528"/>
                  </a:cubicBezTo>
                  <a:cubicBezTo>
                    <a:pt x="3343373" y="-239973"/>
                    <a:pt x="3090420" y="276930"/>
                    <a:pt x="2526383" y="342917"/>
                  </a:cubicBezTo>
                  <a:cubicBezTo>
                    <a:pt x="1962346" y="408904"/>
                    <a:pt x="981173" y="470178"/>
                    <a:pt x="0" y="531453"/>
                  </a:cubicBez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124" charset="0"/>
                <a:ea typeface="ＭＳ Ｐゴシック" pitchFamily="124" charset="-128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4648200" y="914400"/>
              <a:ext cx="76200" cy="26670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5581358" y="2057400"/>
              <a:ext cx="28460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Updraft of 20-50 miles per hour</a:t>
              </a:r>
              <a:endPara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Downbursts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/>
          <a:lstStyle/>
          <a:p>
            <a:r>
              <a:rPr lang="en-GB" dirty="0" smtClean="0"/>
              <a:t>Falling rain drags the air down with it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4998"/>
            <a:ext cx="7543800" cy="457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1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Experiment 1: </a:t>
            </a:r>
            <a:br>
              <a:rPr lang="en-GB" dirty="0" smtClean="0">
                <a:solidFill>
                  <a:srgbClr val="C00000"/>
                </a:solidFill>
              </a:rPr>
            </a:br>
            <a:r>
              <a:rPr lang="en-GB" dirty="0" smtClean="0">
                <a:solidFill>
                  <a:srgbClr val="C00000"/>
                </a:solidFill>
              </a:rPr>
              <a:t>A thunderstorm made of cream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0030"/>
            <a:ext cx="8229600" cy="4672339"/>
          </a:xfrm>
        </p:spPr>
      </p:pic>
    </p:spTree>
    <p:extLst>
      <p:ext uri="{BB962C8B-B14F-4D97-AF65-F5344CB8AC3E}">
        <p14:creationId xmlns:p14="http://schemas.microsoft.com/office/powerpoint/2010/main" val="39447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13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4419600" cy="914400"/>
          </a:xfrm>
        </p:spPr>
        <p:txBody>
          <a:bodyPr/>
          <a:lstStyle/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Observing thunderstorms with the </a:t>
            </a:r>
            <a:r>
              <a:rPr lang="en-GB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Chilbolton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radar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8788" r="19218" b="16061"/>
          <a:stretch>
            <a:fillRect/>
          </a:stretch>
        </p:blipFill>
        <p:spPr bwMode="auto">
          <a:xfrm>
            <a:off x="215900" y="4876800"/>
            <a:ext cx="24399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8788" r="19218" b="16061"/>
          <a:stretch>
            <a:fillRect/>
          </a:stretch>
        </p:blipFill>
        <p:spPr bwMode="auto">
          <a:xfrm>
            <a:off x="215900" y="2971800"/>
            <a:ext cx="24606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8788" r="19218" b="16061"/>
          <a:stretch>
            <a:fillRect/>
          </a:stretch>
        </p:blipFill>
        <p:spPr bwMode="auto">
          <a:xfrm>
            <a:off x="215900" y="1066800"/>
            <a:ext cx="24606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62573" y="152400"/>
            <a:ext cx="1282201" cy="5867400"/>
            <a:chOff x="4562573" y="152400"/>
            <a:chExt cx="1282201" cy="5867400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>
              <a:off x="4562573" y="152400"/>
              <a:ext cx="847628" cy="58674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5" name="TextBox 4"/>
            <p:cNvSpPr txBox="1"/>
            <p:nvPr/>
          </p:nvSpPr>
          <p:spPr>
            <a:xfrm>
              <a:off x="4975625" y="3124200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FFFF00"/>
                  </a:solidFill>
                </a:rPr>
                <a:t>25 m</a:t>
              </a:r>
              <a:endParaRPr lang="en-GB" sz="24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does a radar work?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238647"/>
            <a:ext cx="8229600" cy="5181600"/>
          </a:xfrm>
        </p:spPr>
        <p:txBody>
          <a:bodyPr/>
          <a:lstStyle/>
          <a:p>
            <a:endParaRPr lang="en-GB" dirty="0" smtClean="0"/>
          </a:p>
        </p:txBody>
      </p:sp>
      <p:pic>
        <p:nvPicPr>
          <p:cNvPr id="7172" name="Picture 4" descr="C:\Documents and Settings\Robin Hogan\My Documents\Power Point\edinburgh2002\Animated_Radar_Explination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348119" cy="476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C:\Documents and Settings\Robin Hogan\My Documents\Power Point\edinburgh2002\ppi_anim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93" y="4267200"/>
            <a:ext cx="1761308" cy="139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r>
              <a:rPr lang="en-GB" sz="4000" dirty="0" smtClean="0"/>
              <a:t>A line of storms observed by the radar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6019800"/>
            <a:ext cx="2895600" cy="685800"/>
          </a:xfrm>
        </p:spPr>
        <p:txBody>
          <a:bodyPr/>
          <a:lstStyle/>
          <a:p>
            <a:pPr marL="0" indent="0" algn="r">
              <a:buNone/>
            </a:pPr>
            <a:r>
              <a:rPr lang="en-GB" dirty="0" smtClean="0"/>
              <a:t>28 July 2000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08278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286000" y="4114800"/>
            <a:ext cx="6705600" cy="1905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 rot="20722088">
            <a:off x="5302178" y="4998527"/>
            <a:ext cx="1255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  <a:latin typeface="Segoe Print" pitchFamily="2" charset="0"/>
              </a:rPr>
              <a:t>70 km</a:t>
            </a:r>
            <a:endParaRPr lang="en-GB" sz="2400" dirty="0">
              <a:solidFill>
                <a:schemeClr val="tx1"/>
              </a:solidFill>
              <a:latin typeface="Segoe Print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6970" y="1179493"/>
            <a:ext cx="9030894" cy="2335887"/>
            <a:chOff x="76970" y="1179493"/>
            <a:chExt cx="9030894" cy="2335887"/>
          </a:xfrm>
        </p:grpSpPr>
        <p:sp>
          <p:nvSpPr>
            <p:cNvPr id="4" name="TextBox 3"/>
            <p:cNvSpPr txBox="1"/>
            <p:nvPr/>
          </p:nvSpPr>
          <p:spPr>
            <a:xfrm>
              <a:off x="76970" y="2057400"/>
              <a:ext cx="25138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rgbClr val="FF0000"/>
                  </a:solidFill>
                  <a:latin typeface="Segoe Print" pitchFamily="2" charset="0"/>
                </a:rPr>
                <a:t>Young storm</a:t>
              </a:r>
              <a:endParaRPr lang="en-GB" sz="2800" dirty="0">
                <a:solidFill>
                  <a:srgbClr val="FF0000"/>
                </a:solidFill>
                <a:latin typeface="Segoe Print" pitchFamily="2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1180142" y="2590800"/>
              <a:ext cx="420058" cy="92458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1619839" y="1184205"/>
              <a:ext cx="381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rgbClr val="FF0000"/>
                  </a:solidFill>
                  <a:latin typeface="Segoe Print" pitchFamily="2" charset="0"/>
                </a:rPr>
                <a:t>Middle-aged storm</a:t>
              </a:r>
              <a:endParaRPr lang="en-GB" sz="2800" dirty="0">
                <a:solidFill>
                  <a:srgbClr val="FF0000"/>
                </a:solidFill>
                <a:latin typeface="Segoe Print" pitchFamily="2" charset="0"/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 bwMode="auto">
            <a:xfrm>
              <a:off x="3524839" y="1707425"/>
              <a:ext cx="0" cy="103577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297864" y="1179493"/>
              <a:ext cx="381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rgbClr val="FF0000"/>
                  </a:solidFill>
                  <a:latin typeface="Segoe Print" pitchFamily="2" charset="0"/>
                </a:rPr>
                <a:t>Old storm </a:t>
              </a:r>
              <a:endParaRPr lang="en-GB" sz="2800" dirty="0">
                <a:solidFill>
                  <a:srgbClr val="FF0000"/>
                </a:solidFill>
                <a:latin typeface="Segoe Print" pitchFamily="2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7086600" y="1661258"/>
              <a:ext cx="228600" cy="73395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587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Watching storms grow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50"/>
            <a:ext cx="9964138" cy="485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219200" y="3938439"/>
            <a:ext cx="11277600" cy="26909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124" charset="0"/>
              <a:ea typeface="ＭＳ Ｐゴシック" pitchFamily="124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209800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Red: Heavy rain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Blue: Cloud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124" charset="0"/>
            <a:ea typeface="ＭＳ Ｐゴシック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124" charset="0"/>
            <a:ea typeface="ＭＳ Ｐゴシック" pitchFamily="12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4655</TotalTime>
  <Words>412</Words>
  <Application>Microsoft Office PowerPoint</Application>
  <PresentationFormat>On-screen Show (4:3)</PresentationFormat>
  <Paragraphs>118</Paragraphs>
  <Slides>22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Blank Presentation</vt:lpstr>
      <vt:lpstr>Office Theme</vt:lpstr>
      <vt:lpstr>How do thunderstorms work?</vt:lpstr>
      <vt:lpstr>PowerPoint Presentation</vt:lpstr>
      <vt:lpstr>Cumulonimbus cloud</vt:lpstr>
      <vt:lpstr>Downbursts</vt:lpstr>
      <vt:lpstr>Experiment 1:  A thunderstorm made of cream</vt:lpstr>
      <vt:lpstr>Observing thunderstorms with the Chilbolton radar</vt:lpstr>
      <vt:lpstr>How does a radar work?</vt:lpstr>
      <vt:lpstr>A line of storms observed by the radar</vt:lpstr>
      <vt:lpstr>Watching storms grow</vt:lpstr>
      <vt:lpstr>Tornado!</vt:lpstr>
      <vt:lpstr>Fujita scale for tornado intensity</vt:lpstr>
      <vt:lpstr>Tornado in England, 7 May 2012</vt:lpstr>
      <vt:lpstr>PowerPoint Presentation</vt:lpstr>
      <vt:lpstr>Radar observations of the storm</vt:lpstr>
      <vt:lpstr>Wind speed from two radars</vt:lpstr>
      <vt:lpstr>PowerPoint Presentation</vt:lpstr>
      <vt:lpstr>Why does a tornado form?</vt:lpstr>
      <vt:lpstr>Lightning!</vt:lpstr>
      <vt:lpstr>How does lightning form?</vt:lpstr>
      <vt:lpstr>Computer simulation of thunderstorms</vt:lpstr>
      <vt:lpstr>How much does a thunderstorm weigh?</vt:lpstr>
      <vt:lpstr>Being a scientist is:</vt:lpstr>
    </vt:vector>
  </TitlesOfParts>
  <Company>Chris Westbrook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&amp; lidar observations from Chilbolton</dc:title>
  <dc:creator>Chris Westbrook</dc:creator>
  <cp:lastModifiedBy>Robin Hogan</cp:lastModifiedBy>
  <cp:revision>318</cp:revision>
  <dcterms:created xsi:type="dcterms:W3CDTF">2008-06-14T19:08:38Z</dcterms:created>
  <dcterms:modified xsi:type="dcterms:W3CDTF">2013-03-11T13:59:44Z</dcterms:modified>
</cp:coreProperties>
</file>