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643" r:id="rId2"/>
    <p:sldId id="833" r:id="rId3"/>
    <p:sldId id="869" r:id="rId4"/>
    <p:sldId id="832" r:id="rId5"/>
    <p:sldId id="834" r:id="rId6"/>
    <p:sldId id="838" r:id="rId7"/>
    <p:sldId id="862" r:id="rId8"/>
    <p:sldId id="860" r:id="rId9"/>
    <p:sldId id="841" r:id="rId10"/>
    <p:sldId id="859" r:id="rId11"/>
    <p:sldId id="873" r:id="rId12"/>
    <p:sldId id="848" r:id="rId13"/>
    <p:sldId id="846" r:id="rId14"/>
    <p:sldId id="863" r:id="rId15"/>
    <p:sldId id="864" r:id="rId16"/>
    <p:sldId id="866" r:id="rId17"/>
    <p:sldId id="845" r:id="rId18"/>
    <p:sldId id="865" r:id="rId19"/>
    <p:sldId id="868" r:id="rId20"/>
    <p:sldId id="867" r:id="rId21"/>
    <p:sldId id="870" r:id="rId22"/>
    <p:sldId id="871" r:id="rId23"/>
    <p:sldId id="872" r:id="rId24"/>
    <p:sldId id="829" r:id="rId25"/>
    <p:sldId id="835" r:id="rId26"/>
    <p:sldId id="874" r:id="rId27"/>
    <p:sldId id="856" r:id="rId28"/>
    <p:sldId id="875" r:id="rId29"/>
  </p:sldIdLst>
  <p:sldSz cx="9144000" cy="6858000" type="screen4x3"/>
  <p:notesSz cx="67818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9900"/>
    <a:srgbClr val="009900"/>
    <a:srgbClr val="FFFF99"/>
    <a:srgbClr val="CC0000"/>
    <a:srgbClr val="FF00FF"/>
    <a:srgbClr val="E4E4F8"/>
    <a:srgbClr val="FFFFCC"/>
    <a:srgbClr val="C2FF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100" autoAdjust="0"/>
    <p:restoredTop sz="86436" autoAdjust="0"/>
  </p:normalViewPr>
  <p:slideViewPr>
    <p:cSldViewPr snapToObjects="1">
      <p:cViewPr varScale="1">
        <p:scale>
          <a:sx n="72" d="100"/>
          <a:sy n="72" d="100"/>
        </p:scale>
        <p:origin x="-738" y="-96"/>
      </p:cViewPr>
      <p:guideLst>
        <p:guide orient="horz" pos="3566"/>
        <p:guide pos="2880"/>
      </p:guideLst>
    </p:cSldViewPr>
  </p:slideViewPr>
  <p:outlineViewPr>
    <p:cViewPr>
      <p:scale>
        <a:sx n="33" d="100"/>
        <a:sy n="33" d="100"/>
      </p:scale>
      <p:origin x="48" y="9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oprime.reading.ac.uk\swrhgnrj\docs\powerpoint\2013autodiff\adept_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oprime.reading.ac.uk\swrhgnrj\docs\powerpoint\2013autodiff\adept_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oprime.reading.ac.uk\swrhgnrj\docs\powerpoint\2013autodiff\adept_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oprime.reading.ac.uk\swrhgnrj\docs\powerpoint\2013autodiff\adept_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oprime.reading.ac.uk\swrhgnrj\docs\powerpoint\2013autodiff\adept_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oprime.reading.ac.uk\swrhgnrj\docs\powerpoint\2013autodiff\adept_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Forward pass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21</c:v>
                </c:pt>
                <c:pt idx="3">
                  <c:v>81</c:v>
                </c:pt>
                <c:pt idx="4">
                  <c:v>165</c:v>
                </c:pt>
                <c:pt idx="5">
                  <c:v>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Reverse pass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1.1000000000000001</c:v>
                </c:pt>
                <c:pt idx="2">
                  <c:v>11</c:v>
                </c:pt>
                <c:pt idx="3">
                  <c:v>25</c:v>
                </c:pt>
                <c:pt idx="4">
                  <c:v>49</c:v>
                </c:pt>
                <c:pt idx="5">
                  <c:v>113</c:v>
                </c:pt>
              </c:numCache>
            </c:numRef>
          </c:val>
        </c:ser>
        <c:overlap val="100"/>
        <c:axId val="28550656"/>
        <c:axId val="28552192"/>
      </c:barChart>
      <c:catAx>
        <c:axId val="28550656"/>
        <c:scaling>
          <c:orientation val="maxMin"/>
        </c:scaling>
        <c:axPos val="l"/>
        <c:tickLblPos val="nextTo"/>
        <c:crossAx val="28552192"/>
        <c:crosses val="autoZero"/>
        <c:auto val="1"/>
        <c:lblAlgn val="ctr"/>
        <c:lblOffset val="100"/>
      </c:catAx>
      <c:valAx>
        <c:axId val="28552192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time</a:t>
                </a:r>
              </a:p>
            </c:rich>
          </c:tx>
          <c:layout/>
        </c:title>
        <c:numFmt formatCode="General" sourceLinked="1"/>
        <c:tickLblPos val="nextTo"/>
        <c:crossAx val="28550656"/>
        <c:crosses val="autoZero"/>
        <c:crossBetween val="between"/>
      </c:valAx>
    </c:plotArea>
    <c:legend>
      <c:legendPos val="r"/>
      <c:layout/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Sheet1!$B$10</c:f>
              <c:strCache>
                <c:ptCount val="1"/>
                <c:pt idx="0">
                  <c:v>Forward pass</c:v>
                </c:pt>
              </c:strCache>
            </c:strRef>
          </c:tx>
          <c:cat>
            <c:strRef>
              <c:f>Sheet1!$A$11:$A$16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Sheet1!$B$11:$B$16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2.1</c:v>
                </c:pt>
                <c:pt idx="3">
                  <c:v>7.2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Reverse pass</c:v>
                </c:pt>
              </c:strCache>
            </c:strRef>
          </c:tx>
          <c:cat>
            <c:strRef>
              <c:f>Sheet1!$A$11:$A$16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Sheet1!$C$11:$C$16</c:f>
              <c:numCache>
                <c:formatCode>General</c:formatCode>
                <c:ptCount val="6"/>
                <c:pt idx="0">
                  <c:v>0</c:v>
                </c:pt>
                <c:pt idx="1">
                  <c:v>1.3</c:v>
                </c:pt>
                <c:pt idx="2">
                  <c:v>0.60000000000000031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</c:numCache>
            </c:numRef>
          </c:val>
        </c:ser>
        <c:overlap val="100"/>
        <c:axId val="29232512"/>
        <c:axId val="29246592"/>
      </c:barChart>
      <c:catAx>
        <c:axId val="29232512"/>
        <c:scaling>
          <c:orientation val="maxMin"/>
        </c:scaling>
        <c:axPos val="l"/>
        <c:tickLblPos val="nextTo"/>
        <c:crossAx val="29246592"/>
        <c:crosses val="autoZero"/>
        <c:auto val="1"/>
        <c:lblAlgn val="ctr"/>
        <c:lblOffset val="100"/>
      </c:catAx>
      <c:valAx>
        <c:axId val="29246592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time</a:t>
                </a:r>
              </a:p>
            </c:rich>
          </c:tx>
          <c:layout/>
        </c:title>
        <c:numFmt formatCode="General" sourceLinked="1"/>
        <c:tickLblPos val="nextTo"/>
        <c:crossAx val="29232512"/>
        <c:crosses val="autoZero"/>
        <c:crossBetween val="between"/>
      </c:valAx>
    </c:plotArea>
    <c:legend>
      <c:legendPos val="r"/>
      <c:layout/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bar"/>
        <c:grouping val="stacked"/>
        <c:ser>
          <c:idx val="0"/>
          <c:order val="0"/>
          <c:tx>
            <c:strRef>
              <c:f>Sheet1!$B$19</c:f>
              <c:strCache>
                <c:ptCount val="1"/>
                <c:pt idx="0">
                  <c:v>Forward pass</c:v>
                </c:pt>
              </c:strCache>
            </c:strRef>
          </c:tx>
          <c:cat>
            <c:strRef>
              <c:f>Sheet1!$A$20:$A$25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Sheet1!$B$20:$B$25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2.8</c:v>
                </c:pt>
                <c:pt idx="3">
                  <c:v>18</c:v>
                </c:pt>
                <c:pt idx="4">
                  <c:v>22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Sheet1!$C$19</c:f>
              <c:strCache>
                <c:ptCount val="1"/>
                <c:pt idx="0">
                  <c:v>Reverse pass</c:v>
                </c:pt>
              </c:strCache>
            </c:strRef>
          </c:tx>
          <c:cat>
            <c:strRef>
              <c:f>Sheet1!$A$20:$A$25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Sheet1!$C$20:$C$25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0.9</c:v>
                </c:pt>
                <c:pt idx="3">
                  <c:v>7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</c:ser>
        <c:overlap val="100"/>
        <c:axId val="28604288"/>
        <c:axId val="28605824"/>
      </c:barChart>
      <c:catAx>
        <c:axId val="28604288"/>
        <c:scaling>
          <c:orientation val="maxMin"/>
        </c:scaling>
        <c:axPos val="l"/>
        <c:tickLblPos val="nextTo"/>
        <c:crossAx val="28605824"/>
        <c:crosses val="autoZero"/>
        <c:auto val="1"/>
        <c:lblAlgn val="ctr"/>
        <c:lblOffset val="100"/>
      </c:catAx>
      <c:valAx>
        <c:axId val="28605824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time</a:t>
                </a:r>
              </a:p>
            </c:rich>
          </c:tx>
          <c:layout/>
        </c:title>
        <c:numFmt formatCode="General" sourceLinked="1"/>
        <c:tickLblPos val="nextTo"/>
        <c:crossAx val="28604288"/>
        <c:crosses val="autoZero"/>
        <c:crossBetween val="between"/>
      </c:valAx>
    </c:plotArea>
    <c:legend>
      <c:legendPos val="r"/>
      <c:layout/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>
        <c:manualLayout>
          <c:layoutTarget val="inner"/>
          <c:xMode val="edge"/>
          <c:yMode val="edge"/>
          <c:x val="0.30956802274715678"/>
          <c:y val="0.19219160104986877"/>
          <c:w val="0.65611264216972875"/>
          <c:h val="0.73373432487605716"/>
        </c:manualLayout>
      </c:layout>
      <c:barChart>
        <c:barDir val="bar"/>
        <c:grouping val="stacked"/>
        <c:ser>
          <c:idx val="0"/>
          <c:order val="0"/>
          <c:tx>
            <c:strRef>
              <c:f>Sheet1!$B$28</c:f>
              <c:strCache>
                <c:ptCount val="1"/>
                <c:pt idx="0">
                  <c:v>Forward pass</c:v>
                </c:pt>
              </c:strCache>
            </c:strRef>
          </c:tx>
          <c:cat>
            <c:strRef>
              <c:f>Sheet1!$A$29:$A$34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Sheet1!$B$29:$B$34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2.6</c:v>
                </c:pt>
                <c:pt idx="3">
                  <c:v>15</c:v>
                </c:pt>
                <c:pt idx="4">
                  <c:v>25</c:v>
                </c:pt>
                <c:pt idx="5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Sheet1!$C$28</c:f>
              <c:strCache>
                <c:ptCount val="1"/>
                <c:pt idx="0">
                  <c:v>Reverse pass</c:v>
                </c:pt>
              </c:strCache>
            </c:strRef>
          </c:tx>
          <c:cat>
            <c:strRef>
              <c:f>Sheet1!$A$29:$A$34</c:f>
              <c:strCache>
                <c:ptCount val="6"/>
                <c:pt idx="0">
                  <c:v>Original algorithm</c:v>
                </c:pt>
                <c:pt idx="1">
                  <c:v>Hand coded</c:v>
                </c:pt>
                <c:pt idx="2">
                  <c:v>Adept</c:v>
                </c:pt>
                <c:pt idx="3">
                  <c:v>ADOL-C</c:v>
                </c:pt>
                <c:pt idx="4">
                  <c:v>CppAD</c:v>
                </c:pt>
                <c:pt idx="5">
                  <c:v>Sacado::Rad</c:v>
                </c:pt>
              </c:strCache>
            </c:strRef>
          </c:cat>
          <c:val>
            <c:numRef>
              <c:f>Sheet1!$C$29:$C$34</c:f>
              <c:numCache>
                <c:formatCode>General</c:formatCode>
                <c:ptCount val="6"/>
                <c:pt idx="0">
                  <c:v>0</c:v>
                </c:pt>
                <c:pt idx="1">
                  <c:v>2.5</c:v>
                </c:pt>
                <c:pt idx="2">
                  <c:v>1.2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</c:numCache>
            </c:numRef>
          </c:val>
        </c:ser>
        <c:overlap val="100"/>
        <c:axId val="30670848"/>
        <c:axId val="30672384"/>
      </c:barChart>
      <c:catAx>
        <c:axId val="30670848"/>
        <c:scaling>
          <c:orientation val="maxMin"/>
        </c:scaling>
        <c:axPos val="l"/>
        <c:tickLblPos val="nextTo"/>
        <c:crossAx val="30672384"/>
        <c:crosses val="autoZero"/>
        <c:auto val="1"/>
        <c:lblAlgn val="ctr"/>
        <c:lblOffset val="100"/>
      </c:catAx>
      <c:valAx>
        <c:axId val="30672384"/>
        <c:scaling>
          <c:orientation val="minMax"/>
          <c:max val="35"/>
          <c:min val="0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Relative time</a:t>
                </a:r>
              </a:p>
            </c:rich>
          </c:tx>
          <c:layout/>
        </c:title>
        <c:numFmt formatCode="General" sourceLinked="1"/>
        <c:tickLblPos val="nextTo"/>
        <c:crossAx val="30670848"/>
        <c:crosses val="autoZero"/>
        <c:crossBetween val="between"/>
        <c:majorUnit val="5"/>
      </c:valAx>
    </c:plotArea>
    <c:legend>
      <c:legendPos val="r"/>
      <c:layout/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bar"/>
        <c:grouping val="clustered"/>
        <c:ser>
          <c:idx val="0"/>
          <c:order val="0"/>
          <c:tx>
            <c:strRef>
              <c:f>[adept_stats.xlsx]Sheet1!$B$38</c:f>
              <c:strCache>
                <c:ptCount val="1"/>
                <c:pt idx="0">
                  <c:v>Lax-Wendroff</c:v>
                </c:pt>
              </c:strCache>
            </c:strRef>
          </c:tx>
          <c:spPr>
            <a:solidFill>
              <a:srgbClr val="0000FF"/>
            </a:solidFill>
          </c:spPr>
          <c:cat>
            <c:strRef>
              <c:f>[adept_stats.xlsx]Sheet1!$A$39:$A$43</c:f>
              <c:strCache>
                <c:ptCount val="5"/>
                <c:pt idx="0">
                  <c:v>Hand coded</c:v>
                </c:pt>
                <c:pt idx="1">
                  <c:v>Adept</c:v>
                </c:pt>
                <c:pt idx="2">
                  <c:v>ADOL-C</c:v>
                </c:pt>
                <c:pt idx="3">
                  <c:v>CppAD</c:v>
                </c:pt>
                <c:pt idx="4">
                  <c:v>Sacado::Rad</c:v>
                </c:pt>
              </c:strCache>
            </c:strRef>
          </c:cat>
          <c:val>
            <c:numRef>
              <c:f>[adept_stats.xlsx]Sheet1!$B$39:$B$43</c:f>
              <c:numCache>
                <c:formatCode>General</c:formatCode>
                <c:ptCount val="5"/>
                <c:pt idx="0">
                  <c:v>0</c:v>
                </c:pt>
                <c:pt idx="1">
                  <c:v>1.7759312335311888</c:v>
                </c:pt>
                <c:pt idx="2">
                  <c:v>2.7902108115420816</c:v>
                </c:pt>
                <c:pt idx="3">
                  <c:v>3.0859003117299393</c:v>
                </c:pt>
                <c:pt idx="4">
                  <c:v>9.9500952199136918</c:v>
                </c:pt>
              </c:numCache>
            </c:numRef>
          </c:val>
        </c:ser>
        <c:ser>
          <c:idx val="1"/>
          <c:order val="1"/>
          <c:tx>
            <c:strRef>
              <c:f>[adept_stats.xlsx]Sheet1!$C$38</c:f>
              <c:strCache>
                <c:ptCount val="1"/>
                <c:pt idx="0">
                  <c:v>Toon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[adept_stats.xlsx]Sheet1!$A$39:$A$43</c:f>
              <c:strCache>
                <c:ptCount val="5"/>
                <c:pt idx="0">
                  <c:v>Hand coded</c:v>
                </c:pt>
                <c:pt idx="1">
                  <c:v>Adept</c:v>
                </c:pt>
                <c:pt idx="2">
                  <c:v>ADOL-C</c:v>
                </c:pt>
                <c:pt idx="3">
                  <c:v>CppAD</c:v>
                </c:pt>
                <c:pt idx="4">
                  <c:v>Sacado::Rad</c:v>
                </c:pt>
              </c:strCache>
            </c:strRef>
          </c:cat>
          <c:val>
            <c:numRef>
              <c:f>[adept_stats.xlsx]Sheet1!$C$39:$C$43</c:f>
              <c:numCache>
                <c:formatCode>General</c:formatCode>
                <c:ptCount val="5"/>
                <c:pt idx="0">
                  <c:v>0.11387394991053362</c:v>
                </c:pt>
                <c:pt idx="1">
                  <c:v>1.7128539965709428</c:v>
                </c:pt>
                <c:pt idx="2">
                  <c:v>3.2716432373805753</c:v>
                </c:pt>
                <c:pt idx="3">
                  <c:v>3.0781552085191111</c:v>
                </c:pt>
                <c:pt idx="4">
                  <c:v>11.757485328262598</c:v>
                </c:pt>
              </c:numCache>
            </c:numRef>
          </c:val>
        </c:ser>
        <c:ser>
          <c:idx val="2"/>
          <c:order val="2"/>
          <c:tx>
            <c:strRef>
              <c:f>[adept_stats.xlsx]Sheet1!$D$38</c:f>
              <c:strCache>
                <c:ptCount val="1"/>
                <c:pt idx="0">
                  <c:v>PVC</c:v>
                </c:pt>
              </c:strCache>
            </c:strRef>
          </c:tx>
          <c:spPr>
            <a:solidFill>
              <a:srgbClr val="CC0000"/>
            </a:solidFill>
          </c:spPr>
          <c:cat>
            <c:strRef>
              <c:f>[adept_stats.xlsx]Sheet1!$A$39:$A$43</c:f>
              <c:strCache>
                <c:ptCount val="5"/>
                <c:pt idx="0">
                  <c:v>Hand coded</c:v>
                </c:pt>
                <c:pt idx="1">
                  <c:v>Adept</c:v>
                </c:pt>
                <c:pt idx="2">
                  <c:v>ADOL-C</c:v>
                </c:pt>
                <c:pt idx="3">
                  <c:v>CppAD</c:v>
                </c:pt>
                <c:pt idx="4">
                  <c:v>Sacado::Rad</c:v>
                </c:pt>
              </c:strCache>
            </c:strRef>
          </c:cat>
          <c:val>
            <c:numRef>
              <c:f>[adept_stats.xlsx]Sheet1!$D$39:$D$43</c:f>
              <c:numCache>
                <c:formatCode>General</c:formatCode>
                <c:ptCount val="5"/>
                <c:pt idx="0">
                  <c:v>0.70545741859021383</c:v>
                </c:pt>
                <c:pt idx="1">
                  <c:v>1.9047350301935781</c:v>
                </c:pt>
                <c:pt idx="2">
                  <c:v>2.9629211580788981</c:v>
                </c:pt>
                <c:pt idx="3">
                  <c:v>3.7389243185281349</c:v>
                </c:pt>
                <c:pt idx="4">
                  <c:v>14.67351430667645</c:v>
                </c:pt>
              </c:numCache>
            </c:numRef>
          </c:val>
        </c:ser>
        <c:ser>
          <c:idx val="3"/>
          <c:order val="3"/>
          <c:tx>
            <c:strRef>
              <c:f>[adept_stats.xlsx]Sheet1!$E$38</c:f>
              <c:strCache>
                <c:ptCount val="1"/>
                <c:pt idx="0">
                  <c:v>TDTS</c:v>
                </c:pt>
              </c:strCache>
            </c:strRef>
          </c:tx>
          <c:cat>
            <c:strRef>
              <c:f>[adept_stats.xlsx]Sheet1!$A$39:$A$43</c:f>
              <c:strCache>
                <c:ptCount val="5"/>
                <c:pt idx="0">
                  <c:v>Hand coded</c:v>
                </c:pt>
                <c:pt idx="1">
                  <c:v>Adept</c:v>
                </c:pt>
                <c:pt idx="2">
                  <c:v>ADOL-C</c:v>
                </c:pt>
                <c:pt idx="3">
                  <c:v>CppAD</c:v>
                </c:pt>
                <c:pt idx="4">
                  <c:v>Sacado::Rad</c:v>
                </c:pt>
              </c:strCache>
            </c:strRef>
          </c:cat>
          <c:val>
            <c:numRef>
              <c:f>[adept_stats.xlsx]Sheet1!$E$39:$E$43</c:f>
              <c:numCache>
                <c:formatCode>General</c:formatCode>
                <c:ptCount val="5"/>
                <c:pt idx="0">
                  <c:v>8.3168218017958789E-2</c:v>
                </c:pt>
                <c:pt idx="1">
                  <c:v>1.6574237733578925</c:v>
                </c:pt>
                <c:pt idx="2">
                  <c:v>2.2297003211481332</c:v>
                </c:pt>
                <c:pt idx="3">
                  <c:v>3.6178174837812067</c:v>
                </c:pt>
                <c:pt idx="4">
                  <c:v>11.833649306555285</c:v>
                </c:pt>
              </c:numCache>
            </c:numRef>
          </c:val>
        </c:ser>
        <c:axId val="30629888"/>
        <c:axId val="30631424"/>
      </c:barChart>
      <c:catAx>
        <c:axId val="30629888"/>
        <c:scaling>
          <c:orientation val="maxMin"/>
        </c:scaling>
        <c:axPos val="l"/>
        <c:tickLblPos val="nextTo"/>
        <c:crossAx val="30631424"/>
        <c:crosses val="autoZero"/>
        <c:auto val="1"/>
        <c:lblAlgn val="ctr"/>
        <c:lblOffset val="100"/>
      </c:catAx>
      <c:valAx>
        <c:axId val="30631424"/>
        <c:scaling>
          <c:orientation val="minMax"/>
          <c:max val="15"/>
          <c:min val="0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Storage per mathematical operation (in units of 8-bytes)</a:t>
                </a:r>
              </a:p>
            </c:rich>
          </c:tx>
          <c:layout/>
        </c:title>
        <c:numFmt formatCode="General" sourceLinked="1"/>
        <c:tickLblPos val="nextTo"/>
        <c:crossAx val="30629888"/>
        <c:crosses val="autoZero"/>
        <c:crossBetween val="between"/>
      </c:valAx>
    </c:plotArea>
    <c:legend>
      <c:legendPos val="r"/>
      <c:layout/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2511838366831526"/>
          <c:y val="0.21533974919801691"/>
          <c:w val="0.82853014410811954"/>
          <c:h val="0.73133936948240552"/>
        </c:manualLayout>
      </c:layout>
      <c:barChart>
        <c:barDir val="bar"/>
        <c:grouping val="clustered"/>
        <c:ser>
          <c:idx val="0"/>
          <c:order val="0"/>
          <c:tx>
            <c:strRef>
              <c:f>Sheet1!$B$57</c:f>
              <c:strCache>
                <c:ptCount val="1"/>
                <c:pt idx="0">
                  <c:v>Reverse accumulation</c:v>
                </c:pt>
              </c:strCache>
            </c:strRef>
          </c:tx>
          <c:cat>
            <c:strRef>
              <c:f>Sheet1!$A$58:$A$61</c:f>
              <c:strCache>
                <c:ptCount val="4"/>
                <c:pt idx="0">
                  <c:v>Adept</c:v>
                </c:pt>
                <c:pt idx="1">
                  <c:v>ADOL-C</c:v>
                </c:pt>
                <c:pt idx="2">
                  <c:v>CppAD</c:v>
                </c:pt>
                <c:pt idx="3">
                  <c:v>Sacado</c:v>
                </c:pt>
              </c:strCache>
            </c:strRef>
          </c:cat>
          <c:val>
            <c:numRef>
              <c:f>Sheet1!$B$58:$B$61</c:f>
              <c:numCache>
                <c:formatCode>General</c:formatCode>
                <c:ptCount val="4"/>
                <c:pt idx="0">
                  <c:v>21</c:v>
                </c:pt>
                <c:pt idx="1">
                  <c:v>52</c:v>
                </c:pt>
                <c:pt idx="2">
                  <c:v>402</c:v>
                </c:pt>
                <c:pt idx="3">
                  <c:v>715</c:v>
                </c:pt>
              </c:numCache>
            </c:numRef>
          </c:val>
        </c:ser>
        <c:ser>
          <c:idx val="1"/>
          <c:order val="1"/>
          <c:tx>
            <c:strRef>
              <c:f>Sheet1!$C$57</c:f>
              <c:strCache>
                <c:ptCount val="1"/>
                <c:pt idx="0">
                  <c:v>Forward accumulation</c:v>
                </c:pt>
              </c:strCache>
            </c:strRef>
          </c:tx>
          <c:cat>
            <c:strRef>
              <c:f>Sheet1!$A$58:$A$61</c:f>
              <c:strCache>
                <c:ptCount val="4"/>
                <c:pt idx="0">
                  <c:v>Adept</c:v>
                </c:pt>
                <c:pt idx="1">
                  <c:v>ADOL-C</c:v>
                </c:pt>
                <c:pt idx="2">
                  <c:v>CppAD</c:v>
                </c:pt>
                <c:pt idx="3">
                  <c:v>Sacado</c:v>
                </c:pt>
              </c:strCache>
            </c:strRef>
          </c:cat>
          <c:val>
            <c:numRef>
              <c:f>Sheet1!$C$58:$C$61</c:f>
              <c:numCache>
                <c:formatCode>General</c:formatCode>
                <c:ptCount val="4"/>
                <c:pt idx="0">
                  <c:v>18</c:v>
                </c:pt>
                <c:pt idx="1">
                  <c:v>34</c:v>
                </c:pt>
                <c:pt idx="2">
                  <c:v>244</c:v>
                </c:pt>
                <c:pt idx="3">
                  <c:v>20</c:v>
                </c:pt>
              </c:numCache>
            </c:numRef>
          </c:val>
        </c:ser>
        <c:axId val="30664960"/>
        <c:axId val="30666752"/>
      </c:barChart>
      <c:catAx>
        <c:axId val="30664960"/>
        <c:scaling>
          <c:orientation val="maxMin"/>
        </c:scaling>
        <c:axPos val="l"/>
        <c:tickLblPos val="nextTo"/>
        <c:crossAx val="30666752"/>
        <c:crosses val="autoZero"/>
        <c:auto val="1"/>
        <c:lblAlgn val="ctr"/>
        <c:lblOffset val="100"/>
      </c:catAx>
      <c:valAx>
        <c:axId val="30666752"/>
        <c:scaling>
          <c:orientation val="minMax"/>
        </c:scaling>
        <c:axPos val="t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relative to original algorithm</a:t>
                </a:r>
              </a:p>
            </c:rich>
          </c:tx>
          <c:layout/>
        </c:title>
        <c:numFmt formatCode="General" sourceLinked="1"/>
        <c:tickLblPos val="nextTo"/>
        <c:crossAx val="306649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26465441819831"/>
          <c:y val="0.36543088363954546"/>
          <c:w val="0.23217979002624672"/>
          <c:h val="0.27839749198016933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fld id="{B679814E-1D7E-4D8A-B824-7EE348B94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617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24400"/>
            <a:ext cx="49625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38" y="93726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i="0">
                <a:cs typeface="+mn-cs"/>
              </a:defRPr>
            </a:lvl1pPr>
          </a:lstStyle>
          <a:p>
            <a:pPr>
              <a:defRPr/>
            </a:pPr>
            <a:fld id="{ACF61E5A-0122-4FC9-85D5-CA5B62C181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329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4118C-E8AE-449C-83A4-4FA4DB0CD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208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33794-C8E1-4B17-8A3E-FBDADB5D51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7663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0"/>
            <a:ext cx="2185988" cy="6500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950" y="0"/>
            <a:ext cx="6407150" cy="6500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1D629-FBD3-4E8F-9681-215BD58EC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371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149350"/>
            <a:ext cx="8647113" cy="5351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38DE4-9DF5-4064-AEC9-526F8580B3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1924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2338" y="1149350"/>
            <a:ext cx="4248150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2338" y="3900488"/>
            <a:ext cx="424815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6A462-70F3-462F-AF12-9F9A98EB0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983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4C64B-D224-4ABA-8D08-5E38518DB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401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7594E-4D66-4285-BC29-A0D141077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860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880DD-60BB-473A-9984-6628331B88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22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49350"/>
            <a:ext cx="4246563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2338" y="1149350"/>
            <a:ext cx="4248150" cy="535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CEB8C-1ABB-4D30-AFC1-BF7E22B10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572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4564-5E9F-4AD1-9842-4D4C137D7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63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6F1B-B5F6-476C-B805-1A229306B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875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9CBA3-02E5-4B84-B823-7B71B8DA5A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65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39F51-3745-4FE2-8C61-4793CD7EC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11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C8CD4-2270-4D72-9F61-6DC569580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45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95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49350"/>
            <a:ext cx="8647113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i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FE7B105-8724-4DB9-98FB-B10973BBF6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6" descr="readingUniv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260350"/>
            <a:ext cx="120808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CC0000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i="1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6600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arthCare-01-HR resiz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805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71775" y="4221088"/>
            <a:ext cx="6192838" cy="136842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Robin Hogan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i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Department of Meteorology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i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School of Mathematical and Physical Sciences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en-GB" altLang="en-US" sz="2000" b="1" i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University </a:t>
            </a:r>
            <a:r>
              <a:rPr lang="en-GB" altLang="en-US" sz="2000" b="1" i="1" dirty="0" smtClean="0">
                <a:solidFill>
                  <a:srgbClr val="FF9900"/>
                </a:solidFill>
                <a:latin typeface="Tahoma" pitchFamily="34" charset="0"/>
                <a:cs typeface="Tahoma" pitchFamily="34" charset="0"/>
              </a:rPr>
              <a:t>of Reading</a:t>
            </a:r>
          </a:p>
        </p:txBody>
      </p:sp>
      <p:sp>
        <p:nvSpPr>
          <p:cNvPr id="2052" name="Rectangle 1029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5544616" cy="3024336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Can operator-overloading ever have a speed approaching source-code transformation for reverse-mode automatic differentiation?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Solution using expression templates</a:t>
            </a:r>
            <a:endParaRPr lang="en-GB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33375" y="1149350"/>
            <a:ext cx="8810625" cy="5351463"/>
          </a:xfrm>
        </p:spPr>
        <p:txBody>
          <a:bodyPr/>
          <a:lstStyle/>
          <a:p>
            <a:r>
              <a:rPr lang="en-GB" altLang="en-US" dirty="0" smtClean="0"/>
              <a:t>C++ supports </a:t>
            </a:r>
            <a:r>
              <a:rPr lang="en-GB" altLang="en-US" i="1" dirty="0" smtClean="0"/>
              <a:t>class templates</a:t>
            </a:r>
          </a:p>
          <a:p>
            <a:pPr lvl="1"/>
            <a:r>
              <a:rPr lang="en-GB" altLang="en-US" dirty="0" smtClean="0"/>
              <a:t>A class template is a generic recipe for a class that works with an arbitrary type </a:t>
            </a:r>
          </a:p>
          <a:p>
            <a:pPr lvl="1"/>
            <a:r>
              <a:rPr lang="en-GB" altLang="en-US" dirty="0" err="1" smtClean="0"/>
              <a:t>Veldhuizen</a:t>
            </a:r>
            <a:r>
              <a:rPr lang="en-GB" altLang="en-US" dirty="0" smtClean="0"/>
              <a:t> (1995) used this feature to introduce </a:t>
            </a:r>
            <a:r>
              <a:rPr lang="en-GB" altLang="en-US" i="1" dirty="0" smtClean="0"/>
              <a:t>Expression Templates </a:t>
            </a:r>
            <a:r>
              <a:rPr lang="en-GB" altLang="en-US" dirty="0" smtClean="0"/>
              <a:t>to optimize array operations and make C++ as fast as Fortran-90 for array-wise operations</a:t>
            </a:r>
          </a:p>
          <a:p>
            <a:r>
              <a:rPr lang="en-GB" altLang="en-US" dirty="0" smtClean="0"/>
              <a:t>We use it as a way to pass information in both directions through the expression tree:</a:t>
            </a:r>
          </a:p>
          <a:p>
            <a:pPr lvl="1"/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sin(A)</a:t>
            </a:r>
            <a:r>
              <a:rPr lang="en-GB" alt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dirty="0" smtClean="0"/>
              <a:t>for an argument of arbitrary type </a:t>
            </a:r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dirty="0" smtClean="0"/>
              <a:t> is overloaded to return an object of type </a:t>
            </a:r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Sin&lt;A&gt;</a:t>
            </a:r>
          </a:p>
          <a:p>
            <a:pPr lvl="1"/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operator*(A,B) </a:t>
            </a:r>
            <a:r>
              <a:rPr lang="en-GB" altLang="en-US" dirty="0" smtClean="0"/>
              <a:t>for arguments of arbitrary type </a:t>
            </a:r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dirty="0" smtClean="0"/>
              <a:t> and </a:t>
            </a:r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</a:t>
            </a:r>
            <a:r>
              <a:rPr lang="en-GB" altLang="en-US" dirty="0" smtClean="0"/>
              <a:t> is overloaded to return an object of type </a:t>
            </a:r>
            <a:r>
              <a:rPr lang="en-GB" altLang="en-US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Multiply&lt;A,B&gt;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Expression templates continued</a:t>
            </a:r>
            <a:endParaRPr lang="en-GB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33375" y="1149350"/>
            <a:ext cx="3733800" cy="911225"/>
          </a:xfrm>
        </p:spPr>
        <p:txBody>
          <a:bodyPr/>
          <a:lstStyle/>
          <a:p>
            <a:r>
              <a:rPr lang="en-GB" altLang="en-US" dirty="0" smtClean="0"/>
              <a:t>The following </a:t>
            </a:r>
            <a:r>
              <a:rPr lang="en-GB" altLang="en-US" i="1" dirty="0" smtClean="0"/>
              <a:t>types</a:t>
            </a:r>
            <a:r>
              <a:rPr lang="en-GB" altLang="en-US" dirty="0" smtClean="0"/>
              <a:t> are passed up the chain at compile time: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396875" y="3013075"/>
            <a:ext cx="2433638" cy="72072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i="0"/>
              <a:t>operator*</a:t>
            </a:r>
          </a:p>
        </p:txBody>
      </p:sp>
      <p:sp>
        <p:nvSpPr>
          <p:cNvPr id="24581" name="Oval 6"/>
          <p:cNvSpPr>
            <a:spLocks noChangeArrowheads="1"/>
          </p:cNvSpPr>
          <p:nvPr/>
        </p:nvSpPr>
        <p:spPr bwMode="auto">
          <a:xfrm>
            <a:off x="1944688" y="4237038"/>
            <a:ext cx="1152525" cy="72072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i="0"/>
              <a:t>sin</a:t>
            </a:r>
          </a:p>
        </p:txBody>
      </p:sp>
      <p:cxnSp>
        <p:nvCxnSpPr>
          <p:cNvPr id="24582" name="Straight Connector 8"/>
          <p:cNvCxnSpPr>
            <a:cxnSpLocks noChangeShapeType="1"/>
            <a:stCxn id="24580" idx="4"/>
            <a:endCxn id="24581" idx="0"/>
          </p:cNvCxnSpPr>
          <p:nvPr/>
        </p:nvCxnSpPr>
        <p:spPr bwMode="auto">
          <a:xfrm>
            <a:off x="1612900" y="3733800"/>
            <a:ext cx="908050" cy="50323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3" name="Straight Connector 12"/>
          <p:cNvCxnSpPr>
            <a:cxnSpLocks noChangeShapeType="1"/>
            <a:stCxn id="24580" idx="4"/>
            <a:endCxn id="24584" idx="0"/>
          </p:cNvCxnSpPr>
          <p:nvPr/>
        </p:nvCxnSpPr>
        <p:spPr bwMode="auto">
          <a:xfrm flipH="1">
            <a:off x="769938" y="3733800"/>
            <a:ext cx="842962" cy="50323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4" name="Oval 15"/>
          <p:cNvSpPr>
            <a:spLocks noChangeArrowheads="1"/>
          </p:cNvSpPr>
          <p:nvPr/>
        </p:nvSpPr>
        <p:spPr bwMode="auto">
          <a:xfrm>
            <a:off x="323850" y="4237038"/>
            <a:ext cx="893763" cy="7207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/>
              <a:t>y</a:t>
            </a:r>
          </a:p>
        </p:txBody>
      </p:sp>
      <p:sp>
        <p:nvSpPr>
          <p:cNvPr id="24585" name="Oval 18"/>
          <p:cNvSpPr>
            <a:spLocks noChangeArrowheads="1"/>
          </p:cNvSpPr>
          <p:nvPr/>
        </p:nvSpPr>
        <p:spPr bwMode="auto">
          <a:xfrm>
            <a:off x="2074863" y="5389563"/>
            <a:ext cx="893762" cy="7207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/>
              <a:t>s</a:t>
            </a:r>
          </a:p>
        </p:txBody>
      </p:sp>
      <p:cxnSp>
        <p:nvCxnSpPr>
          <p:cNvPr id="24586" name="Straight Connector 19"/>
          <p:cNvCxnSpPr>
            <a:cxnSpLocks noChangeShapeType="1"/>
            <a:stCxn id="24581" idx="4"/>
            <a:endCxn id="24585" idx="0"/>
          </p:cNvCxnSpPr>
          <p:nvPr/>
        </p:nvCxnSpPr>
        <p:spPr bwMode="auto">
          <a:xfrm>
            <a:off x="2520950" y="4957763"/>
            <a:ext cx="0" cy="431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7" name="Content Placeholder 2"/>
          <p:cNvSpPr txBox="1">
            <a:spLocks/>
          </p:cNvSpPr>
          <p:nvPr/>
        </p:nvSpPr>
        <p:spPr bwMode="auto">
          <a:xfrm>
            <a:off x="1908175" y="3741738"/>
            <a:ext cx="1608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GB" altLang="en-US" sz="1400" b="1" i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Sin&lt;adouble&gt;</a:t>
            </a:r>
          </a:p>
        </p:txBody>
      </p:sp>
      <p:cxnSp>
        <p:nvCxnSpPr>
          <p:cNvPr id="24588" name="Straight Connector 61"/>
          <p:cNvCxnSpPr>
            <a:cxnSpLocks noChangeShapeType="1"/>
            <a:endCxn id="24580" idx="0"/>
          </p:cNvCxnSpPr>
          <p:nvPr/>
        </p:nvCxnSpPr>
        <p:spPr bwMode="auto">
          <a:xfrm>
            <a:off x="1606550" y="2581275"/>
            <a:ext cx="6350" cy="431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589" name="Content Placeholder 2"/>
          <p:cNvSpPr txBox="1">
            <a:spLocks/>
          </p:cNvSpPr>
          <p:nvPr/>
        </p:nvSpPr>
        <p:spPr bwMode="auto">
          <a:xfrm>
            <a:off x="120650" y="2276475"/>
            <a:ext cx="3648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Multiply&lt;</a:t>
            </a:r>
            <a:r>
              <a:rPr lang="en-GB" altLang="en-US" sz="1400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adouble,Sin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altLang="en-US" sz="1400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adouble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&gt;</a:t>
            </a:r>
            <a:endParaRPr lang="en-GB" altLang="en-US" sz="1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4591" name="Content Placeholder 2"/>
          <p:cNvSpPr txBox="1">
            <a:spLocks/>
          </p:cNvSpPr>
          <p:nvPr/>
        </p:nvSpPr>
        <p:spPr bwMode="auto">
          <a:xfrm>
            <a:off x="2124075" y="5013325"/>
            <a:ext cx="1744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GB" altLang="en-US" sz="1400" b="1" i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adouble</a:t>
            </a:r>
          </a:p>
        </p:txBody>
      </p:sp>
      <p:sp>
        <p:nvSpPr>
          <p:cNvPr id="24592" name="Content Placeholder 2"/>
          <p:cNvSpPr txBox="1">
            <a:spLocks/>
          </p:cNvSpPr>
          <p:nvPr/>
        </p:nvSpPr>
        <p:spPr bwMode="auto">
          <a:xfrm>
            <a:off x="22225" y="3733800"/>
            <a:ext cx="1392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GB" altLang="en-US" sz="1400" b="1" i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adouble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3768725" y="1149350"/>
            <a:ext cx="537527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when we compile the statement “y=y*sin(x)”:</a:t>
            </a: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-"/>
            </a:pPr>
            <a:r>
              <a:rPr lang="en-GB" altLang="en-US" sz="1800" i="0" kern="0" dirty="0" smtClean="0">
                <a:solidFill>
                  <a:srgbClr val="FF0000"/>
                </a:solidFill>
                <a:latin typeface="Comic Sans MS" pitchFamily="66" charset="0"/>
              </a:rPr>
              <a:t>The right-hand-side resolves to an object “</a:t>
            </a:r>
            <a:r>
              <a:rPr lang="en-GB" altLang="en-US" sz="1800" b="1" i="0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RHS</a:t>
            </a:r>
            <a:r>
              <a:rPr lang="en-GB" altLang="en-US" sz="1800" i="0" kern="0" dirty="0" smtClean="0">
                <a:solidFill>
                  <a:srgbClr val="FF0000"/>
                </a:solidFill>
                <a:latin typeface="Comic Sans MS" pitchFamily="66" charset="0"/>
              </a:rPr>
              <a:t>” of type </a:t>
            </a:r>
            <a:r>
              <a:rPr lang="en-GB" altLang="en-US" sz="1800" b="1" i="0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Multiply&lt;</a:t>
            </a:r>
            <a:r>
              <a:rPr lang="en-GB" altLang="en-US" sz="1800" b="1" i="0" kern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adouble,Sin</a:t>
            </a:r>
            <a:r>
              <a:rPr lang="en-GB" altLang="en-US" sz="1800" b="1" i="0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altLang="en-US" sz="1800" b="1" i="0" kern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adouble</a:t>
            </a:r>
            <a:r>
              <a:rPr lang="en-GB" altLang="en-US" sz="1800" b="1" i="0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&gt; &gt;</a:t>
            </a:r>
            <a:endParaRPr lang="en-GB" altLang="en-US" sz="1800" i="0" kern="0" dirty="0" smtClean="0"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The overloaded assignment operator first calls </a:t>
            </a:r>
            <a:r>
              <a:rPr kumimoji="0" lang="en-GB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RHS.value</a:t>
            </a: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 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to get 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It then calls </a:t>
            </a:r>
            <a:r>
              <a:rPr kumimoji="0" lang="en-GB" alt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RHS.calc_gradient</a:t>
            </a: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()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, to add entries to operation stack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Multiply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and </a:t>
            </a:r>
            <a:r>
              <a:rPr kumimoji="0" lang="en-GB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Sin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are defined with  </a:t>
            </a:r>
            <a:r>
              <a:rPr lang="en-GB" altLang="en-US" sz="1800" b="1" i="0" kern="0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calc_gradient</a:t>
            </a:r>
            <a:r>
              <a:rPr lang="en-GB" altLang="en-US" sz="1800" b="1" i="0" kern="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() </a:t>
            </a:r>
            <a:r>
              <a: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member functions so that they can correctly pass information up and down the expression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Implementation of Sin&lt;A&gt;</a:t>
            </a:r>
            <a:endParaRPr lang="en-GB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283450" y="5037138"/>
            <a:ext cx="1825625" cy="17049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i="1" smtClean="0"/>
              <a:t>…Adept library has done this for all operators and functions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33375" y="1141413"/>
            <a:ext cx="6950075" cy="5410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Definition of Sin class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template &lt;class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Sin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: public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Expression&lt;Sin&lt;A&gt; &gt; 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public:</a:t>
            </a:r>
          </a:p>
          <a:p>
            <a:pPr eaLnBrk="1" hangingPunct="1"/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// Member functions</a:t>
            </a:r>
          </a:p>
          <a:p>
            <a:pPr eaLnBrk="1" hangingPunct="1"/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// Constructor: store reference to a and its numerical value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Sin(</a:t>
            </a:r>
            <a:r>
              <a:rPr lang="en-GB" altLang="en-US" sz="1400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Expression&lt;A&gt;&amp;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  :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), </a:t>
            </a:r>
            <a:r>
              <a:rPr lang="en-GB" altLang="en-US" sz="1400" b="1" i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a_value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400" b="1" i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 err="1">
                <a:latin typeface="Courier New" pitchFamily="49" charset="0"/>
                <a:cs typeface="Courier New" pitchFamily="49" charset="0"/>
              </a:rPr>
              <a:t>.value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()) { }</a:t>
            </a:r>
          </a:p>
          <a:p>
            <a:pPr eaLnBrk="1" hangingPunct="1"/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// Return the value 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value() </a:t>
            </a:r>
            <a:r>
              <a:rPr lang="en-GB" altLang="en-US" sz="1400" b="1" i="0" dirty="0" err="1">
                <a:latin typeface="Courier New" pitchFamily="49" charset="0"/>
                <a:cs typeface="Courier New" pitchFamily="49" charset="0"/>
              </a:rPr>
              <a:t>const</a:t>
            </a:r>
            <a:endParaRPr lang="en-GB" altLang="en-US" sz="1400" b="1" i="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  { return sin(</a:t>
            </a:r>
            <a:r>
              <a:rPr lang="en-GB" altLang="en-US" sz="1400" b="1" i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a_value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); }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Compute derivative and pass to a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400" b="1" i="0" dirty="0" err="1">
                <a:latin typeface="Courier New" pitchFamily="49" charset="0"/>
                <a:cs typeface="Courier New" pitchFamily="49" charset="0"/>
              </a:rPr>
              <a:t>calc_gradient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Stack&amp;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multiplier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GB" altLang="en-US" sz="1400" b="1" i="0" dirty="0" err="1">
                <a:latin typeface="Courier New" pitchFamily="49" charset="0"/>
                <a:cs typeface="Courier New" pitchFamily="49" charset="0"/>
              </a:rPr>
              <a:t>const</a:t>
            </a:r>
            <a:endParaRPr lang="en-GB" altLang="en-US" sz="1400" b="1" i="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  {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.</a:t>
            </a:r>
            <a:r>
              <a:rPr lang="en-GB" altLang="en-US" sz="1400" b="1" i="0" dirty="0" err="1">
                <a:latin typeface="Courier New" pitchFamily="49" charset="0"/>
                <a:cs typeface="Courier New" pitchFamily="49" charset="0"/>
              </a:rPr>
              <a:t>calc_gradient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stack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altLang="en-US" sz="1400" b="1" i="0" dirty="0" err="1">
                <a:latin typeface="Courier New" pitchFamily="49" charset="0"/>
                <a:cs typeface="Courier New" pitchFamily="49" charset="0"/>
              </a:rPr>
              <a:t>cos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400" b="1" i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a_value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)*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multiplier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); }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private:</a:t>
            </a:r>
          </a:p>
          <a:p>
            <a:pPr eaLnBrk="1" hangingPunct="1"/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 // Data members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400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A&amp;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;     </a:t>
            </a:r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A reference to the object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double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altLang="en-US" sz="1400" b="1" i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a_value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The numerical value of object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};</a:t>
            </a:r>
          </a:p>
          <a:p>
            <a:pPr eaLnBrk="1" hangingPunct="1"/>
            <a:endParaRPr lang="en-GB" altLang="en-US" sz="1400" dirty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GB" altLang="en-US" sz="1400" b="1" i="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// Overload the sin function: it returns a Sin&lt;A&gt; object 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template &lt;class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inline</a:t>
            </a:r>
          </a:p>
          <a:p>
            <a:pPr eaLnBrk="1" hangingPunct="1"/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Sin&lt;A&gt; 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sin(</a:t>
            </a:r>
            <a:r>
              <a:rPr lang="en-GB" altLang="en-US" sz="1400" b="1" i="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Expression&lt;A&gt;&amp; 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eaLnBrk="1" hangingPunct="1"/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  { return </a:t>
            </a:r>
            <a:r>
              <a:rPr lang="en-GB" altLang="en-US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Sin&lt;A&gt;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altLang="en-US" sz="1400" b="1" i="0" dirty="0">
                <a:latin typeface="Courier New" pitchFamily="49" charset="0"/>
                <a:cs typeface="Courier New" pitchFamily="49" charset="0"/>
              </a:rPr>
              <a:t>); 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Optimizations</a:t>
            </a:r>
            <a:endParaRPr lang="en-GB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Why are expression templates fast?</a:t>
            </a:r>
          </a:p>
          <a:p>
            <a:pPr lvl="1"/>
            <a:r>
              <a:rPr lang="en-GB" altLang="en-US" dirty="0" smtClean="0"/>
              <a:t>Compound types representing complex expressions are known at compile time</a:t>
            </a:r>
          </a:p>
          <a:p>
            <a:pPr lvl="1"/>
            <a:r>
              <a:rPr lang="en-GB" altLang="en-US" dirty="0" smtClean="0"/>
              <a:t>C++ automatically </a:t>
            </a:r>
            <a:r>
              <a:rPr lang="en-GB" altLang="en-US" dirty="0" err="1" smtClean="0"/>
              <a:t>inlines</a:t>
            </a:r>
            <a:r>
              <a:rPr lang="en-GB" altLang="en-US" dirty="0" smtClean="0"/>
              <a:t> function calls between objects in an expression, leaving little more than the operations you would put in a hand-coded application of the chain rule</a:t>
            </a:r>
          </a:p>
          <a:p>
            <a:r>
              <a:rPr lang="en-GB" altLang="en-US" dirty="0" smtClean="0"/>
              <a:t>Further optimizations:</a:t>
            </a:r>
          </a:p>
          <a:p>
            <a:pPr lvl="1"/>
            <a:r>
              <a:rPr lang="en-GB" altLang="en-US" dirty="0" smtClean="0"/>
              <a:t>Stack object keeps memory allocated between calls to avoid time spent allocating incrementally more memory</a:t>
            </a:r>
          </a:p>
          <a:p>
            <a:pPr lvl="1"/>
            <a:r>
              <a:rPr lang="en-GB" altLang="en-US" dirty="0" smtClean="0"/>
              <a:t>The current stack is accessed by a global but thread-local variable, rather than storing a link to the stack in every </a:t>
            </a:r>
            <a:r>
              <a:rPr lang="en-GB" altLang="en-US" dirty="0" err="1" smtClean="0"/>
              <a:t>adouble</a:t>
            </a:r>
            <a:r>
              <a:rPr lang="en-GB" altLang="en-US" dirty="0" smtClean="0"/>
              <a:t> object (as in </a:t>
            </a:r>
            <a:r>
              <a:rPr lang="en-GB" altLang="en-US" dirty="0" err="1" smtClean="0"/>
              <a:t>CppAD</a:t>
            </a:r>
            <a:r>
              <a:rPr lang="en-GB" altLang="en-US" dirty="0" smtClean="0"/>
              <a:t> and ADOL-C)</a:t>
            </a:r>
          </a:p>
          <a:p>
            <a:pPr lvl="1"/>
            <a:endParaRPr lang="en-GB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Algorithms 1 &amp; 2: linear advection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96752"/>
            <a:ext cx="7135284" cy="5351463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6330896"/>
              </p:ext>
            </p:extLst>
          </p:nvPr>
        </p:nvGraphicFramePr>
        <p:xfrm>
          <a:off x="179512" y="2313112"/>
          <a:ext cx="2446338" cy="1331912"/>
        </p:xfrm>
        <a:graphic>
          <a:graphicData uri="http://schemas.openxmlformats.org/presentationml/2006/ole">
            <p:oleObj spid="_x0000_s53276" name="Equation" r:id="rId4" imgW="723600" imgH="393480" progId="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179512" y="1484784"/>
            <a:ext cx="2592287" cy="5160045"/>
          </a:xfrm>
        </p:spPr>
        <p:txBody>
          <a:bodyPr/>
          <a:lstStyle/>
          <a:p>
            <a:r>
              <a:rPr lang="en-GB" dirty="0" smtClean="0"/>
              <a:t>One simple PDE (the speed </a:t>
            </a:r>
            <a:r>
              <a:rPr lang="en-GB" i="1" dirty="0" smtClean="0"/>
              <a:t>c</a:t>
            </a:r>
            <a:r>
              <a:rPr lang="en-GB" dirty="0" smtClean="0"/>
              <a:t> is a constant):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36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4950" y="1700808"/>
            <a:ext cx="8686800" cy="2952328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1: Lax-</a:t>
            </a:r>
            <a:r>
              <a:rPr lang="en-GB" dirty="0" err="1" smtClean="0"/>
              <a:t>Wendroff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49350"/>
            <a:ext cx="8775129" cy="5351463"/>
          </a:xfrm>
        </p:spPr>
        <p:txBody>
          <a:bodyPr/>
          <a:lstStyle/>
          <a:p>
            <a:pPr defTabSz="357188"/>
            <a:r>
              <a:rPr lang="en-GB" dirty="0" smtClean="0">
                <a:cs typeface="Courier New" panose="02070309020205020404" pitchFamily="49" charset="0"/>
              </a:rPr>
              <a:t>Lax and </a:t>
            </a:r>
            <a:r>
              <a:rPr lang="en-GB" dirty="0" err="1" smtClean="0">
                <a:cs typeface="Courier New" panose="02070309020205020404" pitchFamily="49" charset="0"/>
              </a:rPr>
              <a:t>Wendroff</a:t>
            </a:r>
            <a:r>
              <a:rPr lang="en-GB" dirty="0" smtClean="0">
                <a:cs typeface="Courier New" panose="02070309020205020404" pitchFamily="49" charset="0"/>
              </a:rPr>
              <a:t> (</a:t>
            </a:r>
            <a:r>
              <a:rPr lang="en-GB" i="1" dirty="0">
                <a:solidFill>
                  <a:srgbClr val="000000"/>
                </a:solidFill>
                <a:cs typeface="Courier New" panose="02070309020205020404" pitchFamily="49" charset="0"/>
              </a:rPr>
              <a:t>Comm. Pure Appl. Math. </a:t>
            </a:r>
            <a:r>
              <a:rPr lang="en-GB" dirty="0" smtClean="0">
                <a:cs typeface="Courier New" panose="02070309020205020404" pitchFamily="49" charset="0"/>
              </a:rPr>
              <a:t>1950):</a:t>
            </a:r>
          </a:p>
          <a:p>
            <a:pPr marL="0" indent="0" defTabSz="357188">
              <a:buNone/>
            </a:pP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define NX 100</a:t>
            </a:r>
          </a:p>
          <a:p>
            <a:pPr marL="0" indent="0" defTabSz="357188">
              <a:buNone/>
            </a:pP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err="1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lax_wendroff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fr-FR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adouble</a:t>
            </a:r>
            <a:r>
              <a:rPr lang="fr-FR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q_init</a:t>
            </a:r>
            <a:r>
              <a:rPr lang="fr-FR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[NX]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4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adouble</a:t>
            </a:r>
            <a:r>
              <a:rPr lang="fr-FR" sz="14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q[NX]</a:t>
            </a:r>
            <a:r>
              <a:rPr lang="fr-F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adouble</a:t>
            </a:r>
            <a:r>
              <a:rPr lang="en-GB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flux[NX-1]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en-GB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Fluxes between boxes</a:t>
            </a:r>
          </a:p>
          <a:p>
            <a:pPr marL="0" indent="0" defTabSz="357188">
              <a:buNone/>
            </a:pP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nn-NO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i=0; i&lt;NX; i++) </a:t>
            </a:r>
            <a:r>
              <a:rPr lang="nn-NO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q[i] = q_init[i]</a:t>
            </a:r>
            <a:r>
              <a:rPr lang="nn-NO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nn-NO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nn-NO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 q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j=0; j&lt;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j++) { 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en-GB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 loop in time</a:t>
            </a:r>
          </a:p>
          <a:p>
            <a:pPr marL="0" indent="0" defTabSz="357188">
              <a:buNone/>
            </a:pP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nn-NO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i=0; i&lt;NX-1; i++) </a:t>
            </a:r>
            <a:r>
              <a:rPr lang="nn-NO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flux[i] = 0.5*c*(q[i]+q[i+1</a:t>
            </a: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 defTabSz="357188">
              <a:buNone/>
            </a:pPr>
            <a:r>
              <a:rPr lang="nn-NO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	+ c</a:t>
            </a:r>
            <a:r>
              <a:rPr lang="nn-NO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*(q[i]-q[i+1]))</a:t>
            </a:r>
            <a:r>
              <a:rPr lang="nn-NO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&lt;NX-1; </a:t>
            </a:r>
            <a:r>
              <a:rPr lang="en-GB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GB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</a:t>
            </a:r>
            <a:r>
              <a:rPr lang="en-GB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+= flux[i-1]-flux[</a:t>
            </a:r>
            <a:r>
              <a:rPr lang="en-GB" sz="14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q[0</a:t>
            </a:r>
            <a:r>
              <a:rPr lang="en-GB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q[NX-2]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q[NX-1] = q[1]</a:t>
            </a:r>
            <a:r>
              <a:rPr lang="en-GB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GB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GB" sz="14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Treat boundary conditions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defTabSz="357188">
              <a:buNone/>
            </a:pPr>
            <a:endParaRPr lang="en-GB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357188"/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This algorithm is linear and uses no mathematical functions</a:t>
            </a:r>
          </a:p>
          <a:p>
            <a:pPr lvl="0" defTabSz="357188"/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This algorithm has 100 inputs (independent variables) corresponding to the initial distribution of </a:t>
            </a:r>
            <a:r>
              <a:rPr lang="en-GB" i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q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, and 100 outputs (dependent variables) corresponding to the final distribution of </a:t>
            </a:r>
            <a:r>
              <a:rPr lang="en-GB" i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q</a:t>
            </a:r>
            <a:endParaRPr lang="en-GB" i="1" dirty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0" indent="0" defTabSz="357188">
              <a:buNone/>
            </a:pP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5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34950" y="1700808"/>
            <a:ext cx="8686800" cy="2952328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141663" algn="l"/>
              </a:tabLst>
            </a:pPr>
            <a:endParaRPr kumimoji="0" lang="en-GB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Algorithm 2: </a:t>
            </a:r>
            <a:r>
              <a:rPr lang="en-GB" dirty="0" err="1" smtClean="0"/>
              <a:t>Toon</a:t>
            </a:r>
            <a:r>
              <a:rPr lang="en-GB" dirty="0" smtClean="0"/>
              <a:t> et al.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49350"/>
            <a:ext cx="8775129" cy="5351463"/>
          </a:xfrm>
        </p:spPr>
        <p:txBody>
          <a:bodyPr/>
          <a:lstStyle/>
          <a:p>
            <a:pPr lvl="0" defTabSz="357188"/>
            <a:r>
              <a:rPr lang="en-GB" dirty="0" err="1" smtClean="0">
                <a:solidFill>
                  <a:srgbClr val="000000"/>
                </a:solidFill>
                <a:cs typeface="Courier New" panose="02070309020205020404" pitchFamily="49" charset="0"/>
              </a:rPr>
              <a:t>Toon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 et al. (</a:t>
            </a:r>
            <a:r>
              <a:rPr lang="en-GB" i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J. Atmospheric Sci. 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1988):</a:t>
            </a:r>
            <a:endParaRPr lang="en-GB" dirty="0" smtClean="0">
              <a:solidFill>
                <a:srgbClr val="000000"/>
              </a:solidFill>
              <a:cs typeface="Courier New" panose="02070309020205020404" pitchFamily="49" charset="0"/>
            </a:endParaRPr>
          </a:p>
          <a:p>
            <a:pPr marL="0" indent="0" defTabSz="357188">
              <a:buNone/>
            </a:pPr>
            <a:endParaRPr lang="en-GB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NX 100</a:t>
            </a:r>
          </a:p>
          <a:p>
            <a:pPr marL="0" indent="0" defTabSz="357188">
              <a:buNone/>
            </a:pP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err="1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toon_et_al</a:t>
            </a:r>
            <a:r>
              <a:rPr lang="fr-FR" sz="14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fr-FR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adouble</a:t>
            </a:r>
            <a:r>
              <a:rPr lang="fr-FR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q_init</a:t>
            </a:r>
            <a:r>
              <a:rPr lang="fr-F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[NX]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fr-FR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adouble</a:t>
            </a:r>
            <a:r>
              <a:rPr lang="fr-FR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q[NX]</a:t>
            </a:r>
            <a:r>
              <a:rPr lang="fr-FR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sz="1400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adouble</a:t>
            </a:r>
            <a:r>
              <a:rPr lang="en-GB" sz="14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flux[NX-1]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</a:t>
            </a:r>
            <a:r>
              <a:rPr lang="en-GB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Fluxes between boxes</a:t>
            </a:r>
          </a:p>
          <a:p>
            <a:pPr marL="0" indent="0" defTabSz="357188">
              <a:buNone/>
            </a:pP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(int i=0; i&lt;NX; i++) </a:t>
            </a: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q[i] = q_init[i]</a:t>
            </a: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nn-NO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 q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for (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j=0; j&lt;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j++) {                  </a:t>
            </a:r>
            <a:r>
              <a:rPr lang="en-GB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Main loop in time</a:t>
            </a:r>
          </a:p>
          <a:p>
            <a:pPr marL="0" indent="0" defTabSz="357188">
              <a:buNone/>
            </a:pP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(int i=0; i&lt;NX-1; i++) </a:t>
            </a: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flux[i] = (</a:t>
            </a:r>
            <a:r>
              <a:rPr lang="nn-NO" sz="1400" b="1" u="sng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(c*</a:t>
            </a:r>
            <a:r>
              <a:rPr lang="nn-NO" sz="1400" b="1" u="sng" dirty="0" smtClean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</a:t>
            </a: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(q[i]/q[i+1]))-1.0)</a:t>
            </a:r>
          </a:p>
          <a:p>
            <a:pPr marL="0" indent="0" defTabSz="357188">
              <a:buNone/>
            </a:pPr>
            <a:r>
              <a:rPr lang="nn-NO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									* q[i]*q[i+1] / (q[i]-q[i+1])</a:t>
            </a:r>
            <a:r>
              <a:rPr lang="nn-NO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for (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=1; 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&lt;NX-1; </a:t>
            </a:r>
            <a:r>
              <a:rPr lang="en-GB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++) 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</a:t>
            </a:r>
            <a:r>
              <a:rPr lang="en-GB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+= flux[i-1]-flux[</a:t>
            </a:r>
            <a:r>
              <a:rPr lang="en-GB" sz="14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q[0] = q[NX-2]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GB" sz="1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q[NX-1] = q[1]</a:t>
            </a: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</a:t>
            </a:r>
            <a:r>
              <a:rPr lang="en-GB" sz="1400" b="1" dirty="0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Treat boundary conditions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 defTabSz="357188">
              <a:buNone/>
            </a:pPr>
            <a:r>
              <a:rPr lang="en-GB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 defTabSz="357188">
              <a:buNone/>
            </a:pPr>
            <a:endParaRPr lang="en-GB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defTabSz="357188"/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This algorithm assumes exponential variation of </a:t>
            </a:r>
            <a:r>
              <a:rPr lang="en-GB" i="1" dirty="0" smtClean="0">
                <a:solidFill>
                  <a:srgbClr val="000000"/>
                </a:solidFill>
                <a:cs typeface="Courier New" panose="02070309020205020404" pitchFamily="49" charset="0"/>
              </a:rPr>
              <a:t>q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 between </a:t>
            </a:r>
            <a:r>
              <a:rPr lang="en-GB" dirty="0" err="1" smtClean="0">
                <a:solidFill>
                  <a:srgbClr val="000000"/>
                </a:solidFill>
                <a:cs typeface="Courier New" panose="02070309020205020404" pitchFamily="49" charset="0"/>
              </a:rPr>
              <a:t>gridpoints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 (appropriate for certain types of tracer transport)</a:t>
            </a:r>
          </a:p>
          <a:p>
            <a:pPr lvl="0" defTabSz="357188"/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It is non-linear and calls the mathematical functions </a:t>
            </a:r>
            <a:r>
              <a:rPr lang="en-GB" u="sng" dirty="0" smtClean="0">
                <a:solidFill>
                  <a:srgbClr val="009900"/>
                </a:solidFill>
                <a:cs typeface="Courier New" panose="02070309020205020404" pitchFamily="49" charset="0"/>
              </a:rPr>
              <a:t>exp</a:t>
            </a:r>
            <a:r>
              <a:rPr lang="en-GB" dirty="0" smtClean="0">
                <a:solidFill>
                  <a:srgbClr val="009900"/>
                </a:solidFill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and </a:t>
            </a:r>
            <a:r>
              <a:rPr lang="en-GB" u="sng" dirty="0" smtClean="0">
                <a:solidFill>
                  <a:srgbClr val="009900"/>
                </a:solidFill>
                <a:cs typeface="Courier New" panose="02070309020205020404" pitchFamily="49" charset="0"/>
              </a:rPr>
              <a:t>log</a:t>
            </a:r>
            <a:r>
              <a:rPr lang="en-GB" dirty="0" smtClean="0">
                <a:solidFill>
                  <a:srgbClr val="009900"/>
                </a:solidFill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from within the main loop</a:t>
            </a:r>
          </a:p>
          <a:p>
            <a:pPr lvl="0" defTabSz="357188"/>
            <a:r>
              <a:rPr lang="en-GB" dirty="0" smtClean="0">
                <a:solidFill>
                  <a:srgbClr val="000000"/>
                </a:solidFill>
                <a:cs typeface="Courier New" panose="02070309020205020404" pitchFamily="49" charset="0"/>
              </a:rPr>
              <a:t>Same number of independents and dependents as Algorithm 1</a:t>
            </a:r>
          </a:p>
          <a:p>
            <a:pPr marL="0" indent="0" defTabSz="357188">
              <a:buNone/>
            </a:pPr>
            <a:endParaRPr lang="en-GB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5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Real-world algorithms</a:t>
            </a:r>
            <a:endParaRPr lang="en-GB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969" y="4105162"/>
            <a:ext cx="4860032" cy="2559373"/>
          </a:xfrm>
        </p:spPr>
        <p:txBody>
          <a:bodyPr/>
          <a:lstStyle/>
          <a:p>
            <a:r>
              <a:rPr lang="en-GB" altLang="en-US" dirty="0" smtClean="0"/>
              <a:t>Hogan &amp; </a:t>
            </a:r>
            <a:r>
              <a:rPr lang="en-GB" altLang="en-US" dirty="0" err="1" smtClean="0"/>
              <a:t>Battaglia</a:t>
            </a:r>
            <a:r>
              <a:rPr lang="en-GB" altLang="en-US" dirty="0" smtClean="0"/>
              <a:t> (</a:t>
            </a:r>
            <a:r>
              <a:rPr lang="en-GB" altLang="en-US" i="1" dirty="0" smtClean="0"/>
              <a:t>J. Atmos. Sci. </a:t>
            </a:r>
            <a:r>
              <a:rPr lang="en-GB" altLang="en-US" dirty="0" smtClean="0"/>
              <a:t>2008)</a:t>
            </a:r>
          </a:p>
          <a:p>
            <a:pPr lvl="1"/>
            <a:r>
              <a:rPr lang="en-GB" altLang="en-US" dirty="0"/>
              <a:t>Treats </a:t>
            </a:r>
            <a:r>
              <a:rPr lang="en-GB" altLang="en-US" dirty="0" smtClean="0"/>
              <a:t>wide-angle </a:t>
            </a:r>
            <a:r>
              <a:rPr lang="en-GB" altLang="en-US" dirty="0"/>
              <a:t>scattering</a:t>
            </a:r>
          </a:p>
          <a:p>
            <a:pPr lvl="1"/>
            <a:r>
              <a:rPr lang="en-GB" altLang="en-US" dirty="0" smtClean="0"/>
              <a:t>Solve four coupled PDEs</a:t>
            </a:r>
          </a:p>
          <a:p>
            <a:pPr lvl="1"/>
            <a:r>
              <a:rPr lang="en-GB" altLang="en-US" dirty="0" smtClean="0"/>
              <a:t>Efficiency O(</a:t>
            </a:r>
            <a:r>
              <a:rPr lang="en-GB" altLang="en-US" i="1" dirty="0" smtClean="0"/>
              <a:t>N </a:t>
            </a:r>
            <a:r>
              <a:rPr lang="en-GB" altLang="en-US" baseline="30000" dirty="0" smtClean="0"/>
              <a:t>2</a:t>
            </a:r>
            <a:r>
              <a:rPr lang="en-GB" altLang="en-US" dirty="0" smtClean="0"/>
              <a:t>)</a:t>
            </a:r>
          </a:p>
          <a:p>
            <a:pPr lvl="1"/>
            <a:r>
              <a:rPr lang="en-GB" altLang="en-US" dirty="0" smtClean="0"/>
              <a:t>4</a:t>
            </a:r>
            <a:r>
              <a:rPr lang="en-GB" altLang="en-US" i="1" dirty="0" smtClean="0"/>
              <a:t>N</a:t>
            </a:r>
            <a:r>
              <a:rPr lang="en-GB" altLang="en-US" dirty="0" smtClean="0"/>
              <a:t> independent variables</a:t>
            </a:r>
          </a:p>
          <a:p>
            <a:pPr lvl="1"/>
            <a:r>
              <a:rPr lang="en-GB" altLang="en-US" i="1" dirty="0" smtClean="0"/>
              <a:t>N</a:t>
            </a:r>
            <a:r>
              <a:rPr lang="en-GB" altLang="en-US" dirty="0" smtClean="0"/>
              <a:t> dependent variables</a:t>
            </a:r>
          </a:p>
          <a:p>
            <a:pPr lvl="1"/>
            <a:r>
              <a:rPr lang="en-GB" altLang="en-US" dirty="0" smtClean="0"/>
              <a:t>We use </a:t>
            </a:r>
            <a:r>
              <a:rPr lang="en-GB" altLang="en-US" i="1" dirty="0" smtClean="0"/>
              <a:t>N </a:t>
            </a:r>
            <a:r>
              <a:rPr lang="en-GB" altLang="en-US" dirty="0" smtClean="0"/>
              <a:t>= 50</a:t>
            </a:r>
          </a:p>
        </p:txBody>
      </p:sp>
      <p:pic>
        <p:nvPicPr>
          <p:cNvPr id="28676" name="Picture 5" descr="propanim_7m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363" y="1650316"/>
            <a:ext cx="455612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4"/>
          <p:cNvSpPr>
            <a:spLocks/>
          </p:cNvSpPr>
          <p:nvPr/>
        </p:nvSpPr>
        <p:spPr bwMode="auto">
          <a:xfrm>
            <a:off x="863773" y="3745122"/>
            <a:ext cx="2879725" cy="198238"/>
          </a:xfrm>
          <a:custGeom>
            <a:avLst/>
            <a:gdLst>
              <a:gd name="T0" fmla="*/ 0 w 1814"/>
              <a:gd name="T1" fmla="*/ 544 h 544"/>
              <a:gd name="T2" fmla="*/ 453 w 1814"/>
              <a:gd name="T3" fmla="*/ 408 h 544"/>
              <a:gd name="T4" fmla="*/ 907 w 1814"/>
              <a:gd name="T5" fmla="*/ 0 h 544"/>
              <a:gd name="T6" fmla="*/ 1360 w 1814"/>
              <a:gd name="T7" fmla="*/ 408 h 544"/>
              <a:gd name="T8" fmla="*/ 1814 w 1814"/>
              <a:gd name="T9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544">
                <a:moveTo>
                  <a:pt x="0" y="544"/>
                </a:moveTo>
                <a:cubicBezTo>
                  <a:pt x="151" y="521"/>
                  <a:pt x="302" y="499"/>
                  <a:pt x="453" y="408"/>
                </a:cubicBezTo>
                <a:cubicBezTo>
                  <a:pt x="604" y="317"/>
                  <a:pt x="756" y="0"/>
                  <a:pt x="907" y="0"/>
                </a:cubicBezTo>
                <a:cubicBezTo>
                  <a:pt x="1058" y="0"/>
                  <a:pt x="1209" y="317"/>
                  <a:pt x="1360" y="408"/>
                </a:cubicBezTo>
                <a:cubicBezTo>
                  <a:pt x="1511" y="499"/>
                  <a:pt x="1662" y="521"/>
                  <a:pt x="1814" y="544"/>
                </a:cubicBezTo>
              </a:path>
            </a:pathLst>
          </a:custGeom>
          <a:solidFill>
            <a:srgbClr val="00CCF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2160761" y="1941977"/>
            <a:ext cx="107950" cy="69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340148" y="1941977"/>
            <a:ext cx="107950" cy="69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448098" y="2637902"/>
            <a:ext cx="360363" cy="5884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1800398" y="2637902"/>
            <a:ext cx="358775" cy="5884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808461" y="3226318"/>
            <a:ext cx="935037" cy="7180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863773" y="3226318"/>
            <a:ext cx="936625" cy="71800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1800398" y="2943148"/>
            <a:ext cx="1008063" cy="283170"/>
          </a:xfrm>
          <a:custGeom>
            <a:avLst/>
            <a:gdLst>
              <a:gd name="T0" fmla="*/ 0 w 1814"/>
              <a:gd name="T1" fmla="*/ 544 h 544"/>
              <a:gd name="T2" fmla="*/ 453 w 1814"/>
              <a:gd name="T3" fmla="*/ 408 h 544"/>
              <a:gd name="T4" fmla="*/ 907 w 1814"/>
              <a:gd name="T5" fmla="*/ 0 h 544"/>
              <a:gd name="T6" fmla="*/ 1360 w 1814"/>
              <a:gd name="T7" fmla="*/ 408 h 544"/>
              <a:gd name="T8" fmla="*/ 1814 w 1814"/>
              <a:gd name="T9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544">
                <a:moveTo>
                  <a:pt x="0" y="544"/>
                </a:moveTo>
                <a:cubicBezTo>
                  <a:pt x="151" y="521"/>
                  <a:pt x="302" y="499"/>
                  <a:pt x="453" y="408"/>
                </a:cubicBezTo>
                <a:cubicBezTo>
                  <a:pt x="604" y="317"/>
                  <a:pt x="756" y="0"/>
                  <a:pt x="907" y="0"/>
                </a:cubicBezTo>
                <a:cubicBezTo>
                  <a:pt x="1058" y="0"/>
                  <a:pt x="1209" y="317"/>
                  <a:pt x="1360" y="408"/>
                </a:cubicBezTo>
                <a:cubicBezTo>
                  <a:pt x="1511" y="499"/>
                  <a:pt x="1662" y="521"/>
                  <a:pt x="1814" y="544"/>
                </a:cubicBezTo>
              </a:path>
            </a:pathLst>
          </a:custGeom>
          <a:solidFill>
            <a:srgbClr val="00CCF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159173" y="2088939"/>
            <a:ext cx="288925" cy="548964"/>
          </a:xfrm>
          <a:custGeom>
            <a:avLst/>
            <a:gdLst>
              <a:gd name="T0" fmla="*/ 0 w 1814"/>
              <a:gd name="T1" fmla="*/ 544 h 544"/>
              <a:gd name="T2" fmla="*/ 453 w 1814"/>
              <a:gd name="T3" fmla="*/ 408 h 544"/>
              <a:gd name="T4" fmla="*/ 907 w 1814"/>
              <a:gd name="T5" fmla="*/ 0 h 544"/>
              <a:gd name="T6" fmla="*/ 1360 w 1814"/>
              <a:gd name="T7" fmla="*/ 408 h 544"/>
              <a:gd name="T8" fmla="*/ 1814 w 1814"/>
              <a:gd name="T9" fmla="*/ 544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4" h="544">
                <a:moveTo>
                  <a:pt x="0" y="544"/>
                </a:moveTo>
                <a:cubicBezTo>
                  <a:pt x="151" y="521"/>
                  <a:pt x="302" y="499"/>
                  <a:pt x="453" y="408"/>
                </a:cubicBezTo>
                <a:cubicBezTo>
                  <a:pt x="604" y="317"/>
                  <a:pt x="756" y="0"/>
                  <a:pt x="907" y="0"/>
                </a:cubicBezTo>
                <a:cubicBezTo>
                  <a:pt x="1058" y="0"/>
                  <a:pt x="1209" y="317"/>
                  <a:pt x="1360" y="408"/>
                </a:cubicBezTo>
                <a:cubicBezTo>
                  <a:pt x="1511" y="499"/>
                  <a:pt x="1662" y="521"/>
                  <a:pt x="1814" y="544"/>
                </a:cubicBezTo>
              </a:path>
            </a:pathLst>
          </a:custGeom>
          <a:solidFill>
            <a:srgbClr val="00CCFF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2303636" y="1941977"/>
            <a:ext cx="0" cy="20023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2303636" y="3944320"/>
            <a:ext cx="1584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45442" y="1340768"/>
            <a:ext cx="418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dirty="0" smtClean="0">
                <a:solidFill>
                  <a:srgbClr val="FF9900"/>
                </a:solidFill>
              </a:rPr>
              <a:t>Algorithm 3: Photon Variance-Covariance method (PVC)</a:t>
            </a:r>
            <a:endParaRPr lang="en-GB" sz="1800" b="1" i="0" dirty="0">
              <a:solidFill>
                <a:srgbClr val="FF99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1346597"/>
            <a:ext cx="434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dirty="0" smtClean="0">
                <a:solidFill>
                  <a:srgbClr val="FF9900"/>
                </a:solidFill>
              </a:rPr>
              <a:t>Algorithm 4: Time-dependent two-stream method (TDTS)</a:t>
            </a:r>
            <a:endParaRPr lang="en-GB" sz="1800" b="1" i="0" dirty="0">
              <a:solidFill>
                <a:srgbClr val="FF9900"/>
              </a:solidFill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59891" y="4105162"/>
            <a:ext cx="4556125" cy="255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i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6600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800" i="0" kern="0" dirty="0" smtClean="0"/>
              <a:t>Hogan (</a:t>
            </a:r>
            <a:r>
              <a:rPr lang="en-GB" altLang="en-US" sz="1800" kern="0" dirty="0" smtClean="0"/>
              <a:t>J. Atmos. Sci. </a:t>
            </a:r>
            <a:r>
              <a:rPr lang="en-GB" altLang="en-US" sz="1800" i="0" kern="0" dirty="0" smtClean="0"/>
              <a:t>2008)</a:t>
            </a:r>
          </a:p>
          <a:p>
            <a:pPr lvl="1"/>
            <a:r>
              <a:rPr lang="en-GB" altLang="en-US" sz="1800" i="0" kern="0" dirty="0" smtClean="0"/>
              <a:t>Treats small-angle scattering</a:t>
            </a:r>
          </a:p>
          <a:p>
            <a:pPr lvl="1"/>
            <a:r>
              <a:rPr lang="en-GB" altLang="en-US" sz="1800" i="0" kern="0" dirty="0" smtClean="0"/>
              <a:t>Solve four coupled ODEs</a:t>
            </a:r>
          </a:p>
          <a:p>
            <a:pPr lvl="1"/>
            <a:r>
              <a:rPr lang="en-GB" altLang="en-US" sz="1800" i="0" kern="0" dirty="0" smtClean="0"/>
              <a:t>Efficiency O(</a:t>
            </a:r>
            <a:r>
              <a:rPr lang="en-GB" altLang="en-US" sz="1800" kern="0" dirty="0" smtClean="0"/>
              <a:t>N </a:t>
            </a:r>
            <a:r>
              <a:rPr lang="en-GB" altLang="en-US" sz="1800" i="0" kern="0" dirty="0" smtClean="0"/>
              <a:t>) where </a:t>
            </a:r>
            <a:r>
              <a:rPr lang="en-GB" altLang="en-US" sz="1800" kern="0" dirty="0" smtClean="0"/>
              <a:t>N</a:t>
            </a:r>
            <a:r>
              <a:rPr lang="en-GB" altLang="en-US" sz="1800" i="0" kern="0" dirty="0" smtClean="0"/>
              <a:t> is the number of points in the vertical</a:t>
            </a:r>
          </a:p>
          <a:p>
            <a:pPr lvl="1"/>
            <a:r>
              <a:rPr lang="en-GB" altLang="en-US" sz="1800" i="0" kern="0" dirty="0"/>
              <a:t>5</a:t>
            </a:r>
            <a:r>
              <a:rPr lang="en-GB" altLang="en-US" sz="1800" kern="0" dirty="0"/>
              <a:t>N</a:t>
            </a:r>
            <a:r>
              <a:rPr lang="en-GB" altLang="en-US" sz="1800" i="0" kern="0" dirty="0"/>
              <a:t> independent variables</a:t>
            </a:r>
          </a:p>
          <a:p>
            <a:pPr lvl="1"/>
            <a:r>
              <a:rPr lang="en-GB" altLang="en-US" sz="1800" kern="0" dirty="0" smtClean="0"/>
              <a:t>N</a:t>
            </a:r>
            <a:r>
              <a:rPr lang="en-GB" altLang="en-US" sz="1800" i="0" kern="0" dirty="0" smtClean="0"/>
              <a:t> dependent variables</a:t>
            </a:r>
          </a:p>
          <a:p>
            <a:pPr lvl="1"/>
            <a:r>
              <a:rPr lang="en-GB" altLang="en-US" sz="1800" i="0" dirty="0"/>
              <a:t>We use </a:t>
            </a:r>
            <a:r>
              <a:rPr lang="en-GB" altLang="en-US" sz="1800" dirty="0" smtClean="0"/>
              <a:t>N </a:t>
            </a:r>
            <a:r>
              <a:rPr lang="en-GB" altLang="en-US" sz="1800" i="0" dirty="0" smtClean="0"/>
              <a:t>= 50</a:t>
            </a:r>
            <a:endParaRPr lang="en-GB" altLang="en-US" sz="1800" i="0" dirty="0"/>
          </a:p>
          <a:p>
            <a:pPr lvl="1"/>
            <a:endParaRPr lang="en-GB" altLang="en-US" sz="1800" i="0" kern="0" dirty="0" smtClean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179512" y="908720"/>
            <a:ext cx="8064896" cy="255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FF0000"/>
                </a:solidFill>
                <a:latin typeface="Comic Sans MS" pitchFamily="66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i="1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FF6600"/>
                </a:solidFill>
                <a:latin typeface="Comic Sans MS" pitchFamily="66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1800" i="0" kern="0" dirty="0" smtClean="0"/>
              <a:t>How </a:t>
            </a:r>
            <a:r>
              <a:rPr lang="en-GB" altLang="en-US" sz="1800" i="0" kern="0" dirty="0"/>
              <a:t>does a lidar/radar pulse spread through a cloud</a:t>
            </a:r>
            <a:r>
              <a:rPr lang="en-GB" altLang="en-US" sz="1800" i="0" kern="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cost: 1 &amp;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4005064"/>
            <a:ext cx="8647113" cy="2495749"/>
          </a:xfrm>
        </p:spPr>
        <p:txBody>
          <a:bodyPr/>
          <a:lstStyle/>
          <a:p>
            <a:r>
              <a:rPr lang="en-GB" altLang="en-US" i="1" dirty="0"/>
              <a:t>Time relative to original </a:t>
            </a:r>
            <a:r>
              <a:rPr lang="en-GB" altLang="en-US" i="1" dirty="0" smtClean="0"/>
              <a:t>code</a:t>
            </a:r>
            <a:r>
              <a:rPr lang="en-GB" altLang="en-US" i="1" dirty="0"/>
              <a:t> </a:t>
            </a:r>
            <a:r>
              <a:rPr lang="en-GB" altLang="en-US" i="1" dirty="0" smtClean="0"/>
              <a:t>for Linux, gcc-4.4, O3 optimization, Pentium </a:t>
            </a:r>
            <a:r>
              <a:rPr lang="en-GB" altLang="en-US" i="1" dirty="0"/>
              <a:t>2.5 GHz, 2 MB cache</a:t>
            </a:r>
          </a:p>
          <a:p>
            <a:endParaRPr lang="en-GB" dirty="0" smtClean="0"/>
          </a:p>
          <a:p>
            <a:r>
              <a:rPr lang="en-GB" dirty="0" smtClean="0"/>
              <a:t>Lax-</a:t>
            </a:r>
            <a:r>
              <a:rPr lang="en-GB" dirty="0" err="1" smtClean="0"/>
              <a:t>Wendroff</a:t>
            </a:r>
            <a:r>
              <a:rPr lang="en-GB" dirty="0" smtClean="0"/>
              <a:t>: all AD tools are much slower than hand-coding! </a:t>
            </a:r>
          </a:p>
          <a:p>
            <a:pPr lvl="1"/>
            <a:r>
              <a:rPr lang="en-GB" dirty="0" smtClean="0"/>
              <a:t>Because there are no mathematical functions, the compiler can aggressively optimize the loops in the original algorithm</a:t>
            </a:r>
          </a:p>
          <a:p>
            <a:r>
              <a:rPr lang="en-GB" dirty="0" err="1" smtClean="0"/>
              <a:t>Toon</a:t>
            </a:r>
            <a:r>
              <a:rPr lang="en-GB" dirty="0" smtClean="0"/>
              <a:t> et al.: </a:t>
            </a:r>
            <a:r>
              <a:rPr lang="en-GB" u="sng" dirty="0" smtClean="0"/>
              <a:t>Adept</a:t>
            </a:r>
            <a:r>
              <a:rPr lang="en-GB" dirty="0" smtClean="0"/>
              <a:t> is only a little slower than hand-coding, and significantly faster than </a:t>
            </a:r>
            <a:r>
              <a:rPr lang="en-GB" u="sng" dirty="0" smtClean="0"/>
              <a:t>ADOL-C</a:t>
            </a:r>
            <a:r>
              <a:rPr lang="en-GB" dirty="0" smtClean="0"/>
              <a:t>, </a:t>
            </a:r>
            <a:r>
              <a:rPr lang="en-GB" u="sng" dirty="0" err="1" smtClean="0"/>
              <a:t>CppAD</a:t>
            </a:r>
            <a:r>
              <a:rPr lang="en-GB" dirty="0" smtClean="0"/>
              <a:t> and </a:t>
            </a:r>
            <a:r>
              <a:rPr lang="en-GB" u="sng" dirty="0" err="1" smtClean="0"/>
              <a:t>Sacado</a:t>
            </a:r>
            <a:r>
              <a:rPr lang="en-GB" u="sng" dirty="0" smtClean="0"/>
              <a:t>::Rad</a:t>
            </a:r>
            <a:endParaRPr lang="en-GB" u="sn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36314603"/>
              </p:ext>
            </p:extLst>
          </p:nvPr>
        </p:nvGraphicFramePr>
        <p:xfrm>
          <a:off x="0" y="10555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6518962"/>
              </p:ext>
            </p:extLst>
          </p:nvPr>
        </p:nvGraphicFramePr>
        <p:xfrm>
          <a:off x="4435856" y="10527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8208" y="899428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 smtClean="0">
                <a:solidFill>
                  <a:srgbClr val="FF9900"/>
                </a:solidFill>
              </a:rPr>
              <a:t>Algorithm 1: Lax-</a:t>
            </a:r>
            <a:r>
              <a:rPr lang="en-GB" sz="1800" b="1" i="0" dirty="0" err="1" smtClean="0">
                <a:solidFill>
                  <a:srgbClr val="FF9900"/>
                </a:solidFill>
              </a:rPr>
              <a:t>Wendroff</a:t>
            </a:r>
            <a:endParaRPr lang="en-GB" sz="1800" b="1" i="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849" y="899576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 smtClean="0">
                <a:solidFill>
                  <a:srgbClr val="FF9900"/>
                </a:solidFill>
              </a:rPr>
              <a:t>Algorithm 2: </a:t>
            </a:r>
            <a:r>
              <a:rPr lang="en-GB" sz="1800" b="1" i="0" dirty="0" err="1" smtClean="0">
                <a:solidFill>
                  <a:srgbClr val="FF9900"/>
                </a:solidFill>
              </a:rPr>
              <a:t>Toon</a:t>
            </a:r>
            <a:r>
              <a:rPr lang="en-GB" sz="1800" b="1" i="0" dirty="0" smtClean="0">
                <a:solidFill>
                  <a:srgbClr val="FF9900"/>
                </a:solidFill>
              </a:rPr>
              <a:t> et al.</a:t>
            </a:r>
            <a:endParaRPr lang="en-GB" sz="1800" b="1" i="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196575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2016" y="23043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7488" y="2633714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29870" y="2973679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1664" y="330647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1976" y="164222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196146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6176" y="230002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11944" y="262943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35824" y="296025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6132" y="331133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162880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49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Computational cost: 3 &amp; 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3861048"/>
            <a:ext cx="8647113" cy="2639765"/>
          </a:xfrm>
        </p:spPr>
        <p:txBody>
          <a:bodyPr/>
          <a:lstStyle/>
          <a:p>
            <a:r>
              <a:rPr lang="en-GB" dirty="0" smtClean="0"/>
              <a:t>Similar results for the real-world algorithms as for </a:t>
            </a:r>
            <a:r>
              <a:rPr lang="en-GB" dirty="0" err="1" smtClean="0"/>
              <a:t>Toon</a:t>
            </a:r>
            <a:r>
              <a:rPr lang="en-GB" dirty="0" smtClean="0"/>
              <a:t> et al., since their loops also contain mathematical functions</a:t>
            </a:r>
          </a:p>
          <a:p>
            <a:r>
              <a:rPr lang="en-GB" dirty="0" smtClean="0"/>
              <a:t>Note that </a:t>
            </a:r>
            <a:r>
              <a:rPr lang="en-GB" u="sng" dirty="0" smtClean="0"/>
              <a:t>ADOL-C</a:t>
            </a:r>
            <a:r>
              <a:rPr lang="en-GB" dirty="0" smtClean="0"/>
              <a:t> and </a:t>
            </a:r>
            <a:r>
              <a:rPr lang="en-GB" u="sng" dirty="0" err="1" smtClean="0"/>
              <a:t>CppAD</a:t>
            </a:r>
            <a:r>
              <a:rPr lang="en-GB" dirty="0" smtClean="0"/>
              <a:t> can reuse the same tape but with different inputs (reverse pass only), while </a:t>
            </a:r>
            <a:r>
              <a:rPr lang="en-GB" u="sng" dirty="0" smtClean="0"/>
              <a:t>Adept</a:t>
            </a:r>
            <a:r>
              <a:rPr lang="en-GB" dirty="0" smtClean="0"/>
              <a:t> and </a:t>
            </a:r>
            <a:r>
              <a:rPr lang="en-GB" u="sng" dirty="0" err="1" smtClean="0"/>
              <a:t>Sacado</a:t>
            </a:r>
            <a:r>
              <a:rPr lang="en-GB" u="sng" dirty="0" smtClean="0"/>
              <a:t>::</a:t>
            </a:r>
            <a:r>
              <a:rPr lang="en-GB" u="sng" dirty="0" err="1" smtClean="0"/>
              <a:t>Rad</a:t>
            </a:r>
            <a:r>
              <a:rPr lang="en-GB" dirty="0" smtClean="0"/>
              <a:t> cannot</a:t>
            </a:r>
          </a:p>
          <a:p>
            <a:pPr lvl="1"/>
            <a:r>
              <a:rPr lang="en-GB" dirty="0" smtClean="0"/>
              <a:t>Adept is typically still faster than the reverse-pass-only for ADOL-C and </a:t>
            </a:r>
            <a:r>
              <a:rPr lang="en-GB" dirty="0" err="1" smtClean="0"/>
              <a:t>CppAD</a:t>
            </a:r>
            <a:endParaRPr lang="en-GB" dirty="0" smtClean="0"/>
          </a:p>
          <a:p>
            <a:pPr lvl="1"/>
            <a:r>
              <a:rPr lang="en-GB" dirty="0" smtClean="0"/>
              <a:t>Note that tapes cannot be reused for any algorithm containing “if” statements or look-up tables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8700199"/>
              </p:ext>
            </p:extLst>
          </p:nvPr>
        </p:nvGraphicFramePr>
        <p:xfrm>
          <a:off x="12389" y="10417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52927174"/>
              </p:ext>
            </p:extLst>
          </p:nvPr>
        </p:nvGraphicFramePr>
        <p:xfrm>
          <a:off x="4381032" y="1117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65952" y="195232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3728" y="229087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4448" y="262028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9668" y="296025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484" y="330327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0222" y="162880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6216" y="196575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504" y="23043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2076" y="263371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8168" y="297271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08740" y="330647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8142" y="163308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en-GB" sz="16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3507" y="899428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 smtClean="0">
                <a:solidFill>
                  <a:srgbClr val="FF9900"/>
                </a:solidFill>
              </a:rPr>
              <a:t>Algorithm 3: PVC</a:t>
            </a:r>
            <a:endParaRPr lang="en-GB" sz="1800" b="1" i="0" dirty="0">
              <a:solidFill>
                <a:srgbClr val="FF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04924" y="899576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dirty="0" smtClean="0">
                <a:solidFill>
                  <a:srgbClr val="FF9900"/>
                </a:solidFill>
              </a:rPr>
              <a:t>Algorithm 4: TDTS</a:t>
            </a:r>
            <a:endParaRPr lang="en-GB" sz="1800" b="1" i="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5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310190" cy="16288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Source-code transformation versus operator overloading</a:t>
            </a:r>
            <a:endParaRPr lang="en-GB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33375" y="1628800"/>
            <a:ext cx="8647113" cy="4872012"/>
          </a:xfrm>
        </p:spPr>
        <p:txBody>
          <a:bodyPr/>
          <a:lstStyle/>
          <a:p>
            <a:r>
              <a:rPr lang="en-GB" altLang="en-US" dirty="0" smtClean="0"/>
              <a:t>Source-code transformation</a:t>
            </a:r>
          </a:p>
          <a:p>
            <a:pPr lvl="1"/>
            <a:r>
              <a:rPr lang="en-GB" altLang="en-US" dirty="0" smtClean="0">
                <a:solidFill>
                  <a:srgbClr val="009900"/>
                </a:solidFill>
              </a:rPr>
              <a:t>Generates quite efficient code (3-4 times original algorithm?)</a:t>
            </a:r>
          </a:p>
          <a:p>
            <a:pPr lvl="1"/>
            <a:r>
              <a:rPr lang="en-GB" altLang="en-US" dirty="0" smtClean="0"/>
              <a:t>Most/all good tools are non-free (?)</a:t>
            </a:r>
          </a:p>
          <a:p>
            <a:pPr lvl="1"/>
            <a:r>
              <a:rPr lang="en-GB" altLang="en-US" dirty="0" smtClean="0"/>
              <a:t>Limited or no support for modern language features (e.g. classes and C++ templates)</a:t>
            </a:r>
          </a:p>
          <a:p>
            <a:r>
              <a:rPr lang="en-GB" altLang="en-US" dirty="0" smtClean="0"/>
              <a:t>Operator overloading</a:t>
            </a:r>
          </a:p>
          <a:p>
            <a:pPr lvl="1"/>
            <a:r>
              <a:rPr lang="en-GB" altLang="en-US" dirty="0" smtClean="0">
                <a:solidFill>
                  <a:srgbClr val="009900"/>
                </a:solidFill>
              </a:rPr>
              <a:t>In principle can work with any language features</a:t>
            </a:r>
          </a:p>
          <a:p>
            <a:pPr lvl="1"/>
            <a:r>
              <a:rPr lang="en-GB" altLang="en-US" dirty="0" smtClean="0">
                <a:solidFill>
                  <a:srgbClr val="009900"/>
                </a:solidFill>
              </a:rPr>
              <a:t>Free C++ tools (e.g. ADOL-C, </a:t>
            </a:r>
            <a:r>
              <a:rPr lang="en-GB" altLang="en-US" dirty="0" err="1" smtClean="0">
                <a:solidFill>
                  <a:srgbClr val="009900"/>
                </a:solidFill>
              </a:rPr>
              <a:t>CppAD</a:t>
            </a:r>
            <a:r>
              <a:rPr lang="en-GB" altLang="en-US" dirty="0" smtClean="0">
                <a:solidFill>
                  <a:srgbClr val="009900"/>
                </a:solidFill>
              </a:rPr>
              <a:t>, </a:t>
            </a:r>
            <a:r>
              <a:rPr lang="en-GB" altLang="en-US" dirty="0" err="1" smtClean="0">
                <a:solidFill>
                  <a:srgbClr val="009900"/>
                </a:solidFill>
              </a:rPr>
              <a:t>Sacado</a:t>
            </a:r>
            <a:r>
              <a:rPr lang="en-GB" altLang="en-US" dirty="0" smtClean="0">
                <a:solidFill>
                  <a:srgbClr val="009900"/>
                </a:solidFill>
              </a:rPr>
              <a:t>)</a:t>
            </a:r>
          </a:p>
          <a:p>
            <a:pPr lvl="1"/>
            <a:r>
              <a:rPr lang="en-GB" altLang="en-US" dirty="0" smtClean="0"/>
              <a:t>Not much available for Fortran for reverse mode</a:t>
            </a:r>
          </a:p>
          <a:p>
            <a:pPr lvl="1"/>
            <a:r>
              <a:rPr lang="en-GB" altLang="en-US" dirty="0" smtClean="0"/>
              <a:t>Typically 10-35 times slower than the original algorithm!</a:t>
            </a:r>
          </a:p>
          <a:p>
            <a:pPr lvl="1"/>
            <a:endParaRPr lang="en-GB" altLang="en-US" i="1" u="sng" dirty="0"/>
          </a:p>
          <a:p>
            <a:r>
              <a:rPr lang="en-GB" altLang="en-US" i="1" dirty="0" smtClean="0"/>
              <a:t>This talk is about how to speed-up operator overloading in C++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usage per operation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4437112"/>
            <a:ext cx="8647113" cy="2063701"/>
          </a:xfrm>
        </p:spPr>
        <p:txBody>
          <a:bodyPr/>
          <a:lstStyle/>
          <a:p>
            <a:r>
              <a:rPr lang="en-GB" dirty="0" smtClean="0"/>
              <a:t>For each mathematical operation (+, *, sin etc.), </a:t>
            </a:r>
            <a:r>
              <a:rPr lang="en-GB" u="sng" dirty="0" smtClean="0"/>
              <a:t>Adept</a:t>
            </a:r>
            <a:r>
              <a:rPr lang="en-GB" dirty="0" smtClean="0"/>
              <a:t> stores the equivalent of around 1.75 double-precision numbers</a:t>
            </a:r>
          </a:p>
          <a:p>
            <a:r>
              <a:rPr lang="en-GB" u="sng" dirty="0" smtClean="0"/>
              <a:t>Hand-coded </a:t>
            </a:r>
            <a:r>
              <a:rPr lang="en-GB" u="sng" dirty="0" err="1" smtClean="0"/>
              <a:t>adjoint</a:t>
            </a:r>
            <a:r>
              <a:rPr lang="en-GB" dirty="0" smtClean="0"/>
              <a:t> can be much more efficient, and for linear algorithms like Lax-</a:t>
            </a:r>
            <a:r>
              <a:rPr lang="en-GB" dirty="0" err="1" smtClean="0"/>
              <a:t>Wendroff</a:t>
            </a:r>
            <a:r>
              <a:rPr lang="en-GB" dirty="0" smtClean="0"/>
              <a:t>, no data need to be stored!</a:t>
            </a:r>
          </a:p>
          <a:p>
            <a:r>
              <a:rPr lang="en-GB" u="sng" dirty="0" smtClean="0"/>
              <a:t>ADOL-C</a:t>
            </a:r>
            <a:r>
              <a:rPr lang="en-GB" dirty="0" smtClean="0"/>
              <a:t> and </a:t>
            </a:r>
            <a:r>
              <a:rPr lang="en-GB" u="sng" dirty="0" err="1" smtClean="0"/>
              <a:t>CppAD</a:t>
            </a:r>
            <a:r>
              <a:rPr lang="en-GB" dirty="0" smtClean="0"/>
              <a:t> store the entire algorithm so require a bit more</a:t>
            </a:r>
          </a:p>
          <a:p>
            <a:r>
              <a:rPr lang="en-GB" dirty="0" smtClean="0"/>
              <a:t>Like Adept, </a:t>
            </a:r>
            <a:r>
              <a:rPr lang="en-GB" u="sng" dirty="0" err="1" smtClean="0"/>
              <a:t>Sacado</a:t>
            </a:r>
            <a:r>
              <a:rPr lang="en-GB" u="sng" dirty="0" smtClean="0"/>
              <a:t>::Rad</a:t>
            </a:r>
            <a:r>
              <a:rPr lang="en-GB" dirty="0" smtClean="0"/>
              <a:t> stores only the differential information, but stores the equivalent of 10-15 double-precision numbers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5867338"/>
              </p:ext>
            </p:extLst>
          </p:nvPr>
        </p:nvGraphicFramePr>
        <p:xfrm>
          <a:off x="107504" y="764704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586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Jacobian</a:t>
            </a:r>
            <a:r>
              <a:rPr lang="en-GB" dirty="0" smtClean="0"/>
              <a:t> matrices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</a:t>
            </a:r>
            <a:r>
              <a:rPr lang="en-GB" i="1" dirty="0" smtClean="0"/>
              <a:t>n</a:t>
            </a:r>
            <a:r>
              <a:rPr lang="en-GB" dirty="0" smtClean="0"/>
              <a:t> independent and </a:t>
            </a:r>
            <a:r>
              <a:rPr lang="en-GB" i="1" dirty="0" smtClean="0"/>
              <a:t>m</a:t>
            </a:r>
            <a:r>
              <a:rPr lang="en-GB" dirty="0" smtClean="0"/>
              <a:t> dependent variables, </a:t>
            </a:r>
            <a:r>
              <a:rPr lang="en-GB" dirty="0" err="1" smtClean="0"/>
              <a:t>Jacobian</a:t>
            </a:r>
            <a:r>
              <a:rPr lang="en-GB" dirty="0" smtClean="0"/>
              <a:t> is </a:t>
            </a:r>
            <a:r>
              <a:rPr lang="en-GB" i="1" dirty="0" err="1" smtClean="0"/>
              <a:t>m</a:t>
            </a:r>
            <a:r>
              <a:rPr lang="en-GB" dirty="0" err="1" smtClean="0"/>
              <a:t>×</a:t>
            </a:r>
            <a:r>
              <a:rPr lang="en-GB" i="1" dirty="0" err="1" smtClean="0"/>
              <a:t>n</a:t>
            </a:r>
            <a:endParaRPr lang="en-GB" i="1" dirty="0" smtClean="0"/>
          </a:p>
          <a:p>
            <a:r>
              <a:rPr lang="en-GB" dirty="0" smtClean="0"/>
              <a:t>If</a:t>
            </a:r>
            <a:r>
              <a:rPr lang="en-GB" i="1" dirty="0" smtClean="0"/>
              <a:t> m&lt;n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Run the algorithm once to create the tape, followed by </a:t>
            </a:r>
            <a:r>
              <a:rPr lang="en-GB" i="1" dirty="0" smtClean="0"/>
              <a:t>m</a:t>
            </a:r>
            <a:r>
              <a:rPr lang="en-GB" dirty="0" smtClean="0"/>
              <a:t> reverse accumulations, one for each row of the matrix</a:t>
            </a:r>
          </a:p>
          <a:p>
            <a:pPr lvl="1"/>
            <a:r>
              <a:rPr lang="en-GB" i="1" dirty="0" smtClean="0"/>
              <a:t>Optimization: </a:t>
            </a:r>
            <a:r>
              <a:rPr lang="en-GB" dirty="0" smtClean="0"/>
              <a:t>if a strip of rows are accumulated together, compiler can optimize to take advantage of </a:t>
            </a:r>
            <a:r>
              <a:rPr lang="en-GB" dirty="0" err="1" smtClean="0"/>
              <a:t>vectorization</a:t>
            </a:r>
            <a:r>
              <a:rPr lang="en-GB" dirty="0" smtClean="0"/>
              <a:t> (SSE2) and loop unrolling</a:t>
            </a:r>
          </a:p>
          <a:p>
            <a:pPr lvl="1"/>
            <a:r>
              <a:rPr lang="en-GB" i="1" dirty="0" smtClean="0"/>
              <a:t>Further optimization: </a:t>
            </a:r>
            <a:r>
              <a:rPr lang="en-GB" dirty="0" smtClean="0"/>
              <a:t>parallelize the reverse accumulations</a:t>
            </a:r>
          </a:p>
          <a:p>
            <a:r>
              <a:rPr lang="en-GB" dirty="0"/>
              <a:t>If</a:t>
            </a:r>
            <a:r>
              <a:rPr lang="en-GB" i="1" dirty="0"/>
              <a:t> </a:t>
            </a:r>
            <a:r>
              <a:rPr lang="en-GB" i="1" dirty="0" smtClean="0"/>
              <a:t>m&gt;n</a:t>
            </a:r>
            <a:r>
              <a:rPr lang="en-GB" dirty="0" smtClean="0"/>
              <a:t> with a tape:</a:t>
            </a:r>
            <a:endParaRPr lang="en-GB" dirty="0"/>
          </a:p>
          <a:p>
            <a:pPr lvl="1"/>
            <a:r>
              <a:rPr lang="en-GB" dirty="0"/>
              <a:t>Run the algorithm once to create the tape, followed by </a:t>
            </a:r>
            <a:r>
              <a:rPr lang="en-GB" i="1" dirty="0" smtClean="0"/>
              <a:t>n</a:t>
            </a:r>
            <a:r>
              <a:rPr lang="en-GB" dirty="0" smtClean="0"/>
              <a:t> forward accumulations</a:t>
            </a:r>
            <a:r>
              <a:rPr lang="en-GB" dirty="0"/>
              <a:t>, one for each </a:t>
            </a:r>
            <a:r>
              <a:rPr lang="en-GB" dirty="0" smtClean="0"/>
              <a:t>column </a:t>
            </a:r>
            <a:r>
              <a:rPr lang="en-GB" dirty="0"/>
              <a:t>of the </a:t>
            </a:r>
            <a:r>
              <a:rPr lang="en-GB" dirty="0" smtClean="0"/>
              <a:t>matrix</a:t>
            </a:r>
          </a:p>
          <a:p>
            <a:pPr lvl="1"/>
            <a:r>
              <a:rPr lang="en-GB" dirty="0" smtClean="0"/>
              <a:t>The same optimizations are possible</a:t>
            </a:r>
          </a:p>
          <a:p>
            <a:r>
              <a:rPr lang="en-GB" dirty="0"/>
              <a:t>If</a:t>
            </a:r>
            <a:r>
              <a:rPr lang="en-GB" i="1" dirty="0"/>
              <a:t> m&gt;n</a:t>
            </a:r>
            <a:r>
              <a:rPr lang="en-GB" dirty="0"/>
              <a:t> </a:t>
            </a:r>
            <a:r>
              <a:rPr lang="en-GB" dirty="0" smtClean="0"/>
              <a:t>without a tape (e.g. </a:t>
            </a:r>
            <a:r>
              <a:rPr lang="en-GB" dirty="0" err="1" smtClean="0"/>
              <a:t>Sacado</a:t>
            </a:r>
            <a:r>
              <a:rPr lang="en-GB" dirty="0" smtClean="0"/>
              <a:t>::</a:t>
            </a:r>
            <a:r>
              <a:rPr lang="en-GB" dirty="0" err="1" smtClean="0"/>
              <a:t>ELRFad</a:t>
            </a:r>
            <a:r>
              <a:rPr lang="en-GB" dirty="0" smtClean="0"/>
              <a:t>):</a:t>
            </a:r>
            <a:endParaRPr lang="en-GB" dirty="0"/>
          </a:p>
          <a:p>
            <a:pPr lvl="1"/>
            <a:r>
              <a:rPr lang="en-GB" dirty="0" smtClean="0"/>
              <a:t>Each intermediate variable </a:t>
            </a:r>
            <a:r>
              <a:rPr lang="en-GB" i="1" dirty="0" smtClean="0"/>
              <a:t>q</a:t>
            </a:r>
            <a:r>
              <a:rPr lang="en-GB" dirty="0" smtClean="0"/>
              <a:t> replaced by vector containing </a:t>
            </a:r>
          </a:p>
          <a:p>
            <a:pPr lvl="1"/>
            <a:r>
              <a:rPr lang="en-GB" dirty="0" err="1" smtClean="0"/>
              <a:t>Jacobian</a:t>
            </a:r>
            <a:r>
              <a:rPr lang="en-GB" dirty="0" smtClean="0"/>
              <a:t> matrix generated in a single pass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50417518"/>
              </p:ext>
            </p:extLst>
          </p:nvPr>
        </p:nvGraphicFramePr>
        <p:xfrm>
          <a:off x="7461464" y="4941168"/>
          <a:ext cx="984250" cy="450850"/>
        </p:xfrm>
        <a:graphic>
          <a:graphicData uri="http://schemas.openxmlformats.org/presentationml/2006/ole">
            <p:oleObj spid="_x0000_s55302" name="Equation" r:id="rId3" imgW="444240" imgH="20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9475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980728"/>
            <a:ext cx="8647113" cy="5520085"/>
          </a:xfrm>
        </p:spPr>
        <p:txBody>
          <a:bodyPr/>
          <a:lstStyle/>
          <a:p>
            <a:r>
              <a:rPr lang="en-GB" dirty="0" smtClean="0"/>
              <a:t>Consider </a:t>
            </a:r>
            <a:r>
              <a:rPr lang="en-GB" dirty="0" err="1" smtClean="0"/>
              <a:t>Toon</a:t>
            </a:r>
            <a:r>
              <a:rPr lang="en-GB" dirty="0" smtClean="0"/>
              <a:t> et al. algorithm: 100x100 </a:t>
            </a:r>
            <a:r>
              <a:rPr lang="en-GB" dirty="0" err="1" smtClean="0"/>
              <a:t>Jacobian</a:t>
            </a:r>
            <a:r>
              <a:rPr lang="en-GB" dirty="0" smtClean="0"/>
              <a:t> matrix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u="sng" dirty="0" smtClean="0"/>
              <a:t>Adept</a:t>
            </a:r>
            <a:r>
              <a:rPr lang="en-GB" dirty="0" smtClean="0"/>
              <a:t> and </a:t>
            </a:r>
            <a:r>
              <a:rPr lang="en-GB" u="sng" dirty="0" err="1" smtClean="0"/>
              <a:t>Sacado</a:t>
            </a:r>
            <a:r>
              <a:rPr lang="en-GB" u="sng" dirty="0" smtClean="0"/>
              <a:t>::</a:t>
            </a:r>
            <a:r>
              <a:rPr lang="en-GB" u="sng" dirty="0" err="1" smtClean="0"/>
              <a:t>ELRFad</a:t>
            </a:r>
            <a:r>
              <a:rPr lang="en-GB" dirty="0" smtClean="0"/>
              <a:t> are fastest overall</a:t>
            </a:r>
          </a:p>
          <a:p>
            <a:r>
              <a:rPr lang="en-GB" u="sng" dirty="0" err="1" smtClean="0"/>
              <a:t>CppAD</a:t>
            </a:r>
            <a:r>
              <a:rPr lang="en-GB" dirty="0" smtClean="0"/>
              <a:t> and </a:t>
            </a:r>
            <a:r>
              <a:rPr lang="en-GB" u="sng" dirty="0" err="1" smtClean="0"/>
              <a:t>Sacado</a:t>
            </a:r>
            <a:r>
              <a:rPr lang="en-GB" u="sng" dirty="0" smtClean="0"/>
              <a:t>::</a:t>
            </a:r>
            <a:r>
              <a:rPr lang="en-GB" u="sng" dirty="0" err="1" smtClean="0"/>
              <a:t>Rad</a:t>
            </a:r>
            <a:r>
              <a:rPr lang="en-GB" dirty="0" smtClean="0"/>
              <a:t> treat one strip of the matrix at a time</a:t>
            </a:r>
          </a:p>
          <a:p>
            <a:pPr lvl="1"/>
            <a:r>
              <a:rPr lang="en-GB" dirty="0" smtClean="0"/>
              <a:t>Their reverse accumulations are 100 times the cost of one </a:t>
            </a:r>
            <a:r>
              <a:rPr lang="en-GB" dirty="0" err="1" smtClean="0"/>
              <a:t>adjoint</a:t>
            </a:r>
            <a:endParaRPr lang="en-GB" dirty="0" smtClean="0"/>
          </a:p>
          <a:p>
            <a:r>
              <a:rPr lang="en-GB" u="sng" dirty="0" smtClean="0"/>
              <a:t>Adept</a:t>
            </a:r>
            <a:r>
              <a:rPr lang="en-GB" dirty="0" smtClean="0"/>
              <a:t> and </a:t>
            </a:r>
            <a:r>
              <a:rPr lang="en-GB" u="sng" dirty="0" smtClean="0"/>
              <a:t>ADOL-C</a:t>
            </a:r>
            <a:r>
              <a:rPr lang="en-GB" dirty="0" smtClean="0"/>
              <a:t> treat multiple strips at once</a:t>
            </a:r>
          </a:p>
          <a:p>
            <a:pPr lvl="1"/>
            <a:r>
              <a:rPr lang="en-GB" dirty="0" smtClean="0"/>
              <a:t>They achieve a 3-5 times speed-up compared to the naive approach</a:t>
            </a:r>
          </a:p>
          <a:p>
            <a:r>
              <a:rPr lang="en-GB" dirty="0" smtClean="0"/>
              <a:t> </a:t>
            </a:r>
            <a:r>
              <a:rPr lang="en-GB" u="sng" dirty="0" err="1" smtClean="0"/>
              <a:t>Sacado</a:t>
            </a:r>
            <a:r>
              <a:rPr lang="en-GB" u="sng" dirty="0" smtClean="0"/>
              <a:t>::</a:t>
            </a:r>
            <a:r>
              <a:rPr lang="en-GB" u="sng" dirty="0" err="1" smtClean="0"/>
              <a:t>ELRFad</a:t>
            </a:r>
            <a:r>
              <a:rPr lang="en-GB" dirty="0" smtClean="0"/>
              <a:t> is a very fast tapeless implementation</a:t>
            </a:r>
          </a:p>
          <a:p>
            <a:pPr lvl="1"/>
            <a:r>
              <a:rPr lang="en-GB" dirty="0" smtClean="0"/>
              <a:t>Although Adept is faster for </a:t>
            </a:r>
            <a:r>
              <a:rPr lang="en-GB" i="1" dirty="0" smtClean="0"/>
              <a:t>m </a:t>
            </a:r>
            <a:r>
              <a:rPr lang="en-GB" dirty="0" smtClean="0"/>
              <a:t>&lt; </a:t>
            </a:r>
            <a:r>
              <a:rPr lang="en-GB" i="1" dirty="0" smtClean="0"/>
              <a:t>n </a:t>
            </a:r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Benchmark using </a:t>
            </a:r>
            <a:r>
              <a:rPr lang="en-GB" dirty="0" err="1" smtClean="0"/>
              <a:t>Toon</a:t>
            </a:r>
            <a:r>
              <a:rPr lang="en-GB" dirty="0" smtClean="0"/>
              <a:t> et al.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91246974"/>
              </p:ext>
            </p:extLst>
          </p:nvPr>
        </p:nvGraphicFramePr>
        <p:xfrm>
          <a:off x="1432164" y="1124744"/>
          <a:ext cx="633670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96260" y="2072166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2284" y="250654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540" y="3109903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4780" y="329863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244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60060" y="3730679"/>
            <a:ext cx="1744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715 (</a:t>
            </a:r>
            <a:r>
              <a:rPr lang="en-GB" sz="1400" b="1" i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Sacado</a:t>
            </a:r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</a:t>
            </a:r>
            <a:r>
              <a:rPr lang="en-GB" sz="1400" b="1" i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</a:t>
            </a:r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3926" y="190318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2980" y="268917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5601" y="3916362"/>
            <a:ext cx="1983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</a:t>
            </a:r>
            <a:r>
              <a:rPr lang="en-GB" sz="1400" b="1" i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Sacado</a:t>
            </a:r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</a:t>
            </a:r>
            <a:r>
              <a:rPr lang="en-GB" sz="1400" b="1" i="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ELRFad</a:t>
            </a:r>
            <a:r>
              <a:rPr lang="en-GB" sz="1400" b="1" i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1400" b="1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2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i="1" dirty="0" smtClean="0"/>
              <a:t>Can operator overloading compete with source-code transformation?</a:t>
            </a:r>
          </a:p>
          <a:p>
            <a:r>
              <a:rPr lang="en-GB" i="1" dirty="0" smtClean="0"/>
              <a:t>Yes, </a:t>
            </a:r>
            <a:r>
              <a:rPr lang="en-GB" dirty="0" smtClean="0"/>
              <a:t>for loops containing mathematical functions</a:t>
            </a:r>
          </a:p>
          <a:p>
            <a:pPr lvl="1"/>
            <a:r>
              <a:rPr lang="en-GB" dirty="0" smtClean="0"/>
              <a:t>An optimized operator-overloading implementation found to be 2.7-3.8 times slower than original algorithm (hand-coding was 2.3-3.5)</a:t>
            </a:r>
          </a:p>
          <a:p>
            <a:r>
              <a:rPr lang="en-GB" i="1" dirty="0" smtClean="0"/>
              <a:t>Not yet, </a:t>
            </a:r>
            <a:r>
              <a:rPr lang="en-GB" dirty="0" smtClean="0"/>
              <a:t>for loops free of mathematical functions </a:t>
            </a:r>
          </a:p>
          <a:p>
            <a:pPr lvl="1"/>
            <a:r>
              <a:rPr lang="en-GB" dirty="0" smtClean="0"/>
              <a:t>32 times slower (at best); one tool 240 times slower</a:t>
            </a:r>
          </a:p>
          <a:p>
            <a:r>
              <a:rPr lang="en-GB" dirty="0" smtClean="0"/>
              <a:t>Adept: free at </a:t>
            </a:r>
            <a:r>
              <a:rPr lang="en-GB" u="sng" dirty="0" smtClean="0"/>
              <a:t>http://www.met.reading.ac.uk/clouds/adept </a:t>
            </a:r>
          </a:p>
          <a:p>
            <a:pPr lvl="1"/>
            <a:r>
              <a:rPr lang="en-GB" dirty="0" smtClean="0"/>
              <a:t>Significantly faster than other free operator-overloading tools tested</a:t>
            </a:r>
          </a:p>
          <a:p>
            <a:pPr lvl="1"/>
            <a:r>
              <a:rPr lang="en-GB" dirty="0" smtClean="0"/>
              <a:t>No knowledge of templates required to use it!</a:t>
            </a:r>
          </a:p>
          <a:p>
            <a:r>
              <a:rPr lang="en-GB" dirty="0" smtClean="0"/>
              <a:t>Future work</a:t>
            </a:r>
          </a:p>
          <a:p>
            <a:pPr lvl="1"/>
            <a:r>
              <a:rPr lang="en-GB" dirty="0" smtClean="0"/>
              <a:t>Merge Adept with matrix library using expression templates: potentially overcome slowness with loops containing mathematical functions?</a:t>
            </a:r>
          </a:p>
          <a:p>
            <a:pPr lvl="1"/>
            <a:r>
              <a:rPr lang="en-GB" dirty="0" smtClean="0"/>
              <a:t>Complex numbers, higher-order derivatives</a:t>
            </a:r>
          </a:p>
          <a:p>
            <a:pPr lvl="1"/>
            <a:r>
              <a:rPr lang="en-GB" dirty="0" smtClean="0"/>
              <a:t>Will Fortran have templates one day?</a:t>
            </a:r>
          </a:p>
          <a:p>
            <a:pPr lvl="1"/>
            <a:endParaRPr lang="en-GB" dirty="0" smtClean="0"/>
          </a:p>
          <a:p>
            <a:pPr>
              <a:buNone/>
            </a:pPr>
            <a:r>
              <a:rPr lang="en-GB" i="1" dirty="0" smtClean="0"/>
              <a:t>Hogan, R. J., 2014: Fast reverse-mode automatic differentiation using expression templates in C++. ACM Trans. Math. </a:t>
            </a:r>
            <a:r>
              <a:rPr lang="en-GB" i="1" dirty="0" err="1" smtClean="0"/>
              <a:t>Softw</a:t>
            </a:r>
            <a:r>
              <a:rPr lang="en-GB" i="1" dirty="0" smtClean="0"/>
              <a:t>., in review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49350"/>
            <a:ext cx="8342313" cy="4071938"/>
          </a:xfrm>
        </p:spPr>
        <p:txBody>
          <a:bodyPr/>
          <a:lstStyle/>
          <a:p>
            <a:r>
              <a:rPr lang="en-GB" altLang="en-US" smtClean="0"/>
              <a:t>Differentiate the algorithm: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Write each statement in matrix form:</a:t>
            </a:r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endParaRPr lang="en-GB" altLang="en-US" smtClean="0"/>
          </a:p>
          <a:p>
            <a:r>
              <a:rPr lang="en-GB" altLang="en-US" smtClean="0"/>
              <a:t>Transpose the matrix to get equivalent adjoint statement: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 r="-18"/>
          <a:stretch>
            <a:fillRect/>
          </a:stretch>
        </p:blipFill>
        <p:spPr bwMode="auto">
          <a:xfrm>
            <a:off x="1476375" y="1628775"/>
            <a:ext cx="69246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Creating the </a:t>
            </a:r>
            <a:r>
              <a:rPr lang="en-GB" dirty="0" err="1" smtClean="0"/>
              <a:t>adjoint</a:t>
            </a:r>
            <a:r>
              <a:rPr lang="en-GB" dirty="0" smtClean="0"/>
              <a:t> code 1</a:t>
            </a:r>
            <a:endParaRPr lang="en-GB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55650" y="5300663"/>
            <a:ext cx="8027988" cy="1223962"/>
            <a:chOff x="755576" y="5301208"/>
            <a:chExt cx="8028384" cy="1224136"/>
          </a:xfrm>
        </p:grpSpPr>
        <p:sp>
          <p:nvSpPr>
            <p:cNvPr id="28" name="TextBox 2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55576" y="5301208"/>
              <a:ext cx="4536690" cy="1119345"/>
            </a:xfrm>
            <a:prstGeom prst="rect">
              <a:avLst/>
            </a:prstGeom>
            <a:blipFill rotWithShape="1">
              <a:blip r:embed="rId3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2299" name="Content Placeholder 2"/>
            <p:cNvSpPr txBox="1">
              <a:spLocks/>
            </p:cNvSpPr>
            <p:nvPr/>
          </p:nvSpPr>
          <p:spPr bwMode="auto">
            <a:xfrm>
              <a:off x="5364088" y="5369275"/>
              <a:ext cx="3419872" cy="11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Consider </a:t>
              </a:r>
              <a:r>
                <a:rPr lang="en-GB" altLang="en-US" sz="1800">
                  <a:solidFill>
                    <a:srgbClr val="CC0000"/>
                  </a:solidFill>
                  <a:latin typeface="Symbol" pitchFamily="18" charset="2"/>
                </a:rPr>
                <a:t>d</a:t>
              </a:r>
              <a:r>
                <a:rPr lang="en-GB" altLang="en-US" sz="1800" baseline="30000">
                  <a:solidFill>
                    <a:srgbClr val="CC0000"/>
                  </a:solidFill>
                  <a:latin typeface="Symbol" pitchFamily="18" charset="2"/>
                </a:rPr>
                <a:t>*</a:t>
              </a:r>
              <a:r>
                <a:rPr lang="en-GB" altLang="en-US" sz="1800">
                  <a:solidFill>
                    <a:srgbClr val="CC0000"/>
                  </a:solidFill>
                  <a:latin typeface="Comic Sans MS" pitchFamily="66" charset="0"/>
                </a:rPr>
                <a:t>y</a:t>
              </a: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 as d</a:t>
              </a:r>
              <a:r>
                <a:rPr lang="en-GB" altLang="en-US" sz="1800">
                  <a:solidFill>
                    <a:srgbClr val="CC0000"/>
                  </a:solidFill>
                  <a:latin typeface="Comic Sans MS" pitchFamily="66" charset="0"/>
                </a:rPr>
                <a:t>J</a:t>
              </a: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/d</a:t>
              </a:r>
              <a:r>
                <a:rPr lang="en-GB" altLang="en-US" sz="1800">
                  <a:solidFill>
                    <a:srgbClr val="CC0000"/>
                  </a:solidFill>
                  <a:latin typeface="Comic Sans MS" pitchFamily="66" charset="0"/>
                </a:rPr>
                <a:t>y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84213" y="2060575"/>
            <a:ext cx="8099425" cy="2668588"/>
            <a:chOff x="683568" y="2060848"/>
            <a:chExt cx="8100392" cy="2668237"/>
          </a:xfrm>
        </p:grpSpPr>
        <p:sp>
          <p:nvSpPr>
            <p:cNvPr id="12295" name="Content Placeholder 2"/>
            <p:cNvSpPr txBox="1">
              <a:spLocks/>
            </p:cNvSpPr>
            <p:nvPr/>
          </p:nvSpPr>
          <p:spPr bwMode="auto">
            <a:xfrm>
              <a:off x="5364088" y="3573016"/>
              <a:ext cx="3419872" cy="115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Consider </a:t>
              </a:r>
              <a:r>
                <a:rPr lang="en-GB" altLang="en-US" sz="1800">
                  <a:solidFill>
                    <a:srgbClr val="CC0000"/>
                  </a:solidFill>
                  <a:latin typeface="Symbol" pitchFamily="18" charset="2"/>
                </a:rPr>
                <a:t>d</a:t>
              </a:r>
              <a:r>
                <a:rPr lang="en-GB" altLang="en-US" sz="1800">
                  <a:solidFill>
                    <a:srgbClr val="CC0000"/>
                  </a:solidFill>
                  <a:latin typeface="Comic Sans MS" pitchFamily="66" charset="0"/>
                </a:rPr>
                <a:t>y</a:t>
              </a: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 as the derivative of </a:t>
              </a:r>
              <a:r>
                <a:rPr lang="en-GB" altLang="en-US" sz="1800">
                  <a:solidFill>
                    <a:srgbClr val="CC0000"/>
                  </a:solidFill>
                  <a:latin typeface="Comic Sans MS" pitchFamily="66" charset="0"/>
                </a:rPr>
                <a:t>y</a:t>
              </a: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 with respect to something</a:t>
              </a:r>
            </a:p>
          </p:txBody>
        </p:sp>
        <p:sp>
          <p:nvSpPr>
            <p:cNvPr id="26" name="TextBox 2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83568" y="3501008"/>
              <a:ext cx="4369208" cy="1129412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2297" name="Rectangle 26"/>
            <p:cNvSpPr>
              <a:spLocks noChangeArrowheads="1"/>
            </p:cNvSpPr>
            <p:nvPr/>
          </p:nvSpPr>
          <p:spPr bwMode="auto">
            <a:xfrm>
              <a:off x="4938634" y="2060848"/>
              <a:ext cx="2585694" cy="36004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What is a template?</a:t>
            </a:r>
            <a:endParaRPr lang="en-GB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Templates are a key ingredient to </a:t>
            </a:r>
            <a:r>
              <a:rPr lang="en-GB" altLang="en-US" i="1" dirty="0" smtClean="0"/>
              <a:t>generic programming </a:t>
            </a:r>
            <a:r>
              <a:rPr lang="en-GB" altLang="en-US" dirty="0" smtClean="0"/>
              <a:t>in C++</a:t>
            </a:r>
          </a:p>
          <a:p>
            <a:r>
              <a:rPr lang="en-GB" altLang="en-US" dirty="0" smtClean="0"/>
              <a:t>Imagine we have a function like this: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We want it to work with any numerical type (single precision, complex numbers etc) but don’t want to laboriously define a new overloaded function for each possible type</a:t>
            </a:r>
          </a:p>
          <a:p>
            <a:r>
              <a:rPr lang="en-GB" altLang="en-US" dirty="0" smtClean="0"/>
              <a:t>Can use a </a:t>
            </a:r>
            <a:r>
              <a:rPr lang="en-GB" altLang="en-US" i="1" dirty="0" smtClean="0"/>
              <a:t>function template:</a:t>
            </a:r>
          </a:p>
          <a:p>
            <a:endParaRPr lang="en-GB" altLang="en-US" i="1" dirty="0" smtClean="0"/>
          </a:p>
          <a:p>
            <a:endParaRPr lang="en-GB" alt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00113" y="1827213"/>
            <a:ext cx="3508375" cy="954087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double cube(</a:t>
            </a:r>
            <a:r>
              <a:rPr lang="en-GB" sz="1400" b="1" i="0" dirty="0" err="1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double x) {</a:t>
            </a:r>
          </a:p>
          <a:p>
            <a:pPr lvl="1"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double y = x*x*x;</a:t>
            </a:r>
          </a:p>
          <a:p>
            <a:pPr lvl="1"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y;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113" y="4206875"/>
            <a:ext cx="7661275" cy="2462213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template &lt;</a:t>
            </a:r>
            <a:r>
              <a:rPr lang="en-GB" altLang="en-US" sz="1400" b="1" i="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typename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Type&gt;</a:t>
            </a:r>
          </a:p>
          <a:p>
            <a:pPr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 cube(</a:t>
            </a:r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 x) {</a:t>
            </a:r>
          </a:p>
          <a:p>
            <a:pPr lvl="1"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 y = x*x*x;</a:t>
            </a:r>
          </a:p>
          <a:p>
            <a:pPr lvl="1" eaLnBrk="1" hangingPunct="1"/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return y;</a:t>
            </a:r>
          </a:p>
          <a:p>
            <a:pPr eaLnBrk="1" hangingPunct="1"/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/>
            <a:endParaRPr lang="en-GB" altLang="en-US" sz="1400" b="1" i="0" dirty="0">
              <a:solidFill>
                <a:srgbClr val="60606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double a = 1.0;</a:t>
            </a:r>
          </a:p>
          <a:p>
            <a:pPr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 = cube(a); </a:t>
            </a:r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// compiler creates function cube&lt;double&gt;</a:t>
            </a:r>
          </a:p>
          <a:p>
            <a:pPr eaLnBrk="1" hangingPunct="1"/>
            <a:endParaRPr lang="en-GB" altLang="en-US" sz="1400" b="1" i="0" dirty="0">
              <a:solidFill>
                <a:srgbClr val="60606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complex&lt;double&gt; c(1.0, 2.0); </a:t>
            </a:r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// c = 1 + 2i</a:t>
            </a:r>
            <a:endParaRPr lang="en-GB" altLang="en-US" sz="1400" b="1" i="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GB" altLang="en-US" sz="1400" b="1" i="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 = cube(c); </a:t>
            </a:r>
            <a:r>
              <a: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rPr>
              <a:t>// compiler creates function cube&lt;complex&lt;double&gt; 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Implementing the chain rule</a:t>
            </a:r>
            <a:endParaRPr lang="en-GB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33375" y="1844675"/>
            <a:ext cx="998538" cy="302418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44" t="62059" r="-18"/>
          <a:stretch>
            <a:fillRect/>
          </a:stretch>
        </p:blipFill>
        <p:spPr bwMode="auto">
          <a:xfrm>
            <a:off x="333375" y="6165850"/>
            <a:ext cx="35845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34" r="77565"/>
          <a:stretch>
            <a:fillRect/>
          </a:stretch>
        </p:blipFill>
        <p:spPr bwMode="auto">
          <a:xfrm>
            <a:off x="290513" y="1028700"/>
            <a:ext cx="1552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25889" y="1505546"/>
            <a:ext cx="1577227" cy="461665"/>
          </a:xfrm>
          <a:prstGeom prst="rect">
            <a:avLst/>
          </a:prstGeom>
          <a:blipFill rotWithShape="1">
            <a:blip r:embed="rId3" cstate="print"/>
            <a:stretch>
              <a:fillRect b="-19737"/>
            </a:stretch>
          </a:blipFill>
        </p:spPr>
        <p:txBody>
          <a:bodyPr/>
          <a:lstStyle/>
          <a:p>
            <a:r>
              <a:rPr lang="en-GB">
                <a:noFill/>
              </a:rPr>
              <a:t> </a:t>
            </a:r>
          </a:p>
        </p:txBody>
      </p:sp>
      <p:cxnSp>
        <p:nvCxnSpPr>
          <p:cNvPr id="20487" name="Straight Connector 12"/>
          <p:cNvCxnSpPr>
            <a:cxnSpLocks noChangeShapeType="1"/>
            <a:endCxn id="20485" idx="2"/>
          </p:cNvCxnSpPr>
          <p:nvPr/>
        </p:nvCxnSpPr>
        <p:spPr bwMode="auto">
          <a:xfrm flipV="1">
            <a:off x="1066800" y="1498600"/>
            <a:ext cx="0" cy="45942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1979613" y="1917700"/>
            <a:ext cx="6189662" cy="1436688"/>
            <a:chOff x="1979712" y="1917080"/>
            <a:chExt cx="6188971" cy="1437142"/>
          </a:xfrm>
        </p:grpSpPr>
        <p:sp>
          <p:nvSpPr>
            <p:cNvPr id="7" name="TextBox 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979712" y="2492896"/>
              <a:ext cx="5635774" cy="861326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cxnSp>
          <p:nvCxnSpPr>
            <p:cNvPr id="20498" name="Straight Arrow Connector 18"/>
            <p:cNvCxnSpPr>
              <a:cxnSpLocks noChangeShapeType="1"/>
              <a:stCxn id="20501" idx="0"/>
            </p:cNvCxnSpPr>
            <p:nvPr/>
          </p:nvCxnSpPr>
          <p:spPr bwMode="auto">
            <a:xfrm>
              <a:off x="6080451" y="1917080"/>
              <a:ext cx="2088232" cy="1173757"/>
            </a:xfrm>
            <a:prstGeom prst="straightConnector1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 type="arrow" w="med" len="med"/>
                </a14:hiddenLine>
              </a:ext>
            </a:extLst>
          </p:spPr>
        </p:cxnSp>
        <p:cxnSp>
          <p:nvCxnSpPr>
            <p:cNvPr id="20499" name="Straight Connector 12"/>
            <p:cNvCxnSpPr>
              <a:cxnSpLocks noChangeShapeType="1"/>
              <a:endCxn id="6" idx="2"/>
            </p:cNvCxnSpPr>
            <p:nvPr/>
          </p:nvCxnSpPr>
          <p:spPr bwMode="auto">
            <a:xfrm flipV="1">
              <a:off x="3275856" y="1967211"/>
              <a:ext cx="1138647" cy="52568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00" name="Straight Connector 12"/>
            <p:cNvCxnSpPr>
              <a:cxnSpLocks noChangeShapeType="1"/>
              <a:endCxn id="6" idx="2"/>
            </p:cNvCxnSpPr>
            <p:nvPr/>
          </p:nvCxnSpPr>
          <p:spPr bwMode="auto">
            <a:xfrm flipH="1" flipV="1">
              <a:off x="4414503" y="1967211"/>
              <a:ext cx="1093601" cy="525685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501" name="Content Placeholder 2"/>
            <p:cNvSpPr txBox="1">
              <a:spLocks/>
            </p:cNvSpPr>
            <p:nvPr/>
          </p:nvSpPr>
          <p:spPr bwMode="auto">
            <a:xfrm>
              <a:off x="4465963" y="1917080"/>
              <a:ext cx="32289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 algn="ctr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Differentiate multiply operator</a:t>
              </a:r>
              <a:endParaRPr lang="en-GB" alt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244725" y="3141663"/>
            <a:ext cx="6430963" cy="2476500"/>
            <a:chOff x="2244480" y="3140969"/>
            <a:chExt cx="6431976" cy="2477888"/>
          </a:xfrm>
        </p:grpSpPr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44480" y="3861048"/>
              <a:ext cx="5451942" cy="795987"/>
            </a:xfrm>
            <a:prstGeom prst="rect">
              <a:avLst/>
            </a:prstGeom>
            <a:blipFill rotWithShape="1">
              <a:blip r:embed="rId5" cstate="print"/>
              <a:stretch>
                <a:fillRect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sp>
          <p:nvSpPr>
            <p:cNvPr id="10" name="TextBox 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868144" y="5157192"/>
              <a:ext cx="1520160" cy="461665"/>
            </a:xfrm>
            <a:prstGeom prst="rect">
              <a:avLst/>
            </a:prstGeom>
            <a:blipFill rotWithShape="1">
              <a:blip r:embed="rId6" cstate="print"/>
              <a:stretch>
                <a:fillRect b="-11842"/>
              </a:stretch>
            </a:blipFill>
          </p:spPr>
          <p:txBody>
            <a:bodyPr/>
            <a:lstStyle/>
            <a:p>
              <a:r>
                <a:rPr lang="en-GB">
                  <a:noFill/>
                </a:rPr>
                <a:t> </a:t>
              </a:r>
            </a:p>
          </p:txBody>
        </p:sp>
        <p:cxnSp>
          <p:nvCxnSpPr>
            <p:cNvPr id="20492" name="Straight Connector 12"/>
            <p:cNvCxnSpPr>
              <a:cxnSpLocks noChangeShapeType="1"/>
            </p:cNvCxnSpPr>
            <p:nvPr/>
          </p:nvCxnSpPr>
          <p:spPr bwMode="auto">
            <a:xfrm flipV="1">
              <a:off x="3059832" y="3354222"/>
              <a:ext cx="0" cy="722850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3" name="Straight Connector 12"/>
            <p:cNvCxnSpPr>
              <a:cxnSpLocks noChangeShapeType="1"/>
            </p:cNvCxnSpPr>
            <p:nvPr/>
          </p:nvCxnSpPr>
          <p:spPr bwMode="auto">
            <a:xfrm flipH="1" flipV="1">
              <a:off x="5724128" y="3354222"/>
              <a:ext cx="144016" cy="79485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4" name="Straight Connector 12"/>
            <p:cNvCxnSpPr>
              <a:cxnSpLocks noChangeShapeType="1"/>
            </p:cNvCxnSpPr>
            <p:nvPr/>
          </p:nvCxnSpPr>
          <p:spPr bwMode="auto">
            <a:xfrm flipV="1">
              <a:off x="6732240" y="3140969"/>
              <a:ext cx="0" cy="720079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495" name="Straight Connector 12"/>
            <p:cNvCxnSpPr>
              <a:cxnSpLocks noChangeShapeType="1"/>
            </p:cNvCxnSpPr>
            <p:nvPr/>
          </p:nvCxnSpPr>
          <p:spPr bwMode="auto">
            <a:xfrm flipV="1">
              <a:off x="6646397" y="4657035"/>
              <a:ext cx="0" cy="610683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 type="triangl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496" name="Content Placeholder 2"/>
            <p:cNvSpPr txBox="1">
              <a:spLocks/>
            </p:cNvSpPr>
            <p:nvPr/>
          </p:nvSpPr>
          <p:spPr bwMode="auto">
            <a:xfrm>
              <a:off x="6804248" y="3212976"/>
              <a:ext cx="1872208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Differentiate sine function</a:t>
              </a:r>
              <a:endParaRPr lang="en-GB" alt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Computational graph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Differentiation most naturally involves passing information in the opposite sense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333375" y="1981200"/>
            <a:ext cx="4505325" cy="4510088"/>
            <a:chOff x="4630721" y="2206916"/>
            <a:chExt cx="4505378" cy="4509920"/>
          </a:xfrm>
        </p:grpSpPr>
        <p:pic>
          <p:nvPicPr>
            <p:cNvPr id="215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5897" t="65005"/>
            <a:stretch>
              <a:fillRect/>
            </a:stretch>
          </p:blipFill>
          <p:spPr bwMode="auto">
            <a:xfrm>
              <a:off x="4716016" y="2206916"/>
              <a:ext cx="3746457" cy="42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Oval 49"/>
            <p:cNvSpPr>
              <a:spLocks noChangeArrowheads="1"/>
            </p:cNvSpPr>
            <p:nvPr/>
          </p:nvSpPr>
          <p:spPr bwMode="auto">
            <a:xfrm>
              <a:off x="5255432" y="2780928"/>
              <a:ext cx="2433298" cy="7200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i="0"/>
                <a:t>operator*</a:t>
              </a:r>
            </a:p>
          </p:txBody>
        </p:sp>
        <p:sp>
          <p:nvSpPr>
            <p:cNvPr id="21512" name="Oval 50"/>
            <p:cNvSpPr>
              <a:spLocks noChangeArrowheads="1"/>
            </p:cNvSpPr>
            <p:nvPr/>
          </p:nvSpPr>
          <p:spPr bwMode="auto">
            <a:xfrm>
              <a:off x="6804248" y="4005064"/>
              <a:ext cx="1152128" cy="72008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 i="0"/>
                <a:t>sin</a:t>
              </a:r>
            </a:p>
          </p:txBody>
        </p:sp>
        <p:cxnSp>
          <p:nvCxnSpPr>
            <p:cNvPr id="21513" name="Straight Connector 51"/>
            <p:cNvCxnSpPr>
              <a:cxnSpLocks noChangeShapeType="1"/>
              <a:stCxn id="21511" idx="4"/>
              <a:endCxn id="21512" idx="0"/>
            </p:cNvCxnSpPr>
            <p:nvPr/>
          </p:nvCxnSpPr>
          <p:spPr bwMode="auto">
            <a:xfrm>
              <a:off x="6472081" y="3501008"/>
              <a:ext cx="908231" cy="50405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14" name="Straight Connector 52"/>
            <p:cNvCxnSpPr>
              <a:cxnSpLocks noChangeShapeType="1"/>
              <a:stCxn id="21511" idx="4"/>
              <a:endCxn id="21515" idx="0"/>
            </p:cNvCxnSpPr>
            <p:nvPr/>
          </p:nvCxnSpPr>
          <p:spPr bwMode="auto">
            <a:xfrm flipH="1">
              <a:off x="5629390" y="3501008"/>
              <a:ext cx="842691" cy="504056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15" name="Oval 53"/>
            <p:cNvSpPr>
              <a:spLocks noChangeArrowheads="1"/>
            </p:cNvSpPr>
            <p:nvPr/>
          </p:nvSpPr>
          <p:spPr bwMode="auto">
            <a:xfrm>
              <a:off x="5182368" y="4005064"/>
              <a:ext cx="894044" cy="72008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/>
                <a:t>y</a:t>
              </a:r>
            </a:p>
          </p:txBody>
        </p:sp>
        <p:sp>
          <p:nvSpPr>
            <p:cNvPr id="21516" name="Oval 54"/>
            <p:cNvSpPr>
              <a:spLocks noChangeArrowheads="1"/>
            </p:cNvSpPr>
            <p:nvPr/>
          </p:nvSpPr>
          <p:spPr bwMode="auto">
            <a:xfrm>
              <a:off x="6933290" y="5157192"/>
              <a:ext cx="894044" cy="72008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GB" altLang="en-US"/>
                <a:t>s</a:t>
              </a:r>
            </a:p>
          </p:txBody>
        </p:sp>
        <p:cxnSp>
          <p:nvCxnSpPr>
            <p:cNvPr id="21517" name="Straight Connector 55"/>
            <p:cNvCxnSpPr>
              <a:cxnSpLocks noChangeShapeType="1"/>
              <a:stCxn id="21512" idx="4"/>
              <a:endCxn id="21516" idx="0"/>
            </p:cNvCxnSpPr>
            <p:nvPr/>
          </p:nvCxnSpPr>
          <p:spPr bwMode="auto">
            <a:xfrm>
              <a:off x="7380312" y="4725144"/>
              <a:ext cx="0" cy="43204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18" name="Content Placeholder 2"/>
            <p:cNvSpPr txBox="1">
              <a:spLocks/>
            </p:cNvSpPr>
            <p:nvPr/>
          </p:nvSpPr>
          <p:spPr bwMode="auto">
            <a:xfrm>
              <a:off x="6732240" y="3501008"/>
              <a:ext cx="1309431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 algn="ctr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Pass 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y</a:t>
              </a:r>
            </a:p>
          </p:txBody>
        </p:sp>
        <p:sp>
          <p:nvSpPr>
            <p:cNvPr id="21519" name="Content Placeholder 2"/>
            <p:cNvSpPr txBox="1">
              <a:spLocks/>
            </p:cNvSpPr>
            <p:nvPr/>
          </p:nvSpPr>
          <p:spPr bwMode="auto">
            <a:xfrm>
              <a:off x="7596336" y="4797152"/>
              <a:ext cx="1539763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 algn="ctr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Pass 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y 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cos(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s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</a:p>
          </p:txBody>
        </p:sp>
        <p:sp>
          <p:nvSpPr>
            <p:cNvPr id="21520" name="Content Placeholder 2"/>
            <p:cNvSpPr txBox="1">
              <a:spLocks/>
            </p:cNvSpPr>
            <p:nvPr/>
          </p:nvSpPr>
          <p:spPr bwMode="auto">
            <a:xfrm>
              <a:off x="4630721" y="3501008"/>
              <a:ext cx="1525455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 algn="ctr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Pass sin(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s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endParaRPr lang="en-GB" alt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21521" name="Straight Connector 64"/>
            <p:cNvCxnSpPr>
              <a:cxnSpLocks noChangeShapeType="1"/>
              <a:stCxn id="21516" idx="4"/>
              <a:endCxn id="21524" idx="0"/>
            </p:cNvCxnSpPr>
            <p:nvPr/>
          </p:nvCxnSpPr>
          <p:spPr bwMode="auto">
            <a:xfrm>
              <a:off x="7380312" y="5877272"/>
              <a:ext cx="11366" cy="43204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522" name="Straight Connector 67"/>
            <p:cNvCxnSpPr>
              <a:cxnSpLocks noChangeShapeType="1"/>
              <a:stCxn id="21515" idx="4"/>
              <a:endCxn id="21523" idx="0"/>
            </p:cNvCxnSpPr>
            <p:nvPr/>
          </p:nvCxnSpPr>
          <p:spPr bwMode="auto">
            <a:xfrm>
              <a:off x="5629390" y="4725144"/>
              <a:ext cx="0" cy="446032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1523" name="Content Placeholder 2"/>
            <p:cNvSpPr txBox="1">
              <a:spLocks/>
            </p:cNvSpPr>
            <p:nvPr/>
          </p:nvSpPr>
          <p:spPr bwMode="auto">
            <a:xfrm>
              <a:off x="4866662" y="5171176"/>
              <a:ext cx="1525455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 algn="ctr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Add sin(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s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r>
                <a:rPr lang="en-GB" altLang="en-US" sz="1800" i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y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 to stack</a:t>
              </a:r>
              <a:endParaRPr lang="en-GB" alt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21524" name="Content Placeholder 2"/>
            <p:cNvSpPr txBox="1">
              <a:spLocks/>
            </p:cNvSpPr>
            <p:nvPr/>
          </p:nvSpPr>
          <p:spPr bwMode="auto">
            <a:xfrm>
              <a:off x="5868144" y="6309319"/>
              <a:ext cx="3047067" cy="407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3175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 algn="ctr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Add 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y 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cos(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s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)</a:t>
              </a:r>
              <a:r>
                <a:rPr lang="en-GB" altLang="en-US" sz="1800" i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en-GB" altLang="en-US" sz="1800">
                  <a:solidFill>
                    <a:srgbClr val="FF0000"/>
                  </a:solidFill>
                  <a:latin typeface="Comic Sans MS" pitchFamily="66" charset="0"/>
                </a:rPr>
                <a:t>s</a:t>
              </a:r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 to stack</a:t>
              </a:r>
              <a:endParaRPr lang="en-GB" alt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5064125" y="1787525"/>
            <a:ext cx="381635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>
              <a:spcBef>
                <a:spcPct val="20000"/>
              </a:spcBef>
              <a:defRPr/>
            </a:pPr>
            <a:r>
              <a:rPr lang="en-GB" sz="1800" i="0" dirty="0" smtClean="0">
                <a:latin typeface="+mn-lt"/>
              </a:rPr>
              <a:t>Each node representing arbitrary function or operator </a:t>
            </a:r>
            <a:r>
              <a:rPr lang="en-GB" sz="1800" dirty="0" smtClean="0">
                <a:latin typeface="+mn-lt"/>
              </a:rPr>
              <a:t>y</a:t>
            </a:r>
            <a:r>
              <a:rPr lang="en-GB" sz="1800" i="0" dirty="0" smtClean="0">
                <a:latin typeface="+mn-lt"/>
              </a:rPr>
              <a:t>(</a:t>
            </a:r>
            <a:r>
              <a:rPr lang="en-GB" sz="1800" dirty="0" smtClean="0">
                <a:latin typeface="+mn-lt"/>
              </a:rPr>
              <a:t>a</a:t>
            </a:r>
            <a:r>
              <a:rPr lang="en-GB" sz="1800" i="0" dirty="0" smtClean="0">
                <a:latin typeface="+mn-lt"/>
              </a:rPr>
              <a:t>) needs to be able to take a real number </a:t>
            </a:r>
            <a:r>
              <a:rPr lang="en-GB" sz="1800" dirty="0" smtClean="0">
                <a:latin typeface="+mn-lt"/>
              </a:rPr>
              <a:t>w</a:t>
            </a:r>
            <a:r>
              <a:rPr lang="en-GB" sz="1800" i="0" dirty="0" smtClean="0">
                <a:latin typeface="+mn-lt"/>
              </a:rPr>
              <a:t> and pass </a:t>
            </a:r>
            <a:r>
              <a:rPr lang="en-GB" sz="1800" dirty="0" err="1" smtClean="0">
                <a:latin typeface="+mn-lt"/>
              </a:rPr>
              <a:t>w</a:t>
            </a:r>
            <a:r>
              <a:rPr lang="en-GB" sz="1800" i="0" dirty="0" err="1" smtClean="0">
                <a:latin typeface="+mn-lt"/>
              </a:rPr>
              <a:t>d</a:t>
            </a:r>
            <a:r>
              <a:rPr lang="en-GB" sz="1800" dirty="0" err="1" smtClean="0">
                <a:latin typeface="+mn-lt"/>
              </a:rPr>
              <a:t>y</a:t>
            </a:r>
            <a:r>
              <a:rPr lang="en-GB" sz="1800" dirty="0" smtClean="0">
                <a:latin typeface="+mn-lt"/>
              </a:rPr>
              <a:t>/</a:t>
            </a:r>
            <a:r>
              <a:rPr lang="en-GB" sz="1800" i="0" dirty="0" smtClean="0">
                <a:latin typeface="+mn-lt"/>
              </a:rPr>
              <a:t>d</a:t>
            </a:r>
            <a:r>
              <a:rPr lang="en-GB" sz="1800" dirty="0" smtClean="0">
                <a:latin typeface="+mn-lt"/>
              </a:rPr>
              <a:t>a</a:t>
            </a:r>
            <a:r>
              <a:rPr lang="en-GB" sz="1800" i="0" dirty="0" smtClean="0">
                <a:latin typeface="+mn-lt"/>
              </a:rPr>
              <a:t> down the chain</a:t>
            </a:r>
          </a:p>
          <a:p>
            <a:pPr lvl="1">
              <a:spcBef>
                <a:spcPct val="20000"/>
              </a:spcBef>
              <a:defRPr/>
            </a:pPr>
            <a:endParaRPr lang="en-GB" sz="1800" i="0" dirty="0" smtClean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sz="1800" i="0" dirty="0" smtClean="0">
                <a:latin typeface="+mn-lt"/>
              </a:rPr>
              <a:t>Binary function or operator </a:t>
            </a:r>
            <a:r>
              <a:rPr lang="en-GB" sz="1800" dirty="0" smtClean="0">
                <a:latin typeface="+mn-lt"/>
              </a:rPr>
              <a:t>y</a:t>
            </a:r>
            <a:r>
              <a:rPr lang="en-GB" sz="1800" i="0" dirty="0" smtClean="0">
                <a:latin typeface="+mn-lt"/>
              </a:rPr>
              <a:t>(</a:t>
            </a:r>
            <a:r>
              <a:rPr lang="en-GB" sz="1800" dirty="0" err="1" smtClean="0">
                <a:latin typeface="+mn-lt"/>
              </a:rPr>
              <a:t>a</a:t>
            </a:r>
            <a:r>
              <a:rPr lang="en-GB" sz="1800" i="0" dirty="0" err="1" smtClean="0">
                <a:latin typeface="+mn-lt"/>
              </a:rPr>
              <a:t>,</a:t>
            </a:r>
            <a:r>
              <a:rPr lang="en-GB" sz="1800" dirty="0" err="1" smtClean="0">
                <a:latin typeface="+mn-lt"/>
              </a:rPr>
              <a:t>b</a:t>
            </a:r>
            <a:r>
              <a:rPr lang="en-GB" sz="1800" i="0" dirty="0" smtClean="0">
                <a:latin typeface="+mn-lt"/>
              </a:rPr>
              <a:t>) would pass </a:t>
            </a:r>
            <a:r>
              <a:rPr lang="en-GB" sz="1800" dirty="0" err="1" smtClean="0"/>
              <a:t>w</a:t>
            </a:r>
            <a:r>
              <a:rPr lang="en-GB" sz="1800" i="0" dirty="0" err="1" smtClean="0"/>
              <a:t>d</a:t>
            </a:r>
            <a:r>
              <a:rPr lang="en-GB" sz="1800" dirty="0" err="1" smtClean="0"/>
              <a:t>y</a:t>
            </a:r>
            <a:r>
              <a:rPr lang="en-GB" sz="1800" dirty="0" smtClean="0"/>
              <a:t>/</a:t>
            </a:r>
            <a:r>
              <a:rPr lang="en-GB" sz="1800" i="0" dirty="0" smtClean="0"/>
              <a:t>d</a:t>
            </a:r>
            <a:r>
              <a:rPr lang="en-GB" sz="1800" dirty="0" smtClean="0"/>
              <a:t>a </a:t>
            </a:r>
            <a:r>
              <a:rPr lang="en-GB" sz="1800" i="0" dirty="0" smtClean="0"/>
              <a:t>to one argument and</a:t>
            </a:r>
            <a:r>
              <a:rPr lang="en-GB" sz="1800" dirty="0" smtClean="0"/>
              <a:t> </a:t>
            </a:r>
            <a:r>
              <a:rPr lang="en-GB" sz="1800" dirty="0" err="1" smtClean="0"/>
              <a:t>w</a:t>
            </a:r>
            <a:r>
              <a:rPr lang="en-GB" sz="1800" i="0" dirty="0" err="1" smtClean="0"/>
              <a:t>d</a:t>
            </a:r>
            <a:r>
              <a:rPr lang="en-GB" sz="1800" dirty="0" err="1" smtClean="0"/>
              <a:t>y</a:t>
            </a:r>
            <a:r>
              <a:rPr lang="en-GB" sz="1800" dirty="0" smtClean="0"/>
              <a:t>/</a:t>
            </a:r>
            <a:r>
              <a:rPr lang="en-GB" sz="1800" i="0" dirty="0" err="1" smtClean="0"/>
              <a:t>d</a:t>
            </a:r>
            <a:r>
              <a:rPr lang="en-GB" sz="1800" dirty="0" err="1" smtClean="0"/>
              <a:t>b</a:t>
            </a:r>
            <a:r>
              <a:rPr lang="en-GB" sz="1800" dirty="0" smtClean="0"/>
              <a:t> </a:t>
            </a:r>
            <a:r>
              <a:rPr lang="en-GB" sz="1800" i="0" dirty="0" smtClean="0"/>
              <a:t>to other</a:t>
            </a:r>
            <a:endParaRPr lang="en-GB" sz="1800" i="0" dirty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endParaRPr lang="en-GB" sz="1800" i="0" dirty="0" smtClean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sz="1800" i="0" dirty="0" smtClean="0">
                <a:latin typeface="+mn-lt"/>
              </a:rPr>
              <a:t>At the end of the chain, store the result on the stack</a:t>
            </a:r>
          </a:p>
          <a:p>
            <a:pPr lvl="1">
              <a:spcBef>
                <a:spcPct val="20000"/>
              </a:spcBef>
              <a:defRPr/>
            </a:pPr>
            <a:endParaRPr lang="en-GB" sz="1800" i="0" dirty="0">
              <a:latin typeface="+mn-lt"/>
            </a:endParaRPr>
          </a:p>
          <a:p>
            <a:pPr lvl="1">
              <a:spcBef>
                <a:spcPct val="20000"/>
              </a:spcBef>
              <a:defRPr/>
            </a:pPr>
            <a:r>
              <a:rPr lang="en-GB" sz="1800" dirty="0" smtClean="0">
                <a:latin typeface="+mn-lt"/>
              </a:rPr>
              <a:t>But how do we implement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C++ operator overloading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ADOL-C and </a:t>
            </a:r>
            <a:r>
              <a:rPr lang="en-GB" dirty="0" err="1" smtClean="0"/>
              <a:t>CppAD</a:t>
            </a:r>
            <a:r>
              <a:rPr lang="en-GB" dirty="0" smtClean="0"/>
              <a:t> for reverse-mode</a:t>
            </a:r>
          </a:p>
          <a:p>
            <a:pPr lvl="1"/>
            <a:r>
              <a:rPr lang="en-GB" altLang="en-US" dirty="0"/>
              <a:t>In the forward pass they store the </a:t>
            </a:r>
            <a:r>
              <a:rPr lang="en-GB" altLang="en-US" i="1" dirty="0"/>
              <a:t>whole algorithm </a:t>
            </a:r>
            <a:r>
              <a:rPr lang="en-GB" altLang="en-US" dirty="0" smtClean="0"/>
              <a:t>symbolically</a:t>
            </a:r>
            <a:endParaRPr lang="en-GB" altLang="en-US" dirty="0"/>
          </a:p>
          <a:p>
            <a:pPr lvl="1"/>
            <a:r>
              <a:rPr lang="en-GB" altLang="en-US" dirty="0" smtClean="0"/>
              <a:t>Every </a:t>
            </a:r>
            <a:r>
              <a:rPr lang="en-GB" altLang="en-US" dirty="0"/>
              <a:t>operator and function needs to be stored symbolically (e.g. 0 for plus, 1 for minus, 42 for </a:t>
            </a:r>
            <a:r>
              <a:rPr lang="en-GB" altLang="en-US" dirty="0" err="1"/>
              <a:t>atan</a:t>
            </a:r>
            <a:r>
              <a:rPr lang="en-GB" altLang="en-US" dirty="0"/>
              <a:t> </a:t>
            </a:r>
            <a:r>
              <a:rPr lang="en-GB" altLang="en-US" dirty="0" err="1"/>
              <a:t>etc</a:t>
            </a:r>
            <a:r>
              <a:rPr lang="en-GB" altLang="en-US" dirty="0"/>
              <a:t>)</a:t>
            </a:r>
          </a:p>
          <a:p>
            <a:pPr lvl="1"/>
            <a:r>
              <a:rPr lang="en-GB" altLang="en-US" dirty="0" err="1" smtClean="0"/>
              <a:t>Adjoint</a:t>
            </a:r>
            <a:r>
              <a:rPr lang="en-GB" altLang="en-US" dirty="0" smtClean="0"/>
              <a:t> function (and higher-order derivatives) can then be generated</a:t>
            </a:r>
            <a:endParaRPr lang="en-GB" altLang="en-US" dirty="0"/>
          </a:p>
          <a:p>
            <a:pPr lvl="1"/>
            <a:r>
              <a:rPr lang="en-GB" altLang="en-US" dirty="0" smtClean="0"/>
              <a:t>Flexibility comes at the cost of speed</a:t>
            </a:r>
          </a:p>
          <a:p>
            <a:r>
              <a:rPr lang="en-GB" altLang="en-US" dirty="0" err="1" smtClean="0"/>
              <a:t>Sacado</a:t>
            </a:r>
            <a:r>
              <a:rPr lang="en-GB" altLang="en-US" dirty="0" smtClean="0"/>
              <a:t>::Rad for reverse-mode</a:t>
            </a:r>
          </a:p>
          <a:p>
            <a:pPr lvl="1"/>
            <a:r>
              <a:rPr lang="en-GB" altLang="en-US" dirty="0" smtClean="0"/>
              <a:t>Differential statements (only) are stored as a tree of elemental operations linked by pointers</a:t>
            </a:r>
          </a:p>
          <a:p>
            <a:r>
              <a:rPr lang="en-GB" altLang="en-US" dirty="0" err="1" smtClean="0"/>
              <a:t>Sacado</a:t>
            </a:r>
            <a:r>
              <a:rPr lang="en-GB" altLang="en-US" dirty="0" smtClean="0"/>
              <a:t>::</a:t>
            </a:r>
            <a:r>
              <a:rPr lang="en-GB" altLang="en-US" dirty="0" err="1" smtClean="0"/>
              <a:t>ELRFad</a:t>
            </a:r>
            <a:r>
              <a:rPr lang="en-GB" altLang="en-US" dirty="0" smtClean="0"/>
              <a:t> for forward-mode</a:t>
            </a:r>
          </a:p>
          <a:p>
            <a:pPr lvl="1"/>
            <a:r>
              <a:rPr lang="en-GB" altLang="en-US" i="1" dirty="0" smtClean="0"/>
              <a:t>(ELR = Expression-level reverse mode, Fad = Forward-mode auto. diff.)</a:t>
            </a:r>
          </a:p>
          <a:p>
            <a:pPr lvl="1"/>
            <a:r>
              <a:rPr lang="en-GB" altLang="en-US" dirty="0" smtClean="0"/>
              <a:t>Use </a:t>
            </a:r>
            <a:r>
              <a:rPr lang="en-GB" altLang="en-US" i="1" dirty="0" smtClean="0"/>
              <a:t>expression templates </a:t>
            </a:r>
            <a:r>
              <a:rPr lang="en-GB" altLang="en-US" dirty="0" smtClean="0"/>
              <a:t>to optimize the processing of each expression</a:t>
            </a:r>
          </a:p>
          <a:p>
            <a:pPr lvl="1"/>
            <a:r>
              <a:rPr lang="en-GB" altLang="en-US" dirty="0" smtClean="0"/>
              <a:t>But only works in forward-mode automatic differentiation (for </a:t>
            </a:r>
            <a:r>
              <a:rPr lang="en-GB" altLang="en-US" i="1" dirty="0" smtClean="0"/>
              <a:t>n</a:t>
            </a:r>
            <a:r>
              <a:rPr lang="en-GB" altLang="en-US" dirty="0" smtClean="0"/>
              <a:t> independent variables </a:t>
            </a:r>
            <a:r>
              <a:rPr lang="en-GB" altLang="en-US" b="1" dirty="0" smtClean="0"/>
              <a:t>x</a:t>
            </a:r>
            <a:r>
              <a:rPr lang="en-GB" altLang="en-US" dirty="0" smtClean="0"/>
              <a:t>, each intermediate variable </a:t>
            </a:r>
            <a:r>
              <a:rPr lang="en-GB" altLang="en-US" i="1" dirty="0" smtClean="0"/>
              <a:t>q</a:t>
            </a:r>
            <a:r>
              <a:rPr lang="en-GB" altLang="en-US" dirty="0" smtClean="0"/>
              <a:t> is replaced by an object containing the vector </a:t>
            </a:r>
            <a:endParaRPr lang="en-GB" altLang="en-US" dirty="0"/>
          </a:p>
          <a:p>
            <a:pPr lvl="1"/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5405977"/>
              </p:ext>
            </p:extLst>
          </p:nvPr>
        </p:nvGraphicFramePr>
        <p:xfrm>
          <a:off x="4283968" y="5517232"/>
          <a:ext cx="985257" cy="450403"/>
        </p:xfrm>
        <a:graphic>
          <a:graphicData uri="http://schemas.openxmlformats.org/presentationml/2006/ole">
            <p:oleObj spid="_x0000_s54284" name="Equation" r:id="rId3" imgW="444240" imgH="20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838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Overview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Optimizing reverse-mode operator-overloading implementations</a:t>
            </a:r>
          </a:p>
          <a:p>
            <a:pPr lvl="1"/>
            <a:r>
              <a:rPr lang="en-GB" altLang="en-US" dirty="0" smtClean="0"/>
              <a:t>Efficient tape structure to store the differential statements</a:t>
            </a:r>
          </a:p>
          <a:p>
            <a:pPr lvl="1"/>
            <a:r>
              <a:rPr lang="en-GB" altLang="en-US" dirty="0" smtClean="0"/>
              <a:t>Efficient </a:t>
            </a:r>
            <a:r>
              <a:rPr lang="en-GB" altLang="en-US" dirty="0" err="1" smtClean="0"/>
              <a:t>adjoint</a:t>
            </a:r>
            <a:r>
              <a:rPr lang="en-GB" altLang="en-US" dirty="0" smtClean="0"/>
              <a:t> calculation from the tape</a:t>
            </a:r>
          </a:p>
          <a:p>
            <a:pPr lvl="1"/>
            <a:r>
              <a:rPr lang="en-GB" altLang="en-US" dirty="0" smtClean="0"/>
              <a:t>Using expression templates to efficiently build the tape</a:t>
            </a:r>
          </a:p>
          <a:p>
            <a:pPr lvl="1"/>
            <a:r>
              <a:rPr lang="en-GB" altLang="en-US" dirty="0" smtClean="0"/>
              <a:t>Other optimizations</a:t>
            </a:r>
          </a:p>
          <a:p>
            <a:r>
              <a:rPr lang="en-GB" altLang="en-US" dirty="0" smtClean="0"/>
              <a:t>Benchmark of a </a:t>
            </a:r>
            <a:r>
              <a:rPr lang="en-GB" altLang="en-US" dirty="0" smtClean="0"/>
              <a:t>new, free </a:t>
            </a:r>
            <a:r>
              <a:rPr lang="en-GB" altLang="en-US" dirty="0" smtClean="0"/>
              <a:t>tool “Adept” (Automatic Differentiation using Expression Templates) against ADOL-C, </a:t>
            </a:r>
            <a:r>
              <a:rPr lang="en-GB" altLang="en-US" dirty="0" err="1" smtClean="0"/>
              <a:t>CppAD</a:t>
            </a:r>
            <a:r>
              <a:rPr lang="en-GB" altLang="en-US" dirty="0" smtClean="0"/>
              <a:t> and </a:t>
            </a:r>
            <a:r>
              <a:rPr lang="en-GB" altLang="en-US" dirty="0" err="1" smtClean="0"/>
              <a:t>Sacado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Optimizing the computation of full </a:t>
            </a:r>
            <a:r>
              <a:rPr lang="en-GB" altLang="en-US" dirty="0" err="1" smtClean="0"/>
              <a:t>Jacobian</a:t>
            </a:r>
            <a:r>
              <a:rPr lang="en-GB" altLang="en-US" dirty="0" smtClean="0"/>
              <a:t> matrices</a:t>
            </a:r>
          </a:p>
          <a:p>
            <a:r>
              <a:rPr lang="en-GB" altLang="en-US" dirty="0" smtClean="0"/>
              <a:t>Remaining challenges</a:t>
            </a:r>
          </a:p>
          <a:p>
            <a:endParaRPr lang="en-GB" altLang="en-US" dirty="0" smtClean="0"/>
          </a:p>
          <a:p>
            <a:endParaRPr lang="en-GB" altLang="en-US" dirty="0" smtClean="0">
              <a:solidFill>
                <a:srgbClr val="FF0000"/>
              </a:solidFill>
            </a:endParaRPr>
          </a:p>
          <a:p>
            <a:endParaRPr lang="en-GB" alt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Simple example</a:t>
            </a:r>
            <a:endParaRPr lang="en-GB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Consider simple algorithm </a:t>
            </a:r>
            <a:r>
              <a:rPr lang="en-GB" altLang="en-US" i="1" dirty="0" smtClean="0"/>
              <a:t>y</a:t>
            </a:r>
            <a:r>
              <a:rPr lang="en-GB" altLang="en-US" dirty="0" smtClean="0"/>
              <a:t>(</a:t>
            </a:r>
            <a:r>
              <a:rPr lang="en-GB" altLang="en-US" i="1" dirty="0" smtClean="0"/>
              <a:t>x</a:t>
            </a:r>
            <a:r>
              <a:rPr lang="en-GB" altLang="en-US" baseline="-25000" dirty="0" smtClean="0"/>
              <a:t>0</a:t>
            </a:r>
            <a:r>
              <a:rPr lang="en-GB" altLang="en-US" dirty="0" smtClean="0"/>
              <a:t>, </a:t>
            </a:r>
            <a:r>
              <a:rPr lang="en-GB" altLang="en-US" i="1" dirty="0" smtClean="0"/>
              <a:t>x</a:t>
            </a:r>
            <a:r>
              <a:rPr lang="en-GB" altLang="en-US" baseline="-25000" dirty="0" smtClean="0"/>
              <a:t>1</a:t>
            </a:r>
            <a:r>
              <a:rPr lang="en-GB" altLang="en-US" dirty="0" smtClean="0"/>
              <a:t>) contrived for didactic purposes:</a:t>
            </a:r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We want the automatic differentiation code to look like this: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470"/>
          <a:stretch>
            <a:fillRect/>
          </a:stretch>
        </p:blipFill>
        <p:spPr bwMode="auto">
          <a:xfrm>
            <a:off x="1476375" y="1628775"/>
            <a:ext cx="28067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52259" y="1628775"/>
            <a:ext cx="4513262" cy="138430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double algorithm(</a:t>
            </a:r>
            <a:r>
              <a:rPr lang="en-GB" sz="1400" b="1" i="0" dirty="0" err="1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const</a:t>
            </a: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double x[2]) {</a:t>
            </a:r>
          </a:p>
          <a:p>
            <a:pPr lvl="1"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 = 4.0</a:t>
            </a: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GB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 = 2.0*x[0] + 3.0*x[1]*x[1]</a:t>
            </a: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defRPr/>
            </a:pPr>
            <a:r>
              <a:rPr lang="en-GB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 *= sin(s)</a:t>
            </a: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y;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400" b="1" dirty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8544" y="3573016"/>
            <a:ext cx="3513137" cy="224790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function algorithm(x) result(y)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implicit none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real, intent(in)  :: x(2)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real              :: y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real              :: s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y = 4.0</a:t>
            </a:r>
          </a:p>
          <a:p>
            <a:pPr>
              <a:defRPr/>
            </a:pPr>
            <a:r>
              <a:rPr lang="en-GB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 = 2.0*x(1) + 3.0*x(2)*x(2)</a:t>
            </a:r>
          </a:p>
          <a:p>
            <a:pPr>
              <a:defRPr/>
            </a:pPr>
            <a:r>
              <a:rPr lang="en-GB" sz="1400" b="1" i="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y = y * sin(s)</a:t>
            </a:r>
          </a:p>
          <a:p>
            <a:pPr>
              <a:defRPr/>
            </a:pPr>
            <a:r>
              <a:rPr lang="en-GB" sz="1400" b="1" i="0" dirty="0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return</a:t>
            </a:r>
          </a:p>
          <a:p>
            <a:pPr>
              <a:defRPr/>
            </a:pPr>
            <a:r>
              <a:rPr lang="en-GB" sz="1400" b="1" i="0" dirty="0" err="1">
                <a:solidFill>
                  <a:schemeClr val="bg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endfunction</a:t>
            </a:r>
            <a:endParaRPr lang="en-GB" sz="1400" b="1" i="0" dirty="0">
              <a:solidFill>
                <a:schemeClr val="bg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7035" y="3501008"/>
            <a:ext cx="8453437" cy="3070225"/>
            <a:chOff x="367035" y="3501008"/>
            <a:chExt cx="8453437" cy="3070225"/>
          </a:xfrm>
        </p:grpSpPr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367035" y="3501008"/>
              <a:ext cx="8453437" cy="30702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adouble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algorithm(</a:t>
              </a:r>
              <a:r>
                <a:rPr lang="en-GB" altLang="en-US" sz="1400" b="1" i="0" dirty="0" err="1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const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adouble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x[2]) {</a:t>
              </a:r>
            </a:p>
            <a:p>
              <a:pPr lvl="1"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adouble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altLang="en-US" sz="1400" b="1" i="0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y = 4.0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lvl="1"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adouble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GB" altLang="en-US" sz="1400" b="1" i="0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s = 2.0*x[0] + 3.0*x[1]*x[1]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lvl="1" eaLnBrk="1" hangingPunct="1"/>
              <a:r>
                <a:rPr lang="en-GB" altLang="en-US" sz="1400" b="1" i="0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y *= sin(s)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pPr lvl="1" eaLnBrk="1" hangingPunct="1"/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return y;</a:t>
              </a:r>
            </a:p>
            <a:p>
              <a:pPr eaLnBrk="1" hangingPunct="1"/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}</a:t>
              </a:r>
            </a:p>
            <a:p>
              <a:pPr eaLnBrk="1" hangingPunct="1"/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Main code</a:t>
              </a:r>
            </a:p>
            <a:p>
              <a:pPr eaLnBrk="1" hangingPunct="1"/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Stack </a:t>
              </a:r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stack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;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 		// Object where info will be stored</a:t>
              </a:r>
            </a:p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adouble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x[2] = {…, …}	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Set algorithm inputs</a:t>
              </a:r>
            </a:p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adouble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 y = algorithm(x);	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Run algorithm and store info in stack</a:t>
              </a:r>
            </a:p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y.set_gradient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</a:t>
              </a:r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y_AD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);	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Set </a:t>
              </a:r>
              <a:r>
                <a:rPr lang="en-GB" altLang="en-US" sz="1400" b="1" i="0" dirty="0" err="1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dJ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</a:t>
              </a:r>
              <a:r>
                <a:rPr lang="en-GB" altLang="en-US" sz="1400" b="1" i="0" dirty="0" err="1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dy</a:t>
              </a:r>
              <a:endParaRPr lang="en-GB" altLang="en-US" sz="1400" b="1" i="0" dirty="0">
                <a:solidFill>
                  <a:srgbClr val="606060"/>
                </a:solidFill>
                <a:latin typeface="Courier New" pitchFamily="49" charset="0"/>
                <a:cs typeface="Courier New" pitchFamily="49" charset="0"/>
              </a:endParaRPr>
            </a:p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stack.reverse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();		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Run </a:t>
              </a:r>
              <a:r>
                <a:rPr lang="en-GB" altLang="en-US" sz="1400" b="1" i="0" dirty="0" err="1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adjoint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 code from stored info</a:t>
              </a:r>
            </a:p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x_AD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[0] = x[0].</a:t>
              </a:r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get_gradient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();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Save resulting values of </a:t>
              </a:r>
              <a:r>
                <a:rPr lang="en-GB" altLang="en-US" sz="1400" b="1" i="0" dirty="0" err="1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dJ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/dx0</a:t>
              </a:r>
            </a:p>
            <a:p>
              <a:pPr eaLnBrk="1" hangingPunct="1"/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x_AD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[1] = x[1].</a:t>
              </a:r>
              <a:r>
                <a:rPr lang="en-GB" altLang="en-US" sz="1400" b="1" i="0" dirty="0" err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get_gradient</a:t>
              </a:r>
              <a:r>
                <a:rPr lang="en-GB" altLang="en-US" sz="1400" b="1" i="0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();	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// ... and </a:t>
              </a:r>
              <a:r>
                <a:rPr lang="en-GB" altLang="en-US" sz="1400" b="1" i="0" dirty="0" err="1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dJ</a:t>
              </a:r>
              <a:r>
                <a:rPr lang="en-GB" altLang="en-US" sz="1400" b="1" i="0" dirty="0">
                  <a:solidFill>
                    <a:srgbClr val="606060"/>
                  </a:solidFill>
                  <a:latin typeface="Courier New" pitchFamily="49" charset="0"/>
                  <a:cs typeface="Courier New" pitchFamily="49" charset="0"/>
                </a:rPr>
                <a:t>/dx1</a:t>
              </a: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851920" y="3801219"/>
              <a:ext cx="4824413" cy="923925"/>
              <a:chOff x="3924300" y="1700213"/>
              <a:chExt cx="4824413" cy="923925"/>
            </a:xfrm>
          </p:grpSpPr>
          <p:cxnSp>
            <p:nvCxnSpPr>
              <p:cNvPr id="9" name="Straight Arrow Connector 4"/>
              <p:cNvCxnSpPr>
                <a:cxnSpLocks noChangeShapeType="1"/>
                <a:stCxn id="10" idx="1"/>
              </p:cNvCxnSpPr>
              <p:nvPr/>
            </p:nvCxnSpPr>
            <p:spPr bwMode="auto">
              <a:xfrm flipH="1" flipV="1">
                <a:off x="3924300" y="1700213"/>
                <a:ext cx="2447925" cy="461962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6372225" y="1700213"/>
                <a:ext cx="2376488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Simple change: label “active” variables as a new type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Minimum necessary storage</a:t>
            </a:r>
            <a:endParaRPr lang="en-GB" dirty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44" r="-18"/>
          <a:stretch>
            <a:fillRect/>
          </a:stretch>
        </p:blipFill>
        <p:spPr bwMode="auto">
          <a:xfrm>
            <a:off x="2771800" y="1264171"/>
            <a:ext cx="35845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idx="4294967295"/>
          </p:nvPr>
        </p:nvSpPr>
        <p:spPr>
          <a:xfrm>
            <a:off x="333375" y="908050"/>
            <a:ext cx="8647113" cy="590532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What is minimum necessary storage for the equivalent differential statements?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If each gradient is labelled by a unique integer (since they’re unknown in forward pass) then we need to build two stacks: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 marL="0" indent="0">
              <a:buFontTx/>
              <a:buNone/>
              <a:defRPr/>
            </a:pPr>
            <a:endParaRPr lang="en-GB" dirty="0" smtClean="0"/>
          </a:p>
          <a:p>
            <a:pPr>
              <a:defRPr/>
            </a:pPr>
            <a:endParaRPr lang="en-GB" sz="1000" dirty="0" smtClean="0"/>
          </a:p>
          <a:p>
            <a:pPr>
              <a:defRPr/>
            </a:pPr>
            <a:r>
              <a:rPr lang="en-GB" i="1" dirty="0" smtClean="0"/>
              <a:t>Total of 120 bytes in this case</a:t>
            </a:r>
          </a:p>
          <a:p>
            <a:pPr>
              <a:defRPr/>
            </a:pPr>
            <a:r>
              <a:rPr lang="en-GB" dirty="0" smtClean="0"/>
              <a:t>Can then run backwards through stack to compute </a:t>
            </a:r>
            <a:r>
              <a:rPr lang="en-GB" dirty="0" err="1" smtClean="0"/>
              <a:t>adjoints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7639990"/>
              </p:ext>
            </p:extLst>
          </p:nvPr>
        </p:nvGraphicFramePr>
        <p:xfrm>
          <a:off x="323850" y="3530600"/>
          <a:ext cx="3960813" cy="2306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4711"/>
                <a:gridCol w="1886102"/>
              </a:tblGrid>
              <a:tr h="64027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Index to LHS gradient (unsigned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int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Index to first operation (unsigned </a:t>
                      </a:r>
                      <a:r>
                        <a:rPr lang="en-GB" sz="1600" dirty="0" err="1" smtClean="0"/>
                        <a:t>int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err="1" smtClean="0"/>
                        <a:t>y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smtClean="0"/>
                        <a:t>s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err="1" smtClean="0">
                          <a:latin typeface="+mn-lt"/>
                        </a:rPr>
                        <a:t>y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</a:tr>
              <a:tr h="370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 marL="91449" marR="91449" marT="45734" marB="45734"/>
                </a:tc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9395904"/>
              </p:ext>
            </p:extLst>
          </p:nvPr>
        </p:nvGraphicFramePr>
        <p:xfrm>
          <a:off x="4787900" y="3546475"/>
          <a:ext cx="4032251" cy="267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36"/>
                <a:gridCol w="1512094"/>
                <a:gridCol w="1944121"/>
              </a:tblGrid>
              <a:tr h="640061">
                <a:tc>
                  <a:txBody>
                    <a:bodyPr/>
                    <a:lstStyle/>
                    <a:p>
                      <a:pPr algn="r"/>
                      <a:r>
                        <a:rPr lang="en-GB" sz="1600" b="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13" marB="45713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Multiplier (double)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Index to RHS gradient (unsigned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int</a:t>
                      </a:r>
                      <a:r>
                        <a:rPr lang="en-GB" sz="1600" baseline="0" dirty="0" smtClean="0"/>
                        <a:t>)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algn="r"/>
                      <a:r>
                        <a:rPr lang="en-GB" sz="1600" dirty="0" smtClean="0"/>
                        <a:t>0</a:t>
                      </a:r>
                      <a:endParaRPr lang="en-GB" sz="1600" dirty="0"/>
                    </a:p>
                  </a:txBody>
                  <a:tcPr marL="91436" marR="91436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2.0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0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smtClean="0"/>
                        <a:t>x</a:t>
                      </a:r>
                      <a:r>
                        <a:rPr lang="en-GB" sz="1600" baseline="-25000" dirty="0" smtClean="0"/>
                        <a:t>0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1</a:t>
                      </a:r>
                      <a:endParaRPr lang="en-GB" sz="1600" dirty="0"/>
                    </a:p>
                  </a:txBody>
                  <a:tcPr marL="91436" marR="91436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6.0</a:t>
                      </a:r>
                      <a:r>
                        <a:rPr lang="en-GB" sz="1600" i="1" dirty="0" smtClean="0"/>
                        <a:t>x</a:t>
                      </a:r>
                      <a:r>
                        <a:rPr lang="en-GB" sz="1600" baseline="-25000" dirty="0" smtClean="0"/>
                        <a:t>1</a:t>
                      </a:r>
                      <a:endParaRPr lang="en-GB" sz="1600" baseline="-250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smtClean="0"/>
                        <a:t>x</a:t>
                      </a:r>
                      <a:r>
                        <a:rPr lang="en-GB" sz="1600" baseline="-25000" dirty="0" smtClean="0"/>
                        <a:t>1</a:t>
                      </a:r>
                      <a:r>
                        <a:rPr lang="en-GB" sz="1600" dirty="0" smtClean="0"/>
                        <a:t>)</a:t>
                      </a:r>
                    </a:p>
                  </a:txBody>
                  <a:tcPr marL="91436" marR="91436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2</a:t>
                      </a:r>
                      <a:endParaRPr lang="en-GB" sz="1600" dirty="0"/>
                    </a:p>
                  </a:txBody>
                  <a:tcPr marL="91436" marR="91436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sin(</a:t>
                      </a:r>
                      <a:r>
                        <a:rPr lang="en-GB" sz="1600" i="1" dirty="0" smtClean="0"/>
                        <a:t>s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err="1" smtClean="0"/>
                        <a:t>y</a:t>
                      </a:r>
                      <a:r>
                        <a:rPr lang="en-GB" sz="1600" dirty="0" smtClean="0"/>
                        <a:t>)</a:t>
                      </a:r>
                    </a:p>
                  </a:txBody>
                  <a:tcPr marL="91436" marR="91436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3</a:t>
                      </a:r>
                      <a:endParaRPr lang="en-GB" sz="1600" dirty="0"/>
                    </a:p>
                  </a:txBody>
                  <a:tcPr marL="91436" marR="91436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y</a:t>
                      </a:r>
                      <a:r>
                        <a:rPr lang="en-GB" sz="1600" dirty="0" smtClean="0"/>
                        <a:t> </a:t>
                      </a:r>
                      <a:r>
                        <a:rPr lang="en-GB" sz="1600" dirty="0" err="1" smtClean="0"/>
                        <a:t>cos</a:t>
                      </a:r>
                      <a:r>
                        <a:rPr lang="en-GB" sz="1600" dirty="0" smtClean="0"/>
                        <a:t>(</a:t>
                      </a:r>
                      <a:r>
                        <a:rPr lang="en-GB" sz="1600" i="1" dirty="0" smtClean="0"/>
                        <a:t>s</a:t>
                      </a:r>
                      <a:r>
                        <a:rPr lang="en-GB" sz="1600" dirty="0" smtClean="0"/>
                        <a:t>)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en-GB" sz="1600" dirty="0" smtClean="0"/>
                        <a:t> (</a:t>
                      </a:r>
                      <a:r>
                        <a:rPr lang="en-GB" sz="1600" i="1" dirty="0" smtClean="0">
                          <a:latin typeface="Symbol" pitchFamily="18" charset="2"/>
                        </a:rPr>
                        <a:t>d</a:t>
                      </a:r>
                      <a:r>
                        <a:rPr lang="en-GB" sz="1600" i="1" dirty="0" smtClean="0"/>
                        <a:t>s</a:t>
                      </a:r>
                      <a:r>
                        <a:rPr lang="en-GB" sz="1600" dirty="0" smtClean="0"/>
                        <a:t>)</a:t>
                      </a:r>
                    </a:p>
                  </a:txBody>
                  <a:tcPr marL="91436" marR="91436" marT="45713" marB="45713"/>
                </a:tc>
              </a:tr>
              <a:tr h="37078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4</a:t>
                      </a:r>
                      <a:endParaRPr lang="en-GB" sz="1600" dirty="0"/>
                    </a:p>
                  </a:txBody>
                  <a:tcPr marL="91436" marR="91436" marT="45713" marB="45713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…</a:t>
                      </a:r>
                      <a:endParaRPr lang="en-GB" sz="1600" dirty="0"/>
                    </a:p>
                  </a:txBody>
                  <a:tcPr marL="91436" marR="91436" marT="45713" marB="4571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…</a:t>
                      </a:r>
                    </a:p>
                  </a:txBody>
                  <a:tcPr marL="91436" marR="91436" marT="45713" marB="45713"/>
                </a:tc>
              </a:tr>
            </a:tbl>
          </a:graphicData>
        </a:graphic>
      </p:graphicFrame>
      <p:sp>
        <p:nvSpPr>
          <p:cNvPr id="15415" name="TextBox 6"/>
          <p:cNvSpPr txBox="1">
            <a:spLocks noChangeArrowheads="1"/>
          </p:cNvSpPr>
          <p:nvPr/>
        </p:nvSpPr>
        <p:spPr bwMode="auto">
          <a:xfrm>
            <a:off x="323850" y="3068638"/>
            <a:ext cx="2592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0">
                <a:solidFill>
                  <a:srgbClr val="FF0000"/>
                </a:solidFill>
                <a:latin typeface="Comic Sans MS" pitchFamily="66" charset="0"/>
              </a:rPr>
              <a:t>Statement stack</a:t>
            </a:r>
          </a:p>
        </p:txBody>
      </p:sp>
      <p:sp>
        <p:nvSpPr>
          <p:cNvPr id="15416" name="TextBox 7"/>
          <p:cNvSpPr txBox="1">
            <a:spLocks noChangeArrowheads="1"/>
          </p:cNvSpPr>
          <p:nvPr/>
        </p:nvSpPr>
        <p:spPr bwMode="auto">
          <a:xfrm>
            <a:off x="5364163" y="3084513"/>
            <a:ext cx="248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i="0">
                <a:solidFill>
                  <a:srgbClr val="FF0000"/>
                </a:solidFill>
                <a:latin typeface="Comic Sans MS" pitchFamily="66" charset="0"/>
              </a:rPr>
              <a:t>Operation stack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492500" y="4429552"/>
            <a:ext cx="1576483" cy="1359707"/>
            <a:chOff x="3492500" y="4429552"/>
            <a:chExt cx="1576483" cy="1359707"/>
          </a:xfrm>
        </p:grpSpPr>
        <p:cxnSp>
          <p:nvCxnSpPr>
            <p:cNvPr id="15418" name="Straight Arrow Connector 8"/>
            <p:cNvCxnSpPr>
              <a:cxnSpLocks noChangeShapeType="1"/>
            </p:cNvCxnSpPr>
            <p:nvPr/>
          </p:nvCxnSpPr>
          <p:spPr bwMode="auto">
            <a:xfrm flipV="1">
              <a:off x="3492500" y="4732764"/>
              <a:ext cx="1366838" cy="136396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419" name="Straight Arrow Connector 10"/>
            <p:cNvCxnSpPr>
              <a:cxnSpLocks noChangeShapeType="1"/>
            </p:cNvCxnSpPr>
            <p:nvPr/>
          </p:nvCxnSpPr>
          <p:spPr bwMode="auto">
            <a:xfrm>
              <a:off x="3492500" y="5275879"/>
              <a:ext cx="1366838" cy="210167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420" name="Left Brace 12"/>
            <p:cNvSpPr>
              <a:spLocks/>
            </p:cNvSpPr>
            <p:nvPr/>
          </p:nvSpPr>
          <p:spPr bwMode="auto">
            <a:xfrm>
              <a:off x="4915377" y="4429552"/>
              <a:ext cx="144462" cy="606425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 i="0"/>
            </a:p>
          </p:txBody>
        </p:sp>
        <p:sp>
          <p:nvSpPr>
            <p:cNvPr id="15421" name="Left Brace 13"/>
            <p:cNvSpPr>
              <a:spLocks/>
            </p:cNvSpPr>
            <p:nvPr/>
          </p:nvSpPr>
          <p:spPr bwMode="auto">
            <a:xfrm>
              <a:off x="4924521" y="5182834"/>
              <a:ext cx="144462" cy="606425"/>
            </a:xfrm>
            <a:prstGeom prst="leftBrace">
              <a:avLst>
                <a:gd name="adj1" fmla="val 8357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 i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59832" y="1196752"/>
            <a:ext cx="3038762" cy="1090721"/>
            <a:chOff x="3059832" y="1196752"/>
            <a:chExt cx="3038762" cy="1090721"/>
          </a:xfrm>
        </p:grpSpPr>
        <p:sp>
          <p:nvSpPr>
            <p:cNvPr id="4" name="TextBox 3"/>
            <p:cNvSpPr txBox="1"/>
            <p:nvPr/>
          </p:nvSpPr>
          <p:spPr>
            <a:xfrm>
              <a:off x="3879352" y="1609055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32040" y="1609055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59832" y="1196752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59832" y="1969095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3120" y="1961408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85688" y="1979696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68976" y="1599911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i="0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GB" sz="1400" b="1" i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53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6050" y="1368425"/>
            <a:ext cx="3154363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mtClean="0"/>
              <a:t>Adjoint algorithm is simple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333375" y="1000125"/>
            <a:ext cx="4743450" cy="5500688"/>
          </a:xfrm>
        </p:spPr>
        <p:txBody>
          <a:bodyPr/>
          <a:lstStyle/>
          <a:p>
            <a:r>
              <a:rPr lang="en-GB" altLang="en-US" smtClean="0"/>
              <a:t>Need to cope with three different types of differential statement: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897"/>
          <a:stretch>
            <a:fillRect/>
          </a:stretch>
        </p:blipFill>
        <p:spPr bwMode="auto">
          <a:xfrm>
            <a:off x="333375" y="1912938"/>
            <a:ext cx="3746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1619250" y="2178050"/>
            <a:ext cx="3673475" cy="125095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987675" y="2212975"/>
            <a:ext cx="2233613" cy="1000125"/>
            <a:chOff x="2987824" y="2429758"/>
            <a:chExt cx="2233540" cy="999242"/>
          </a:xfrm>
        </p:grpSpPr>
        <p:cxnSp>
          <p:nvCxnSpPr>
            <p:cNvPr id="52233" name="Straight Arrow Connector 8"/>
            <p:cNvCxnSpPr>
              <a:cxnSpLocks noChangeShapeType="1"/>
            </p:cNvCxnSpPr>
            <p:nvPr/>
          </p:nvCxnSpPr>
          <p:spPr bwMode="auto">
            <a:xfrm>
              <a:off x="2987824" y="2742629"/>
              <a:ext cx="1961559" cy="186750"/>
            </a:xfrm>
            <a:prstGeom prst="straightConnector1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234" name="Left Brace 6"/>
            <p:cNvSpPr>
              <a:spLocks/>
            </p:cNvSpPr>
            <p:nvPr/>
          </p:nvSpPr>
          <p:spPr bwMode="auto">
            <a:xfrm>
              <a:off x="5076056" y="2429758"/>
              <a:ext cx="145308" cy="999242"/>
            </a:xfrm>
            <a:prstGeom prst="leftBrace">
              <a:avLst>
                <a:gd name="adj1" fmla="val 8341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141663" algn="l"/>
                </a:tabLs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 i="0"/>
            </a:p>
          </p:txBody>
        </p:sp>
      </p:grpSp>
      <p:sp>
        <p:nvSpPr>
          <p:cNvPr id="52239" name="Content Placeholder 2"/>
          <p:cNvSpPr txBox="1">
            <a:spLocks/>
          </p:cNvSpPr>
          <p:nvPr/>
        </p:nvSpPr>
        <p:spPr bwMode="auto">
          <a:xfrm>
            <a:off x="179388" y="1628775"/>
            <a:ext cx="3103562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GB" altLang="en-US" sz="1800" i="0">
                <a:solidFill>
                  <a:srgbClr val="CC0000"/>
                </a:solidFill>
                <a:latin typeface="Comic Sans MS" pitchFamily="66" charset="0"/>
              </a:rPr>
              <a:t>Forward mode: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779838" y="1000125"/>
            <a:ext cx="4600575" cy="1924050"/>
            <a:chOff x="3779838" y="1000379"/>
            <a:chExt cx="4599804" cy="1923796"/>
          </a:xfrm>
        </p:grpSpPr>
        <p:grpSp>
          <p:nvGrpSpPr>
            <p:cNvPr id="52241" name="Group 20"/>
            <p:cNvGrpSpPr>
              <a:grpSpLocks/>
            </p:cNvGrpSpPr>
            <p:nvPr/>
          </p:nvGrpSpPr>
          <p:grpSpPr bwMode="auto">
            <a:xfrm>
              <a:off x="3779838" y="1435100"/>
              <a:ext cx="1441450" cy="1489075"/>
              <a:chOff x="3779912" y="1651553"/>
              <a:chExt cx="1440806" cy="1489415"/>
            </a:xfrm>
          </p:grpSpPr>
          <p:sp>
            <p:nvSpPr>
              <p:cNvPr id="52242" name="Left Brace 5"/>
              <p:cNvSpPr>
                <a:spLocks/>
              </p:cNvSpPr>
              <p:nvPr/>
            </p:nvSpPr>
            <p:spPr bwMode="auto">
              <a:xfrm>
                <a:off x="5076056" y="1651553"/>
                <a:ext cx="144662" cy="606027"/>
              </a:xfrm>
              <a:prstGeom prst="leftBrace">
                <a:avLst>
                  <a:gd name="adj1" fmla="val 8340"/>
                  <a:gd name="adj2" fmla="val 50000"/>
                </a:avLst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FontTx/>
                  <a:buChar char="•"/>
                </a:pPr>
                <a:endParaRPr lang="en-US" altLang="en-US" i="0"/>
              </a:p>
            </p:txBody>
          </p:sp>
          <p:cxnSp>
            <p:nvCxnSpPr>
              <p:cNvPr id="52243" name="Straight Arrow Connector 7"/>
              <p:cNvCxnSpPr>
                <a:cxnSpLocks noChangeShapeType="1"/>
              </p:cNvCxnSpPr>
              <p:nvPr/>
            </p:nvCxnSpPr>
            <p:spPr bwMode="auto">
              <a:xfrm flipV="1">
                <a:off x="3779912" y="1954568"/>
                <a:ext cx="1169471" cy="1186400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52244" name="Content Placeholder 2"/>
            <p:cNvSpPr txBox="1">
              <a:spLocks/>
            </p:cNvSpPr>
            <p:nvPr/>
          </p:nvSpPr>
          <p:spPr bwMode="auto">
            <a:xfrm>
              <a:off x="6156176" y="1000379"/>
              <a:ext cx="2223466" cy="41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lvl="1">
                <a:spcBef>
                  <a:spcPct val="20000"/>
                </a:spcBef>
              </a:pPr>
              <a:r>
                <a:rPr lang="en-GB" altLang="en-US" sz="1800" i="0">
                  <a:solidFill>
                    <a:srgbClr val="CC0000"/>
                  </a:solidFill>
                  <a:latin typeface="Comic Sans MS" pitchFamily="66" charset="0"/>
                </a:rPr>
                <a:t>Reverse mode:</a:t>
              </a:r>
            </a:p>
          </p:txBody>
        </p:sp>
      </p:grpSp>
      <p:graphicFrame>
        <p:nvGraphicFramePr>
          <p:cNvPr id="52245" name="Object 21"/>
          <p:cNvGraphicFramePr>
            <a:graphicFrameLocks noChangeAspect="1"/>
          </p:cNvGraphicFramePr>
          <p:nvPr/>
        </p:nvGraphicFramePr>
        <p:xfrm>
          <a:off x="490538" y="4652963"/>
          <a:ext cx="2400300" cy="682625"/>
        </p:xfrm>
        <a:graphic>
          <a:graphicData uri="http://schemas.openxmlformats.org/presentationml/2006/ole">
            <p:oleObj spid="_x0000_s52394" name="Equation" r:id="rId5" imgW="1028254" imgH="291973" progId="Equation.3">
              <p:embed/>
            </p:oleObj>
          </a:graphicData>
        </a:graphic>
      </p:graphicFrame>
      <p:graphicFrame>
        <p:nvGraphicFramePr>
          <p:cNvPr id="52246" name="Object 22"/>
          <p:cNvGraphicFramePr>
            <a:graphicFrameLocks noChangeAspect="1"/>
          </p:cNvGraphicFramePr>
          <p:nvPr/>
        </p:nvGraphicFramePr>
        <p:xfrm>
          <a:off x="4894263" y="4616450"/>
          <a:ext cx="1333500" cy="534988"/>
        </p:xfrm>
        <a:graphic>
          <a:graphicData uri="http://schemas.openxmlformats.org/presentationml/2006/ole">
            <p:oleObj spid="_x0000_s52395" name="Equation" r:id="rId6" imgW="571252" imgH="228501" progId="Equation.3">
              <p:embed/>
            </p:oleObj>
          </a:graphicData>
        </a:graphic>
      </p:graphicFrame>
      <p:graphicFrame>
        <p:nvGraphicFramePr>
          <p:cNvPr id="52247" name="Object 23"/>
          <p:cNvGraphicFramePr>
            <a:graphicFrameLocks noChangeAspect="1"/>
          </p:cNvGraphicFramePr>
          <p:nvPr/>
        </p:nvGraphicFramePr>
        <p:xfrm>
          <a:off x="4859338" y="5035550"/>
          <a:ext cx="1303337" cy="531813"/>
        </p:xfrm>
        <a:graphic>
          <a:graphicData uri="http://schemas.openxmlformats.org/presentationml/2006/ole">
            <p:oleObj spid="_x0000_s52396" name="Equation" r:id="rId7" imgW="558800" imgH="228600" progId="Equation.3">
              <p:embed/>
            </p:oleObj>
          </a:graphicData>
        </a:graphic>
      </p:graphicFrame>
      <p:graphicFrame>
        <p:nvGraphicFramePr>
          <p:cNvPr id="52248" name="Object 24"/>
          <p:cNvGraphicFramePr>
            <a:graphicFrameLocks noChangeAspect="1"/>
          </p:cNvGraphicFramePr>
          <p:nvPr/>
        </p:nvGraphicFramePr>
        <p:xfrm>
          <a:off x="5580063" y="5892800"/>
          <a:ext cx="2636837" cy="560388"/>
        </p:xfrm>
        <a:graphic>
          <a:graphicData uri="http://schemas.openxmlformats.org/presentationml/2006/ole">
            <p:oleObj spid="_x0000_s52397" name="Equation" r:id="rId8" imgW="1129810" imgH="241195" progId="Equation.3">
              <p:embed/>
            </p:oleObj>
          </a:graphicData>
        </a:graphic>
      </p:graphicFrame>
      <p:sp>
        <p:nvSpPr>
          <p:cNvPr id="52249" name="Content Placeholder 2"/>
          <p:cNvSpPr txBox="1">
            <a:spLocks/>
          </p:cNvSpPr>
          <p:nvPr/>
        </p:nvSpPr>
        <p:spPr bwMode="auto">
          <a:xfrm>
            <a:off x="-36513" y="4384675"/>
            <a:ext cx="4032251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GB" altLang="en-US" sz="1800" i="0">
                <a:solidFill>
                  <a:srgbClr val="CC0000"/>
                </a:solidFill>
                <a:latin typeface="Comic Sans MS" pitchFamily="66" charset="0"/>
              </a:rPr>
              <a:t>General differential statement:</a:t>
            </a:r>
          </a:p>
        </p:txBody>
      </p:sp>
      <p:sp>
        <p:nvSpPr>
          <p:cNvPr id="52250" name="Content Placeholder 2"/>
          <p:cNvSpPr txBox="1">
            <a:spLocks/>
          </p:cNvSpPr>
          <p:nvPr/>
        </p:nvSpPr>
        <p:spPr bwMode="auto">
          <a:xfrm>
            <a:off x="4572000" y="4256088"/>
            <a:ext cx="40322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GB" altLang="en-US" sz="1800" i="0">
                <a:solidFill>
                  <a:srgbClr val="CC0000"/>
                </a:solidFill>
                <a:latin typeface="Comic Sans MS" pitchFamily="66" charset="0"/>
              </a:rPr>
              <a:t>Equivalent adjoint statements: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4878388" y="5532438"/>
            <a:ext cx="185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latin typeface="Times New Roman" pitchFamily="18" charset="0"/>
              </a:rPr>
              <a:t>for i = 0 to 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44" r="-18"/>
          <a:stretch>
            <a:fillRect/>
          </a:stretch>
        </p:blipFill>
        <p:spPr bwMode="auto">
          <a:xfrm>
            <a:off x="4500563" y="4941888"/>
            <a:ext cx="35845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…which can be coded as follows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</p:nvPr>
        </p:nvSpPr>
        <p:spPr>
          <a:xfrm>
            <a:off x="333375" y="4724400"/>
            <a:ext cx="8647113" cy="1776413"/>
          </a:xfrm>
        </p:spPr>
        <p:txBody>
          <a:bodyPr/>
          <a:lstStyle/>
          <a:p>
            <a:r>
              <a:rPr lang="en-GB" altLang="en-US" smtClean="0"/>
              <a:t>This does the right thing in our three cases:</a:t>
            </a:r>
          </a:p>
          <a:p>
            <a:pPr lvl="1"/>
            <a:r>
              <a:rPr lang="en-GB" altLang="en-US" smtClean="0"/>
              <a:t>Zero on RHS</a:t>
            </a:r>
          </a:p>
          <a:p>
            <a:pPr lvl="1"/>
            <a:r>
              <a:rPr lang="en-GB" altLang="en-US" smtClean="0"/>
              <a:t>One or more gradients on RHS</a:t>
            </a:r>
          </a:p>
          <a:p>
            <a:pPr lvl="1"/>
            <a:r>
              <a:rPr lang="en-GB" altLang="en-US" smtClean="0"/>
              <a:t>Same gradient on LHS and RHS 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" y="1870075"/>
            <a:ext cx="6753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301625" y="1484313"/>
            <a:ext cx="8734425" cy="2395537"/>
            <a:chOff x="301382" y="1484784"/>
            <a:chExt cx="8735114" cy="2394848"/>
          </a:xfrm>
        </p:grpSpPr>
        <p:sp>
          <p:nvSpPr>
            <p:cNvPr id="16391" name="TextBox 8"/>
            <p:cNvSpPr txBox="1">
              <a:spLocks noChangeArrowheads="1"/>
            </p:cNvSpPr>
            <p:nvPr/>
          </p:nvSpPr>
          <p:spPr bwMode="auto">
            <a:xfrm>
              <a:off x="301382" y="1484784"/>
              <a:ext cx="6178717" cy="369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800" i="0" dirty="0">
                  <a:solidFill>
                    <a:srgbClr val="FF0000"/>
                  </a:solidFill>
                  <a:latin typeface="Comic Sans MS" pitchFamily="66" charset="0"/>
                </a:rPr>
                <a:t>1. Loop over </a:t>
              </a:r>
              <a:r>
                <a:rPr lang="en-GB" altLang="en-US" sz="1800" i="0" dirty="0" smtClean="0">
                  <a:solidFill>
                    <a:srgbClr val="FF0000"/>
                  </a:solidFill>
                  <a:latin typeface="Comic Sans MS" pitchFamily="66" charset="0"/>
                </a:rPr>
                <a:t>differential statements </a:t>
              </a:r>
              <a:r>
                <a:rPr lang="en-GB" altLang="en-US" sz="1800" i="0" dirty="0">
                  <a:solidFill>
                    <a:srgbClr val="FF0000"/>
                  </a:solidFill>
                  <a:latin typeface="Comic Sans MS" pitchFamily="66" charset="0"/>
                </a:rPr>
                <a:t>in reverse order</a:t>
              </a:r>
            </a:p>
          </p:txBody>
        </p:sp>
        <p:sp>
          <p:nvSpPr>
            <p:cNvPr id="16392" name="TextBox 8"/>
            <p:cNvSpPr txBox="1">
              <a:spLocks noChangeArrowheads="1"/>
            </p:cNvSpPr>
            <p:nvPr/>
          </p:nvSpPr>
          <p:spPr bwMode="auto">
            <a:xfrm>
              <a:off x="5291856" y="1998132"/>
              <a:ext cx="2376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2. Save gradient</a:t>
              </a:r>
            </a:p>
          </p:txBody>
        </p:sp>
        <p:sp>
          <p:nvSpPr>
            <p:cNvPr id="16393" name="TextBox 8"/>
            <p:cNvSpPr txBox="1">
              <a:spLocks noChangeArrowheads="1"/>
            </p:cNvSpPr>
            <p:nvPr/>
          </p:nvSpPr>
          <p:spPr bwMode="auto">
            <a:xfrm>
              <a:off x="2123728" y="2492896"/>
              <a:ext cx="51845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3. Skip if gradient equals 0 (big optimization)</a:t>
              </a:r>
            </a:p>
          </p:txBody>
        </p:sp>
        <p:sp>
          <p:nvSpPr>
            <p:cNvPr id="16394" name="TextBox 8"/>
            <p:cNvSpPr txBox="1">
              <a:spLocks noChangeArrowheads="1"/>
            </p:cNvSpPr>
            <p:nvPr/>
          </p:nvSpPr>
          <p:spPr bwMode="auto">
            <a:xfrm>
              <a:off x="5838874" y="2780928"/>
              <a:ext cx="31976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800" i="0">
                  <a:solidFill>
                    <a:srgbClr val="FF0000"/>
                  </a:solidFill>
                  <a:latin typeface="Comic Sans MS" pitchFamily="66" charset="0"/>
                </a:rPr>
                <a:t>4. Loop over operations</a:t>
              </a:r>
            </a:p>
          </p:txBody>
        </p:sp>
        <p:sp>
          <p:nvSpPr>
            <p:cNvPr id="16395" name="TextBox 8"/>
            <p:cNvSpPr txBox="1">
              <a:spLocks noChangeArrowheads="1"/>
            </p:cNvSpPr>
            <p:nvPr/>
          </p:nvSpPr>
          <p:spPr bwMode="auto">
            <a:xfrm>
              <a:off x="5283816" y="3510300"/>
              <a:ext cx="26005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800" i="0" dirty="0">
                  <a:solidFill>
                    <a:srgbClr val="FF0000"/>
                  </a:solidFill>
                  <a:latin typeface="Comic Sans MS" pitchFamily="66" charset="0"/>
                </a:rPr>
                <a:t>5. Update </a:t>
              </a:r>
              <a:r>
                <a:rPr lang="en-GB" altLang="en-US" sz="1800" i="0" dirty="0" smtClean="0">
                  <a:solidFill>
                    <a:srgbClr val="FF0000"/>
                  </a:solidFill>
                  <a:latin typeface="Comic Sans MS" pitchFamily="66" charset="0"/>
                </a:rPr>
                <a:t>a gradient</a:t>
              </a:r>
              <a:endParaRPr lang="en-GB" altLang="en-US" sz="1800" i="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950" y="-27384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Computational graphs</a:t>
            </a:r>
            <a:endParaRPr lang="en-GB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33376" y="936105"/>
            <a:ext cx="3878584" cy="5592093"/>
          </a:xfrm>
        </p:spPr>
        <p:txBody>
          <a:bodyPr/>
          <a:lstStyle/>
          <a:p>
            <a:r>
              <a:rPr lang="en-GB" altLang="en-US" dirty="0" smtClean="0"/>
              <a:t>Standard operator overloading can only pass information from the most nested operation outwards: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468561" y="3112170"/>
            <a:ext cx="2433638" cy="72072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i="0"/>
              <a:t>operator*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>
            <a:off x="2016374" y="4336133"/>
            <a:ext cx="1152525" cy="720725"/>
          </a:xfrm>
          <a:prstGeom prst="ellips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 i="0"/>
              <a:t>sin</a:t>
            </a:r>
          </a:p>
        </p:txBody>
      </p:sp>
      <p:cxnSp>
        <p:nvCxnSpPr>
          <p:cNvPr id="19462" name="Straight Connector 8"/>
          <p:cNvCxnSpPr>
            <a:cxnSpLocks noChangeShapeType="1"/>
            <a:stCxn id="19460" idx="4"/>
            <a:endCxn id="19461" idx="0"/>
          </p:cNvCxnSpPr>
          <p:nvPr/>
        </p:nvCxnSpPr>
        <p:spPr bwMode="auto">
          <a:xfrm>
            <a:off x="1684586" y="3832895"/>
            <a:ext cx="908050" cy="50323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3" name="Straight Connector 12"/>
          <p:cNvCxnSpPr>
            <a:cxnSpLocks noChangeShapeType="1"/>
            <a:stCxn id="19460" idx="4"/>
            <a:endCxn id="19464" idx="0"/>
          </p:cNvCxnSpPr>
          <p:nvPr/>
        </p:nvCxnSpPr>
        <p:spPr bwMode="auto">
          <a:xfrm flipH="1">
            <a:off x="841624" y="3832895"/>
            <a:ext cx="842962" cy="503238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4" name="Oval 15"/>
          <p:cNvSpPr>
            <a:spLocks noChangeArrowheads="1"/>
          </p:cNvSpPr>
          <p:nvPr/>
        </p:nvSpPr>
        <p:spPr bwMode="auto">
          <a:xfrm>
            <a:off x="395536" y="4336133"/>
            <a:ext cx="893763" cy="7207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/>
              <a:t>y</a:t>
            </a:r>
          </a:p>
        </p:txBody>
      </p:sp>
      <p:sp>
        <p:nvSpPr>
          <p:cNvPr id="19465" name="Oval 18"/>
          <p:cNvSpPr>
            <a:spLocks noChangeArrowheads="1"/>
          </p:cNvSpPr>
          <p:nvPr/>
        </p:nvSpPr>
        <p:spPr bwMode="auto">
          <a:xfrm>
            <a:off x="2146549" y="5488658"/>
            <a:ext cx="893762" cy="720725"/>
          </a:xfrm>
          <a:prstGeom prst="ellipse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141663" algn="l"/>
              </a:tabLs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GB" altLang="en-US"/>
              <a:t>s</a:t>
            </a:r>
          </a:p>
        </p:txBody>
      </p:sp>
      <p:cxnSp>
        <p:nvCxnSpPr>
          <p:cNvPr id="19466" name="Straight Connector 19"/>
          <p:cNvCxnSpPr>
            <a:cxnSpLocks noChangeShapeType="1"/>
            <a:stCxn id="19461" idx="4"/>
            <a:endCxn id="19465" idx="0"/>
          </p:cNvCxnSpPr>
          <p:nvPr/>
        </p:nvCxnSpPr>
        <p:spPr bwMode="auto">
          <a:xfrm>
            <a:off x="2592636" y="5056858"/>
            <a:ext cx="0" cy="431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7" name="Content Placeholder 2"/>
          <p:cNvSpPr txBox="1">
            <a:spLocks/>
          </p:cNvSpPr>
          <p:nvPr/>
        </p:nvSpPr>
        <p:spPr bwMode="auto">
          <a:xfrm>
            <a:off x="2098924" y="3840833"/>
            <a:ext cx="2390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GB" altLang="en-US" sz="1800" i="0">
                <a:solidFill>
                  <a:srgbClr val="FF0000"/>
                </a:solidFill>
                <a:latin typeface="Comic Sans MS" pitchFamily="66" charset="0"/>
              </a:rPr>
              <a:t>Pass value of sin(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altLang="en-US" sz="1800" i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cxnSp>
        <p:nvCxnSpPr>
          <p:cNvPr id="19468" name="Straight Connector 61"/>
          <p:cNvCxnSpPr>
            <a:cxnSpLocks noChangeShapeType="1"/>
            <a:endCxn id="19460" idx="0"/>
          </p:cNvCxnSpPr>
          <p:nvPr/>
        </p:nvCxnSpPr>
        <p:spPr bwMode="auto">
          <a:xfrm>
            <a:off x="1678236" y="2680370"/>
            <a:ext cx="6350" cy="431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9" name="Content Placeholder 2"/>
          <p:cNvSpPr txBox="1">
            <a:spLocks/>
          </p:cNvSpPr>
          <p:nvPr/>
        </p:nvSpPr>
        <p:spPr bwMode="auto">
          <a:xfrm>
            <a:off x="1486149" y="2685133"/>
            <a:ext cx="32289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3175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lvl="1" algn="ctr">
              <a:spcBef>
                <a:spcPct val="20000"/>
              </a:spcBef>
            </a:pPr>
            <a:r>
              <a:rPr lang="en-GB" altLang="en-US" sz="1800" i="0">
                <a:solidFill>
                  <a:srgbClr val="FF0000"/>
                </a:solidFill>
                <a:latin typeface="Comic Sans MS" pitchFamily="66" charset="0"/>
              </a:rPr>
              <a:t>Pass 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</a:t>
            </a:r>
            <a:r>
              <a:rPr lang="en-GB" altLang="en-US" sz="1800" i="0">
                <a:solidFill>
                  <a:srgbClr val="FF0000"/>
                </a:solidFill>
                <a:latin typeface="Comic Sans MS" pitchFamily="66" charset="0"/>
              </a:rPr>
              <a:t> sin(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GB" altLang="en-US" sz="1800" i="0">
                <a:solidFill>
                  <a:srgbClr val="FF0000"/>
                </a:solidFill>
                <a:latin typeface="Comic Sans MS" pitchFamily="66" charset="0"/>
              </a:rPr>
              <a:t>) to be new </a:t>
            </a:r>
            <a:r>
              <a:rPr lang="en-GB" altLang="en-US" sz="1800">
                <a:solidFill>
                  <a:srgbClr val="FF0000"/>
                </a:solidFill>
                <a:latin typeface="Comic Sans MS" pitchFamily="66" charset="0"/>
              </a:rPr>
              <a:t>y</a:t>
            </a:r>
          </a:p>
        </p:txBody>
      </p:sp>
      <p:pic>
        <p:nvPicPr>
          <p:cNvPr id="194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1734" r="77565"/>
          <a:stretch>
            <a:fillRect/>
          </a:stretch>
        </p:blipFill>
        <p:spPr bwMode="auto">
          <a:xfrm>
            <a:off x="873374" y="2088233"/>
            <a:ext cx="1552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4211961" y="936105"/>
            <a:ext cx="4824535" cy="5949279"/>
            <a:chOff x="4211961" y="936105"/>
            <a:chExt cx="4824535" cy="5949279"/>
          </a:xfrm>
        </p:grpSpPr>
        <p:grpSp>
          <p:nvGrpSpPr>
            <p:cNvPr id="15" name="Group 81"/>
            <p:cNvGrpSpPr>
              <a:grpSpLocks/>
            </p:cNvGrpSpPr>
            <p:nvPr/>
          </p:nvGrpSpPr>
          <p:grpSpPr bwMode="auto">
            <a:xfrm>
              <a:off x="4531171" y="1611561"/>
              <a:ext cx="4505325" cy="4510088"/>
              <a:chOff x="4630721" y="2206916"/>
              <a:chExt cx="4505378" cy="4509920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5897" t="65005"/>
              <a:stretch>
                <a:fillRect/>
              </a:stretch>
            </p:blipFill>
            <p:spPr bwMode="auto">
              <a:xfrm>
                <a:off x="4716016" y="2206916"/>
                <a:ext cx="3746457" cy="429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Oval 49"/>
              <p:cNvSpPr>
                <a:spLocks noChangeArrowheads="1"/>
              </p:cNvSpPr>
              <p:nvPr/>
            </p:nvSpPr>
            <p:spPr bwMode="auto">
              <a:xfrm>
                <a:off x="5255432" y="2780928"/>
                <a:ext cx="2433298" cy="72008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GB" altLang="en-US" i="0"/>
                  <a:t>operator*</a:t>
                </a:r>
              </a:p>
            </p:txBody>
          </p:sp>
          <p:sp>
            <p:nvSpPr>
              <p:cNvPr id="18" name="Oval 50"/>
              <p:cNvSpPr>
                <a:spLocks noChangeArrowheads="1"/>
              </p:cNvSpPr>
              <p:nvPr/>
            </p:nvSpPr>
            <p:spPr bwMode="auto">
              <a:xfrm>
                <a:off x="6804248" y="4005064"/>
                <a:ext cx="1152128" cy="72008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GB" altLang="en-US" i="0"/>
                  <a:t>sin</a:t>
                </a:r>
              </a:p>
            </p:txBody>
          </p:sp>
          <p:cxnSp>
            <p:nvCxnSpPr>
              <p:cNvPr id="19" name="Straight Connector 51"/>
              <p:cNvCxnSpPr>
                <a:cxnSpLocks noChangeShapeType="1"/>
                <a:stCxn id="17" idx="4"/>
                <a:endCxn id="18" idx="0"/>
              </p:cNvCxnSpPr>
              <p:nvPr/>
            </p:nvCxnSpPr>
            <p:spPr bwMode="auto">
              <a:xfrm>
                <a:off x="6472081" y="3501008"/>
                <a:ext cx="908231" cy="504056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" name="Straight Connector 52"/>
              <p:cNvCxnSpPr>
                <a:cxnSpLocks noChangeShapeType="1"/>
                <a:stCxn id="17" idx="4"/>
                <a:endCxn id="21" idx="0"/>
              </p:cNvCxnSpPr>
              <p:nvPr/>
            </p:nvCxnSpPr>
            <p:spPr bwMode="auto">
              <a:xfrm flipH="1">
                <a:off x="5629390" y="3501008"/>
                <a:ext cx="842691" cy="504056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1" name="Oval 53"/>
              <p:cNvSpPr>
                <a:spLocks noChangeArrowheads="1"/>
              </p:cNvSpPr>
              <p:nvPr/>
            </p:nvSpPr>
            <p:spPr bwMode="auto">
              <a:xfrm>
                <a:off x="5182368" y="4005064"/>
                <a:ext cx="894044" cy="72008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GB" altLang="en-US"/>
                  <a:t>y</a:t>
                </a:r>
              </a:p>
            </p:txBody>
          </p:sp>
          <p:sp>
            <p:nvSpPr>
              <p:cNvPr id="22" name="Oval 54"/>
              <p:cNvSpPr>
                <a:spLocks noChangeArrowheads="1"/>
              </p:cNvSpPr>
              <p:nvPr/>
            </p:nvSpPr>
            <p:spPr bwMode="auto">
              <a:xfrm>
                <a:off x="6933290" y="5157192"/>
                <a:ext cx="894044" cy="72008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141663" algn="l"/>
                  </a:tabLs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</a:pPr>
                <a:r>
                  <a:rPr lang="en-GB" altLang="en-US"/>
                  <a:t>s</a:t>
                </a:r>
              </a:p>
            </p:txBody>
          </p:sp>
          <p:cxnSp>
            <p:nvCxnSpPr>
              <p:cNvPr id="23" name="Straight Connector 55"/>
              <p:cNvCxnSpPr>
                <a:cxnSpLocks noChangeShapeType="1"/>
                <a:stCxn id="18" idx="4"/>
                <a:endCxn id="22" idx="0"/>
              </p:cNvCxnSpPr>
              <p:nvPr/>
            </p:nvCxnSpPr>
            <p:spPr bwMode="auto">
              <a:xfrm>
                <a:off x="7380312" y="4725144"/>
                <a:ext cx="0" cy="43204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6732240" y="3501008"/>
                <a:ext cx="1309431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3175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lvl="1" algn="ctr">
                  <a:spcBef>
                    <a:spcPct val="20000"/>
                  </a:spcBef>
                </a:pP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Pass 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y</a:t>
                </a:r>
              </a:p>
            </p:txBody>
          </p:sp>
          <p:sp>
            <p:nvSpPr>
              <p:cNvPr id="25" name="Content Placeholder 2"/>
              <p:cNvSpPr txBox="1">
                <a:spLocks/>
              </p:cNvSpPr>
              <p:nvPr/>
            </p:nvSpPr>
            <p:spPr bwMode="auto">
              <a:xfrm>
                <a:off x="7596336" y="4797152"/>
                <a:ext cx="1539763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3175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lvl="1" algn="ctr">
                  <a:spcBef>
                    <a:spcPct val="20000"/>
                  </a:spcBef>
                </a:pP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Pass 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y 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cos(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</a:p>
            </p:txBody>
          </p:sp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4630721" y="3501008"/>
                <a:ext cx="1525455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3175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lvl="1" algn="ctr">
                  <a:spcBef>
                    <a:spcPct val="20000"/>
                  </a:spcBef>
                </a:pP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Pass sin(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altLang="en-US" sz="18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27" name="Straight Connector 64"/>
              <p:cNvCxnSpPr>
                <a:cxnSpLocks noChangeShapeType="1"/>
                <a:stCxn id="22" idx="4"/>
                <a:endCxn id="30" idx="0"/>
              </p:cNvCxnSpPr>
              <p:nvPr/>
            </p:nvCxnSpPr>
            <p:spPr bwMode="auto">
              <a:xfrm>
                <a:off x="7380312" y="5877272"/>
                <a:ext cx="11366" cy="432047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" name="Straight Connector 67"/>
              <p:cNvCxnSpPr>
                <a:cxnSpLocks noChangeShapeType="1"/>
                <a:stCxn id="21" idx="4"/>
                <a:endCxn id="29" idx="0"/>
              </p:cNvCxnSpPr>
              <p:nvPr/>
            </p:nvCxnSpPr>
            <p:spPr bwMode="auto">
              <a:xfrm>
                <a:off x="5629390" y="4725144"/>
                <a:ext cx="0" cy="446032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4866662" y="5171176"/>
                <a:ext cx="1525455" cy="4320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3175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lvl="1" algn="ctr">
                  <a:spcBef>
                    <a:spcPct val="20000"/>
                  </a:spcBef>
                </a:pP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Add sin(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r>
                  <a:rPr lang="en-GB" altLang="en-US" sz="1800" i="0">
                    <a:solidFill>
                      <a:srgbClr val="FF0000"/>
                    </a:solidFill>
                    <a:latin typeface="Symbol" pitchFamily="18" charset="2"/>
                  </a:rPr>
                  <a:t>d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y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 to stack</a:t>
                </a:r>
                <a:endParaRPr lang="en-GB" altLang="en-US" sz="18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30" name="Content Placeholder 2"/>
              <p:cNvSpPr txBox="1">
                <a:spLocks/>
              </p:cNvSpPr>
              <p:nvPr/>
            </p:nvSpPr>
            <p:spPr bwMode="auto">
              <a:xfrm>
                <a:off x="5868144" y="6309319"/>
                <a:ext cx="3047067" cy="407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3175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 eaLnBrk="0" hangingPunct="0"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 lvl="1" algn="ctr">
                  <a:spcBef>
                    <a:spcPct val="20000"/>
                  </a:spcBef>
                </a:pP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y 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cos(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r>
                  <a:rPr lang="en-GB" altLang="en-US" sz="1800" i="0">
                    <a:solidFill>
                      <a:srgbClr val="FF0000"/>
                    </a:solidFill>
                    <a:latin typeface="Symbol" pitchFamily="18" charset="2"/>
                  </a:rPr>
                  <a:t>d</a:t>
                </a:r>
                <a:r>
                  <a:rPr lang="en-GB" altLang="en-US" sz="180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GB" altLang="en-US" sz="1800" i="0">
                    <a:solidFill>
                      <a:srgbClr val="FF0000"/>
                    </a:solidFill>
                    <a:latin typeface="Comic Sans MS" pitchFamily="66" charset="0"/>
                  </a:rPr>
                  <a:t> to stack</a:t>
                </a:r>
                <a:endParaRPr lang="en-GB" altLang="en-US" sz="180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4211961" y="936105"/>
              <a:ext cx="4768528" cy="594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GB" altLang="en-US" sz="1800" i="0" kern="0" dirty="0" smtClean="0">
                  <a:latin typeface="+mn-lt"/>
                  <a:cs typeface="+mn-cs"/>
                </a:rPr>
                <a:t>D</a:t>
              </a:r>
              <a:r>
                <a:rPr kumimoji="0" lang="en-GB" alt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ifferentiation</a:t>
              </a:r>
              <a:r>
                <a:rPr kumimoji="0" lang="en-GB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involves passing information in opposite sense:</a:t>
              </a: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GB" altLang="en-US" sz="1800" i="0" kern="0" dirty="0" smtClean="0">
                <a:latin typeface="+mn-lt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lang="en-GB" altLang="en-US" sz="1800" i="0" kern="0" dirty="0" smtClean="0">
                  <a:latin typeface="+mn-lt"/>
                  <a:cs typeface="+mn-cs"/>
                </a:rPr>
                <a:t>A node </a:t>
              </a:r>
              <a:r>
                <a:rPr lang="en-GB" altLang="en-US" sz="1800" kern="0" dirty="0" smtClean="0">
                  <a:latin typeface="+mn-lt"/>
                  <a:cs typeface="+mn-cs"/>
                </a:rPr>
                <a:t>f</a:t>
              </a:r>
              <a:r>
                <a:rPr lang="en-GB" altLang="en-US" sz="1800" i="0" kern="0" dirty="0" smtClean="0">
                  <a:latin typeface="+mn-lt"/>
                  <a:cs typeface="+mn-cs"/>
                </a:rPr>
                <a:t>(</a:t>
              </a:r>
              <a:r>
                <a:rPr lang="en-GB" altLang="en-US" sz="1800" kern="0" dirty="0" smtClean="0">
                  <a:latin typeface="+mn-lt"/>
                  <a:cs typeface="+mn-cs"/>
                </a:rPr>
                <a:t>x</a:t>
              </a:r>
              <a:r>
                <a:rPr lang="en-GB" altLang="en-US" sz="1800" i="0" kern="0" dirty="0" smtClean="0">
                  <a:latin typeface="+mn-lt"/>
                  <a:cs typeface="+mn-cs"/>
                </a:rPr>
                <a:t>) </a:t>
              </a:r>
              <a:r>
                <a:rPr lang="en-GB" altLang="en-US" sz="1800" i="0" kern="0" dirty="0" smtClean="0">
                  <a:latin typeface="+mn-lt"/>
                  <a:cs typeface="+mn-cs"/>
                </a:rPr>
                <a:t>takes real number </a:t>
              </a:r>
              <a:r>
                <a:rPr lang="en-GB" altLang="en-US" sz="1800" kern="0" dirty="0" smtClean="0">
                  <a:latin typeface="+mn-lt"/>
                  <a:cs typeface="+mn-cs"/>
                </a:rPr>
                <a:t>w</a:t>
              </a:r>
              <a:r>
                <a:rPr lang="en-GB" altLang="en-US" sz="1800" i="0" kern="0" dirty="0" smtClean="0">
                  <a:latin typeface="+mn-lt"/>
                  <a:cs typeface="+mn-cs"/>
                </a:rPr>
                <a:t> and passes </a:t>
              </a:r>
              <a:r>
                <a:rPr lang="en-GB" altLang="en-US" sz="1800" kern="0" dirty="0" err="1" smtClean="0">
                  <a:latin typeface="+mn-lt"/>
                  <a:cs typeface="+mn-cs"/>
                </a:rPr>
                <a:t>w</a:t>
              </a:r>
              <a:r>
                <a:rPr lang="en-GB" altLang="en-US" sz="1800" i="0" kern="0" dirty="0" err="1" smtClean="0">
                  <a:latin typeface="+mn-lt"/>
                  <a:cs typeface="+mn-cs"/>
                </a:rPr>
                <a:t>d</a:t>
              </a:r>
              <a:r>
                <a:rPr lang="en-GB" altLang="en-US" sz="1800" kern="0" dirty="0" err="1" smtClean="0">
                  <a:latin typeface="+mn-lt"/>
                  <a:cs typeface="+mn-cs"/>
                </a:rPr>
                <a:t>f</a:t>
              </a:r>
              <a:r>
                <a:rPr lang="en-GB" altLang="en-US" sz="1800" i="0" kern="0" dirty="0" smtClean="0">
                  <a:latin typeface="+mn-lt"/>
                  <a:cs typeface="+mn-cs"/>
                </a:rPr>
                <a:t>/</a:t>
              </a:r>
              <a:r>
                <a:rPr lang="en-GB" altLang="en-US" sz="1800" i="0" kern="0" dirty="0" err="1" smtClean="0">
                  <a:latin typeface="+mn-lt"/>
                  <a:cs typeface="+mn-cs"/>
                </a:rPr>
                <a:t>d</a:t>
              </a:r>
              <a:r>
                <a:rPr lang="en-GB" altLang="en-US" sz="1800" kern="0" dirty="0" err="1" smtClean="0">
                  <a:latin typeface="+mn-lt"/>
                  <a:cs typeface="+mn-cs"/>
                </a:rPr>
                <a:t>x</a:t>
              </a:r>
              <a:r>
                <a:rPr lang="en-GB" altLang="en-US" sz="1800" kern="0" dirty="0" smtClean="0">
                  <a:latin typeface="+mn-lt"/>
                  <a:cs typeface="+mn-cs"/>
                </a:rPr>
                <a:t> </a:t>
              </a:r>
              <a:r>
                <a:rPr lang="en-GB" altLang="en-US" sz="1800" i="0" kern="0" dirty="0" smtClean="0">
                  <a:latin typeface="+mn-lt"/>
                  <a:cs typeface="+mn-cs"/>
                </a:rPr>
                <a:t>down the chain</a:t>
              </a:r>
              <a:endParaRPr kumimoji="0" lang="en-GB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Impac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>
            <a:tab pos="3141663" algn="l"/>
          </a:tabLst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25443</TotalTime>
  <Words>2425</Words>
  <Application>Microsoft Office PowerPoint</Application>
  <PresentationFormat>On-screen Show (4:3)</PresentationFormat>
  <Paragraphs>462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Default Design</vt:lpstr>
      <vt:lpstr>Equation</vt:lpstr>
      <vt:lpstr>Can operator-overloading ever have a speed approaching source-code transformation for reverse-mode automatic differentiation? </vt:lpstr>
      <vt:lpstr>Source-code transformation versus operator overloading</vt:lpstr>
      <vt:lpstr>Free C++ operator overloading tools</vt:lpstr>
      <vt:lpstr>Overview</vt:lpstr>
      <vt:lpstr>Simple example</vt:lpstr>
      <vt:lpstr>Minimum necessary storage</vt:lpstr>
      <vt:lpstr>Adjoint algorithm is simple</vt:lpstr>
      <vt:lpstr>…which can be coded as follows</vt:lpstr>
      <vt:lpstr>Computational graphs</vt:lpstr>
      <vt:lpstr>Solution using expression templates</vt:lpstr>
      <vt:lpstr>Expression templates continued</vt:lpstr>
      <vt:lpstr>Implementation of Sin&lt;A&gt;</vt:lpstr>
      <vt:lpstr>Optimizations</vt:lpstr>
      <vt:lpstr>Algorithms 1 &amp; 2: linear advection</vt:lpstr>
      <vt:lpstr>Algorithm 1: Lax-Wendroff</vt:lpstr>
      <vt:lpstr>Algorithm 2: Toon et al. </vt:lpstr>
      <vt:lpstr>Real-world algorithms</vt:lpstr>
      <vt:lpstr>Computational cost: 1 &amp; 2</vt:lpstr>
      <vt:lpstr>Computational cost: 3 &amp; 4</vt:lpstr>
      <vt:lpstr>Memory usage per operation</vt:lpstr>
      <vt:lpstr>Jacobian matrices</vt:lpstr>
      <vt:lpstr>Benchmark using Toon et al.</vt:lpstr>
      <vt:lpstr>Summary and outlook</vt:lpstr>
      <vt:lpstr>Slide 24</vt:lpstr>
      <vt:lpstr>Creating the adjoint code 1</vt:lpstr>
      <vt:lpstr>What is a template?</vt:lpstr>
      <vt:lpstr>Implementing the chain rule</vt:lpstr>
      <vt:lpstr>Computational graph</vt:lpstr>
    </vt:vector>
  </TitlesOfParts>
  <Company>University of Reading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Hogan</dc:creator>
  <cp:lastModifiedBy>Robin Hogan</cp:lastModifiedBy>
  <cp:revision>1564</cp:revision>
  <dcterms:created xsi:type="dcterms:W3CDTF">2002-08-29T17:27:07Z</dcterms:created>
  <dcterms:modified xsi:type="dcterms:W3CDTF">2013-12-09T08:19:41Z</dcterms:modified>
</cp:coreProperties>
</file>